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Lst>
  <p:sldSz cy="5143500" cx="9144000"/>
  <p:notesSz cx="6858000" cy="9144000"/>
  <p:embeddedFontLst>
    <p:embeddedFont>
      <p:font typeface="Roboto"/>
      <p:regular r:id="rId238"/>
      <p:bold r:id="rId239"/>
      <p:italic r:id="rId240"/>
      <p:boldItalic r:id="rId241"/>
    </p:embeddedFont>
    <p:embeddedFont>
      <p:font typeface="Poppins"/>
      <p:regular r:id="rId242"/>
      <p:bold r:id="rId243"/>
      <p:italic r:id="rId244"/>
      <p:boldItalic r:id="rId245"/>
    </p:embeddedFont>
    <p:embeddedFont>
      <p:font typeface="Palanquin Dark"/>
      <p:regular r:id="rId246"/>
      <p:bold r:id="rId247"/>
    </p:embeddedFont>
    <p:embeddedFont>
      <p:font typeface="Poppins Light"/>
      <p:regular r:id="rId248"/>
      <p:bold r:id="rId249"/>
      <p:italic r:id="rId250"/>
      <p:boldItalic r:id="rId251"/>
    </p:embeddedFont>
    <p:embeddedFont>
      <p:font typeface="Poppins Medium"/>
      <p:regular r:id="rId252"/>
      <p:bold r:id="rId253"/>
      <p:italic r:id="rId254"/>
      <p:boldItalic r:id="rId255"/>
    </p:embeddedFont>
    <p:embeddedFont>
      <p:font typeface="Poppins Black"/>
      <p:bold r:id="rId256"/>
      <p:boldItalic r:id="rId257"/>
    </p:embeddedFont>
    <p:embeddedFont>
      <p:font typeface="Roboto Mono"/>
      <p:regular r:id="rId258"/>
      <p:bold r:id="rId259"/>
      <p:italic r:id="rId260"/>
      <p:boldItalic r:id="rId2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9E47D8-875C-4A52-A946-DF0E27054EA9}">
  <a:tblStyle styleId="{479E47D8-875C-4A52-A946-DF0E27054E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261" Type="http://schemas.openxmlformats.org/officeDocument/2006/relationships/font" Target="fonts/RobotoMono-boldItalic.fntdata"/><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RobotoMono-italic.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RobotoMono-bold.fntdata"/><Relationship Id="rId137" Type="http://schemas.openxmlformats.org/officeDocument/2006/relationships/slide" Target="slides/slide131.xml"/><Relationship Id="rId258" Type="http://schemas.openxmlformats.org/officeDocument/2006/relationships/font" Target="fonts/RobotoMono-regular.fntdata"/><Relationship Id="rId132" Type="http://schemas.openxmlformats.org/officeDocument/2006/relationships/slide" Target="slides/slide126.xml"/><Relationship Id="rId253" Type="http://schemas.openxmlformats.org/officeDocument/2006/relationships/font" Target="fonts/PoppinsMedium-bold.fntdata"/><Relationship Id="rId131" Type="http://schemas.openxmlformats.org/officeDocument/2006/relationships/slide" Target="slides/slide125.xml"/><Relationship Id="rId252" Type="http://schemas.openxmlformats.org/officeDocument/2006/relationships/font" Target="fonts/PoppinsMedium-regular.fntdata"/><Relationship Id="rId130" Type="http://schemas.openxmlformats.org/officeDocument/2006/relationships/slide" Target="slides/slide124.xml"/><Relationship Id="rId251" Type="http://schemas.openxmlformats.org/officeDocument/2006/relationships/font" Target="fonts/PoppinsLight-boldItalic.fntdata"/><Relationship Id="rId250" Type="http://schemas.openxmlformats.org/officeDocument/2006/relationships/font" Target="fonts/PoppinsLight-italic.fntdata"/><Relationship Id="rId136" Type="http://schemas.openxmlformats.org/officeDocument/2006/relationships/slide" Target="slides/slide130.xml"/><Relationship Id="rId257" Type="http://schemas.openxmlformats.org/officeDocument/2006/relationships/font" Target="fonts/PoppinsBlack-boldItalic.fntdata"/><Relationship Id="rId135" Type="http://schemas.openxmlformats.org/officeDocument/2006/relationships/slide" Target="slides/slide129.xml"/><Relationship Id="rId256" Type="http://schemas.openxmlformats.org/officeDocument/2006/relationships/font" Target="fonts/PoppinsBlack-bold.fntdata"/><Relationship Id="rId134" Type="http://schemas.openxmlformats.org/officeDocument/2006/relationships/slide" Target="slides/slide128.xml"/><Relationship Id="rId255" Type="http://schemas.openxmlformats.org/officeDocument/2006/relationships/font" Target="fonts/PoppinsMedium-boldItalic.fntdata"/><Relationship Id="rId133" Type="http://schemas.openxmlformats.org/officeDocument/2006/relationships/slide" Target="slides/slide127.xml"/><Relationship Id="rId254" Type="http://schemas.openxmlformats.org/officeDocument/2006/relationships/font" Target="fonts/PoppinsMedium-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font" Target="fonts/PoppinsLight-bold.fntdata"/><Relationship Id="rId127" Type="http://schemas.openxmlformats.org/officeDocument/2006/relationships/slide" Target="slides/slide121.xml"/><Relationship Id="rId248" Type="http://schemas.openxmlformats.org/officeDocument/2006/relationships/font" Target="fonts/PoppinsLight-regular.fntdata"/><Relationship Id="rId126" Type="http://schemas.openxmlformats.org/officeDocument/2006/relationships/slide" Target="slides/slide120.xml"/><Relationship Id="rId247" Type="http://schemas.openxmlformats.org/officeDocument/2006/relationships/font" Target="fonts/PalanquinDark-bold.fntdata"/><Relationship Id="rId121" Type="http://schemas.openxmlformats.org/officeDocument/2006/relationships/slide" Target="slides/slide115.xml"/><Relationship Id="rId242" Type="http://schemas.openxmlformats.org/officeDocument/2006/relationships/font" Target="fonts/Poppins-regular.fntdata"/><Relationship Id="rId120" Type="http://schemas.openxmlformats.org/officeDocument/2006/relationships/slide" Target="slides/slide114.xml"/><Relationship Id="rId241" Type="http://schemas.openxmlformats.org/officeDocument/2006/relationships/font" Target="fonts/Roboto-boldItalic.fntdata"/><Relationship Id="rId240" Type="http://schemas.openxmlformats.org/officeDocument/2006/relationships/font" Target="fonts/Roboto-italic.fntdata"/><Relationship Id="rId125" Type="http://schemas.openxmlformats.org/officeDocument/2006/relationships/slide" Target="slides/slide119.xml"/><Relationship Id="rId246" Type="http://schemas.openxmlformats.org/officeDocument/2006/relationships/font" Target="fonts/PalanquinDark-regular.fntdata"/><Relationship Id="rId124" Type="http://schemas.openxmlformats.org/officeDocument/2006/relationships/slide" Target="slides/slide118.xml"/><Relationship Id="rId245" Type="http://schemas.openxmlformats.org/officeDocument/2006/relationships/font" Target="fonts/Poppins-boldItalic.fntdata"/><Relationship Id="rId123" Type="http://schemas.openxmlformats.org/officeDocument/2006/relationships/slide" Target="slides/slide117.xml"/><Relationship Id="rId244" Type="http://schemas.openxmlformats.org/officeDocument/2006/relationships/font" Target="fonts/Poppins-italic.fntdata"/><Relationship Id="rId122" Type="http://schemas.openxmlformats.org/officeDocument/2006/relationships/slide" Target="slides/slide116.xml"/><Relationship Id="rId243" Type="http://schemas.openxmlformats.org/officeDocument/2006/relationships/font" Target="fonts/Poppins-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font" Target="fonts/Roboto-bold.fntdata"/><Relationship Id="rId117" Type="http://schemas.openxmlformats.org/officeDocument/2006/relationships/slide" Target="slides/slide111.xml"/><Relationship Id="rId238" Type="http://schemas.openxmlformats.org/officeDocument/2006/relationships/font" Target="fonts/Roboto-regular.fntdata"/><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d05fba118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d05fba118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6229dfdb0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6229dfdb0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9f0bf0dd99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9f0bf0dd99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9f0bf0dd99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9f0bf0dd99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9f0bf0dd99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9f0bf0dd99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9f0bf0dd99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9f0bf0dd99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a100ec6a15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a100ec6a15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a100ec6a15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a100ec6a15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a100ec6a15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a100ec6a15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a100ec6a15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a100ec6a15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a100ec6a15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a100ec6a15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9d05fba118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9d05fba118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14:30 - 15:30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229dfdb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229dfdb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6240c1dba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6240c1dba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624c32ebc2_3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624c32ebc2_3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9fe742a4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9fe742a4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9fe742a4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9fe742a4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9fe742a41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9fe742a41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9fe742a41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29fe742a41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6240c1dba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6240c1dba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9f344ab4d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9f344ab4d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9f344ab4d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9f344ab4d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624c32ebc2_3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2624c32ebc2_3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d05fba118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d05fba118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9d05fba118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9d05fba118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15:30 - 16:30</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624c32ebc2_3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624c32ebc2_3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624c32ebc2_3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624c32ebc2_3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624c32ebc2_3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624c32ebc2_3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624c32ebc2_3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624c32ebc2_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624c32ebc2_3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624c32ebc2_3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624c32ebc2_3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624c32ebc2_3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624c32ebc2_3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624c32ebc2_3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624c32ebc2_3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624c32ebc2_3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Must be done by first day</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6129d65f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6129d65f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Must start at 09:30 - 10:00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9edde42a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9edde42a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624c32ebc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2624c32ebc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624c32ebc2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2624c32ebc2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2624c32ebc2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2624c32ebc2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624c32ebc2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624c32ebc2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624c32ebc2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2624c32ebc2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9d05fba118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9d05fba118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10:00 - 10:30</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6267856ad2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6267856ad2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6267856ad2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6267856ad2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26267856ad2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26267856ad2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6267856ad2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6267856ad2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edde42a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9edde42a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6267856ad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6267856ad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26267856ad2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26267856ad2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6267856ad2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6267856ad2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6267856ad2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26267856ad2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6267856ad2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26267856ad2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26267856ad2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26267856ad2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6267856ad2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6267856ad2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6267856ad2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6267856ad2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6267856ad2_2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26267856ad2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6267856ad2_2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6267856ad2_2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edde42a8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edde42a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6267856ad2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6267856ad2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6267856ad2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6267856ad2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6267856ad2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6267856ad2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6267856ad2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6267856ad2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6267856ad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6267856ad2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26267856ad2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26267856ad2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9d05fba118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9d05fba118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10:30 - 11:10 (+ Presentation MVVM to Create Instance of ViewModel)</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9fe742a41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29fe742a41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9fe742a41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9fe742a41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9d05fba118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9d05fba118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9edde42a8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9edde42a8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627e90e7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2627e90e7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627e90e7b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2627e90e7b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627e90e7b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627e90e7b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627e90e7b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627e90e7b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2627e90e7b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2627e90e7b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2627e90e7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627e90e7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9d05fba118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9d05fba118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261dd68404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261dd68404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2624c32ebc2_7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2624c32ebc2_7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61dd68404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261dd68404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d05fba118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9d05fba118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61dd68404f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261dd68404f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261dd68404f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261dd68404f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61dd68404f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261dd68404f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61dd68404f_5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261dd68404f_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624c32ebc2_7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624c32ebc2_7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2624c32ebc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2624c32ebc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2624c32ebc2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2624c32ebc2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2624c32ebc2_7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2624c32ebc2_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624c32ebc2_7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2624c32ebc2_7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2624c32ebc2_7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2624c32ebc2_7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23d98523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623d98523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2624c32ebc2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2624c32ebc2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624c32ebc2_7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2624c32ebc2_7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2624c32ebc2_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2624c32ebc2_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Must be done by 14:00</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26129d65ff7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26129d65ff7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Must done this topic by 12:00</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26240c1dba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26240c1dba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26240c1dba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26240c1dba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6240c1dba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6240c1dba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2627e90e7b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2627e90e7b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262aae902cd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262aae902cd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62aae902cd_1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262aae902cd_1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623d98523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623d98523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6129d65ff7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6129d65ff7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13:00 - </a:t>
            </a:r>
            <a:r>
              <a:rPr lang="en">
                <a:solidFill>
                  <a:schemeClr val="dk1"/>
                </a:solidFill>
              </a:rPr>
              <a:t>13:40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Connecting APIs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Create Network module</a:t>
            </a:r>
            <a:endParaRPr>
              <a:solidFill>
                <a:schemeClr val="dk1"/>
              </a:solidFill>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262aae902c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262aae902c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627e90e7b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627e90e7b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2a074966a2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2a074966a2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2a074966a2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2a074966a2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2627e90e7b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2627e90e7b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13:40</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2627e90e7b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2627e90e7b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2627e90e7b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2627e90e7b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2627e90e7b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2627e90e7b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627e90e7b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627e90e7b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a074966a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a074966a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23d98523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623d98523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2627e90e7b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2627e90e7b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2627e90e7b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2627e90e7b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2a074966a2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2a074966a2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2627e90e7b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2627e90e7b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2627e90e7b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2627e90e7b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2627e90e7b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2627e90e7b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627e90e7b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2627e90e7b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2627e90e7b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2627e90e7b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a074966a2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2a074966a2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2a074966a2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2a074966a2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23d98523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23d98523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2a074966a2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a074966a2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a074966a2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2a074966a2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29d05fba118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29d05fba118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15:00 - 15:30</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2a074912348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2a074912348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2a074912348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2a074912348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2a074912348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2a074912348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2a074912348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2a074912348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2a074912348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2a074912348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2a07491234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2a07491234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2a074912348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2a074912348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23d98523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23d98523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2a074912348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2a074912348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2a074912348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2a074912348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2a074912348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2a074912348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262aae902cd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262aae902cd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29d05fba118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29d05fba118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2a100ec6a15_3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2a100ec6a15_3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2a100ec6a15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2a100ec6a15_3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29d05fba118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29d05fba118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a074966a2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2a074966a2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262aae902c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262aae902c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23d98523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23d98523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262aae902c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262aae902c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262aae902c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262aae902c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23d98523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23d98523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d05fba118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9d05fba118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623ea2e5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623ea2e5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623ea2e5d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623ea2e5d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623ea2e5d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623ea2e5d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9d05fba11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9d05fba11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074966a2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074966a2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240c1b98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6240c1b98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623d98523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623d98523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62aae902c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62aae902c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2aae902c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62aae902c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2aae902c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62aae902c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624b6f23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624b6f23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10:50 - 11:10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24b6f23d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624b6f23d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624b6f23d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624b6f23d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624c32ebc2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624c32ebc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24c32ebc2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24c32ebc2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a074966a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a074966a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624c32ebc2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624c32ebc2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624c32ebc2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624c32ebc2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24c32ebc2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624c32ebc2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24c32ebc2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624c32ebc2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624c32ebc2_3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624c32ebc2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6267856a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6267856a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6267856a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6267856a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6267856ad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6267856a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267856ad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6267856ad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267856ad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267856ad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2aae902c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2aae902c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6267856ad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6267856ad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6267856ad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6267856ad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6267856ad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6267856ad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11:10 - 11:30</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62aae902cd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62aae902cd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624c32ebc2_3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624c32ebc2_3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11:30 - 12:00</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6267856ad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6267856ad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6267856ad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6267856ad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9d05fba118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9d05fba118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13:00 - 14:30 (1hr 30mins)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62214fea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62214fea7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9f0bf0d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9f0bf0dd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267856ad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267856ad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9f0bf0dd99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9f0bf0dd99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9f0bf0dd99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9f0bf0dd99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9f0bf0dd99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9f0bf0dd99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9f0bf0dd99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9f0bf0dd99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627e90e7ba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627e90e7ba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624c32ebc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624c32ebc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624c32ebc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624c32ebc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624c32ebc2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624c32ebc2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627e90e7ba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627e90e7ba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624c32ebc2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624c32ebc2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d05fba118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d05fba118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624c32ebc2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624c32ebc2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624c32ebc2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624c32ebc2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24c32ebc2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624c32ebc2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24c32ebc2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24c32ebc2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627e90e7ba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627e90e7ba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624c32ebc2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2624c32ebc2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627e90e7ba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2627e90e7ba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627e90e7ba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2627e90e7ba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627e90e7ba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627e90e7ba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627e90e7b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627e90e7b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9db3cac3e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9db3cac3e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6267856ad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6267856ad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627e90e7ba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627e90e7ba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9f0bf0dd99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9f0bf0dd99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9f0bf0dd99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9f0bf0dd99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9f0bf0dd99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9f0bf0dd99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9f0bf0dd99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9f0bf0dd99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9f0bf0dd99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9f0bf0dd99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624c32eb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624c32eb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624c32ebc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624c32ebc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624c32ebc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624c32ebc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9db3cac3e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9db3cac3e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624c32ebc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624c32ebc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624c32ebc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624c32ebc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624c32ebc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624c32ebc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624c32ebc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624c32ebc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624c32ebc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624c32ebc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624c32ebc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624c32ebc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624c32ebc2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624c32ebc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62aae902c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62aae902c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9f0bf0dd99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9f0bf0dd99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9f0bf0dd99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9f0bf0dd99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rafiki/"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p:txBody>
      </p:sp>
      <p:sp>
        <p:nvSpPr>
          <p:cNvPr id="12" name="Google Shape;12;p2"/>
          <p:cNvSpPr txBox="1"/>
          <p:nvPr>
            <p:ph idx="1" type="subTitle"/>
          </p:nvPr>
        </p:nvSpPr>
        <p:spPr>
          <a:xfrm>
            <a:off x="720000" y="3032950"/>
            <a:ext cx="2962200" cy="68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3" name="Google Shape;13;p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4754222" y="1653880"/>
            <a:ext cx="3677100" cy="11073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6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64" name="Google Shape;64;p11"/>
          <p:cNvSpPr txBox="1"/>
          <p:nvPr>
            <p:ph idx="1" type="subTitle"/>
          </p:nvPr>
        </p:nvSpPr>
        <p:spPr>
          <a:xfrm flipH="1">
            <a:off x="4754222" y="2701195"/>
            <a:ext cx="3677100" cy="65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1600"/>
              </a:spcBef>
              <a:spcAft>
                <a:spcPts val="0"/>
              </a:spcAft>
              <a:buNone/>
              <a:defRPr sz="1600"/>
            </a:lvl2pPr>
            <a:lvl3pPr lvl="2" rtl="0" algn="r">
              <a:lnSpc>
                <a:spcPct val="100000"/>
              </a:lnSpc>
              <a:spcBef>
                <a:spcPts val="1600"/>
              </a:spcBef>
              <a:spcAft>
                <a:spcPts val="0"/>
              </a:spcAft>
              <a:buNone/>
              <a:defRPr sz="1600"/>
            </a:lvl3pPr>
            <a:lvl4pPr lvl="3" rtl="0" algn="r">
              <a:lnSpc>
                <a:spcPct val="100000"/>
              </a:lnSpc>
              <a:spcBef>
                <a:spcPts val="1600"/>
              </a:spcBef>
              <a:spcAft>
                <a:spcPts val="0"/>
              </a:spcAft>
              <a:buNone/>
              <a:defRPr sz="1600"/>
            </a:lvl4pPr>
            <a:lvl5pPr lvl="4" rtl="0" algn="r">
              <a:lnSpc>
                <a:spcPct val="100000"/>
              </a:lnSpc>
              <a:spcBef>
                <a:spcPts val="1600"/>
              </a:spcBef>
              <a:spcAft>
                <a:spcPts val="0"/>
              </a:spcAft>
              <a:buNone/>
              <a:defRPr sz="1600"/>
            </a:lvl5pPr>
            <a:lvl6pPr lvl="5" rtl="0" algn="r">
              <a:lnSpc>
                <a:spcPct val="100000"/>
              </a:lnSpc>
              <a:spcBef>
                <a:spcPts val="1600"/>
              </a:spcBef>
              <a:spcAft>
                <a:spcPts val="0"/>
              </a:spcAft>
              <a:buNone/>
              <a:defRPr sz="1600"/>
            </a:lvl6pPr>
            <a:lvl7pPr lvl="6" rtl="0" algn="r">
              <a:lnSpc>
                <a:spcPct val="100000"/>
              </a:lnSpc>
              <a:spcBef>
                <a:spcPts val="1600"/>
              </a:spcBef>
              <a:spcAft>
                <a:spcPts val="0"/>
              </a:spcAft>
              <a:buNone/>
              <a:defRPr sz="1600"/>
            </a:lvl7pPr>
            <a:lvl8pPr lvl="7" rtl="0" algn="r">
              <a:lnSpc>
                <a:spcPct val="100000"/>
              </a:lnSpc>
              <a:spcBef>
                <a:spcPts val="1600"/>
              </a:spcBef>
              <a:spcAft>
                <a:spcPts val="0"/>
              </a:spcAft>
              <a:buNone/>
              <a:defRPr sz="1600"/>
            </a:lvl8pPr>
            <a:lvl9pPr lvl="8" rtl="0" algn="r">
              <a:lnSpc>
                <a:spcPct val="100000"/>
              </a:lnSpc>
              <a:spcBef>
                <a:spcPts val="1600"/>
              </a:spcBef>
              <a:spcAft>
                <a:spcPts val="1600"/>
              </a:spcAft>
              <a:buNone/>
              <a:defRPr sz="1600"/>
            </a:lvl9pPr>
          </a:lstStyle>
          <a:p/>
        </p:txBody>
      </p:sp>
      <p:sp>
        <p:nvSpPr>
          <p:cNvPr id="65" name="Google Shape;65;p11"/>
          <p:cNvSpPr/>
          <p:nvPr/>
        </p:nvSpPr>
        <p:spPr>
          <a:xfrm>
            <a:off x="6169150" y="3675629"/>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7" name="Shape 67"/>
        <p:cNvGrpSpPr/>
        <p:nvPr/>
      </p:nvGrpSpPr>
      <p:grpSpPr>
        <a:xfrm>
          <a:off x="0" y="0"/>
          <a:ext cx="0" cy="0"/>
          <a:chOff x="0" y="0"/>
          <a:chExt cx="0" cy="0"/>
        </a:xfrm>
      </p:grpSpPr>
      <p:sp>
        <p:nvSpPr>
          <p:cNvPr id="68" name="Google Shape;6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69" name="Shape 69"/>
        <p:cNvGrpSpPr/>
        <p:nvPr/>
      </p:nvGrpSpPr>
      <p:grpSpPr>
        <a:xfrm>
          <a:off x="0" y="0"/>
          <a:ext cx="0" cy="0"/>
          <a:chOff x="0" y="0"/>
          <a:chExt cx="0" cy="0"/>
        </a:xfrm>
      </p:grpSpPr>
      <p:sp>
        <p:nvSpPr>
          <p:cNvPr id="70" name="Google Shape;70;p13"/>
          <p:cNvSpPr txBox="1"/>
          <p:nvPr>
            <p:ph hasCustomPrompt="1" type="title"/>
          </p:nvPr>
        </p:nvSpPr>
        <p:spPr>
          <a:xfrm>
            <a:off x="869627"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71" name="Google Shape;71;p13"/>
          <p:cNvSpPr txBox="1"/>
          <p:nvPr>
            <p:ph idx="1" type="subTitle"/>
          </p:nvPr>
        </p:nvSpPr>
        <p:spPr>
          <a:xfrm>
            <a:off x="723900" y="2995276"/>
            <a:ext cx="2205600" cy="371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a:latin typeface="Poppins Black"/>
                <a:ea typeface="Poppins Black"/>
                <a:cs typeface="Poppins Black"/>
                <a:sym typeface="Poppins Black"/>
              </a:defRPr>
            </a:lvl1pPr>
            <a:lvl2pPr lvl="1">
              <a:lnSpc>
                <a:spcPct val="100000"/>
              </a:lnSpc>
              <a:spcBef>
                <a:spcPts val="1600"/>
              </a:spcBef>
              <a:spcAft>
                <a:spcPts val="0"/>
              </a:spcAft>
              <a:buNone/>
              <a:defRPr>
                <a:latin typeface="Poppins Black"/>
                <a:ea typeface="Poppins Black"/>
                <a:cs typeface="Poppins Black"/>
                <a:sym typeface="Poppins Black"/>
              </a:defRPr>
            </a:lvl2pPr>
            <a:lvl3pPr lvl="2">
              <a:lnSpc>
                <a:spcPct val="100000"/>
              </a:lnSpc>
              <a:spcBef>
                <a:spcPts val="1600"/>
              </a:spcBef>
              <a:spcAft>
                <a:spcPts val="0"/>
              </a:spcAft>
              <a:buNone/>
              <a:defRPr>
                <a:latin typeface="Poppins Black"/>
                <a:ea typeface="Poppins Black"/>
                <a:cs typeface="Poppins Black"/>
                <a:sym typeface="Poppins Black"/>
              </a:defRPr>
            </a:lvl3pPr>
            <a:lvl4pPr lvl="3">
              <a:lnSpc>
                <a:spcPct val="100000"/>
              </a:lnSpc>
              <a:spcBef>
                <a:spcPts val="1600"/>
              </a:spcBef>
              <a:spcAft>
                <a:spcPts val="0"/>
              </a:spcAft>
              <a:buNone/>
              <a:defRPr>
                <a:latin typeface="Poppins Black"/>
                <a:ea typeface="Poppins Black"/>
                <a:cs typeface="Poppins Black"/>
                <a:sym typeface="Poppins Black"/>
              </a:defRPr>
            </a:lvl4pPr>
            <a:lvl5pPr lvl="4">
              <a:lnSpc>
                <a:spcPct val="100000"/>
              </a:lnSpc>
              <a:spcBef>
                <a:spcPts val="1600"/>
              </a:spcBef>
              <a:spcAft>
                <a:spcPts val="0"/>
              </a:spcAft>
              <a:buNone/>
              <a:defRPr>
                <a:latin typeface="Poppins Black"/>
                <a:ea typeface="Poppins Black"/>
                <a:cs typeface="Poppins Black"/>
                <a:sym typeface="Poppins Black"/>
              </a:defRPr>
            </a:lvl5pPr>
            <a:lvl6pPr lvl="5">
              <a:lnSpc>
                <a:spcPct val="100000"/>
              </a:lnSpc>
              <a:spcBef>
                <a:spcPts val="1600"/>
              </a:spcBef>
              <a:spcAft>
                <a:spcPts val="0"/>
              </a:spcAft>
              <a:buNone/>
              <a:defRPr>
                <a:latin typeface="Poppins Black"/>
                <a:ea typeface="Poppins Black"/>
                <a:cs typeface="Poppins Black"/>
                <a:sym typeface="Poppins Black"/>
              </a:defRPr>
            </a:lvl6pPr>
            <a:lvl7pPr lvl="6">
              <a:lnSpc>
                <a:spcPct val="100000"/>
              </a:lnSpc>
              <a:spcBef>
                <a:spcPts val="1600"/>
              </a:spcBef>
              <a:spcAft>
                <a:spcPts val="0"/>
              </a:spcAft>
              <a:buNone/>
              <a:defRPr>
                <a:latin typeface="Poppins Black"/>
                <a:ea typeface="Poppins Black"/>
                <a:cs typeface="Poppins Black"/>
                <a:sym typeface="Poppins Black"/>
              </a:defRPr>
            </a:lvl7pPr>
            <a:lvl8pPr lvl="7">
              <a:lnSpc>
                <a:spcPct val="100000"/>
              </a:lnSpc>
              <a:spcBef>
                <a:spcPts val="1600"/>
              </a:spcBef>
              <a:spcAft>
                <a:spcPts val="0"/>
              </a:spcAft>
              <a:buNone/>
              <a:defRPr>
                <a:latin typeface="Poppins Black"/>
                <a:ea typeface="Poppins Black"/>
                <a:cs typeface="Poppins Black"/>
                <a:sym typeface="Poppins Black"/>
              </a:defRPr>
            </a:lvl8pPr>
            <a:lvl9pPr lvl="8">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2" name="Google Shape;72;p13"/>
          <p:cNvSpPr txBox="1"/>
          <p:nvPr>
            <p:ph idx="2" type="subTitle"/>
          </p:nvPr>
        </p:nvSpPr>
        <p:spPr>
          <a:xfrm>
            <a:off x="72390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73" name="Google Shape;73;p13"/>
          <p:cNvSpPr txBox="1"/>
          <p:nvPr>
            <p:ph hasCustomPrompt="1" idx="3" type="title"/>
          </p:nvPr>
        </p:nvSpPr>
        <p:spPr>
          <a:xfrm>
            <a:off x="3616601"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74" name="Google Shape;74;p13"/>
          <p:cNvSpPr txBox="1"/>
          <p:nvPr>
            <p:ph idx="4" type="subTitle"/>
          </p:nvPr>
        </p:nvSpPr>
        <p:spPr>
          <a:xfrm>
            <a:off x="3470874"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5" name="Google Shape;75;p13"/>
          <p:cNvSpPr txBox="1"/>
          <p:nvPr>
            <p:ph idx="5" type="subTitle"/>
          </p:nvPr>
        </p:nvSpPr>
        <p:spPr>
          <a:xfrm>
            <a:off x="3470875"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76" name="Google Shape;76;p13"/>
          <p:cNvSpPr txBox="1"/>
          <p:nvPr>
            <p:ph hasCustomPrompt="1" idx="6" type="title"/>
          </p:nvPr>
        </p:nvSpPr>
        <p:spPr>
          <a:xfrm>
            <a:off x="6363576"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77" name="Google Shape;77;p13"/>
          <p:cNvSpPr txBox="1"/>
          <p:nvPr>
            <p:ph idx="7" type="subTitle"/>
          </p:nvPr>
        </p:nvSpPr>
        <p:spPr>
          <a:xfrm>
            <a:off x="6217849"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8" name="Google Shape;78;p13"/>
          <p:cNvSpPr txBox="1"/>
          <p:nvPr>
            <p:ph idx="8" type="subTitle"/>
          </p:nvPr>
        </p:nvSpPr>
        <p:spPr>
          <a:xfrm>
            <a:off x="621785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79" name="Google Shape;79;p1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1" name="Google Shape;81;p13"/>
          <p:cNvSpPr/>
          <p:nvPr/>
        </p:nvSpPr>
        <p:spPr>
          <a:xfrm rot="-7205113">
            <a:off x="7466444"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83" name="Shape 83"/>
        <p:cNvGrpSpPr/>
        <p:nvPr/>
      </p:nvGrpSpPr>
      <p:grpSpPr>
        <a:xfrm>
          <a:off x="0" y="0"/>
          <a:ext cx="0" cy="0"/>
          <a:chOff x="0" y="0"/>
          <a:chExt cx="0" cy="0"/>
        </a:xfrm>
      </p:grpSpPr>
      <p:sp>
        <p:nvSpPr>
          <p:cNvPr id="84" name="Google Shape;84;p14"/>
          <p:cNvSpPr txBox="1"/>
          <p:nvPr>
            <p:ph idx="1" type="subTitle"/>
          </p:nvPr>
        </p:nvSpPr>
        <p:spPr>
          <a:xfrm>
            <a:off x="17598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85" name="Google Shape;85;p14"/>
          <p:cNvSpPr txBox="1"/>
          <p:nvPr>
            <p:ph idx="2" type="subTitle"/>
          </p:nvPr>
        </p:nvSpPr>
        <p:spPr>
          <a:xfrm>
            <a:off x="17598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6" name="Google Shape;86;p14"/>
          <p:cNvSpPr txBox="1"/>
          <p:nvPr>
            <p:ph idx="3" type="subTitle"/>
          </p:nvPr>
        </p:nvSpPr>
        <p:spPr>
          <a:xfrm>
            <a:off x="17598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87" name="Google Shape;87;p14"/>
          <p:cNvSpPr txBox="1"/>
          <p:nvPr>
            <p:ph idx="4" type="subTitle"/>
          </p:nvPr>
        </p:nvSpPr>
        <p:spPr>
          <a:xfrm>
            <a:off x="17598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8" name="Google Shape;88;p1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0" name="Google Shape;90;p14"/>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idx="5" type="subTitle"/>
          </p:nvPr>
        </p:nvSpPr>
        <p:spPr>
          <a:xfrm>
            <a:off x="57426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92" name="Google Shape;92;p14"/>
          <p:cNvSpPr txBox="1"/>
          <p:nvPr>
            <p:ph idx="6" type="subTitle"/>
          </p:nvPr>
        </p:nvSpPr>
        <p:spPr>
          <a:xfrm>
            <a:off x="57426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3" name="Google Shape;93;p14"/>
          <p:cNvSpPr txBox="1"/>
          <p:nvPr>
            <p:ph idx="7" type="subTitle"/>
          </p:nvPr>
        </p:nvSpPr>
        <p:spPr>
          <a:xfrm>
            <a:off x="57426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94" name="Google Shape;94;p14"/>
          <p:cNvSpPr txBox="1"/>
          <p:nvPr>
            <p:ph idx="8" type="subTitle"/>
          </p:nvPr>
        </p:nvSpPr>
        <p:spPr>
          <a:xfrm>
            <a:off x="57426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5" name="Google Shape;95;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96" name="Shape 96"/>
        <p:cNvGrpSpPr/>
        <p:nvPr/>
      </p:nvGrpSpPr>
      <p:grpSpPr>
        <a:xfrm>
          <a:off x="0" y="0"/>
          <a:ext cx="0" cy="0"/>
          <a:chOff x="0" y="0"/>
          <a:chExt cx="0" cy="0"/>
        </a:xfrm>
      </p:grpSpPr>
      <p:sp>
        <p:nvSpPr>
          <p:cNvPr id="97" name="Google Shape;97;p15"/>
          <p:cNvSpPr txBox="1"/>
          <p:nvPr>
            <p:ph idx="1" type="body"/>
          </p:nvPr>
        </p:nvSpPr>
        <p:spPr>
          <a:xfrm>
            <a:off x="720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8" name="Google Shape;98;p1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00" name="Google Shape;100;p15"/>
          <p:cNvSpPr/>
          <p:nvPr/>
        </p:nvSpPr>
        <p:spPr>
          <a:xfrm flipH="1" rot="-8581717">
            <a:off x="6085519" y="-1496329"/>
            <a:ext cx="4402909" cy="32343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ph idx="2" type="body"/>
          </p:nvPr>
        </p:nvSpPr>
        <p:spPr>
          <a:xfrm>
            <a:off x="4572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2" name="Google Shape;10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103" name="Shape 103"/>
        <p:cNvGrpSpPr/>
        <p:nvPr/>
      </p:nvGrpSpPr>
      <p:grpSpPr>
        <a:xfrm>
          <a:off x="0" y="0"/>
          <a:ext cx="0" cy="0"/>
          <a:chOff x="0" y="0"/>
          <a:chExt cx="0" cy="0"/>
        </a:xfrm>
      </p:grpSpPr>
      <p:sp>
        <p:nvSpPr>
          <p:cNvPr id="104" name="Google Shape;104;p1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06" name="Google Shape;106;p16"/>
          <p:cNvSpPr/>
          <p:nvPr/>
        </p:nvSpPr>
        <p:spPr>
          <a:xfrm rot="5779024">
            <a:off x="6674180" y="-1814790"/>
            <a:ext cx="4039660" cy="296748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4073489">
            <a:off x="-2214151" y="3333524"/>
            <a:ext cx="4039961" cy="29677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09" name="Shape 109"/>
        <p:cNvGrpSpPr/>
        <p:nvPr/>
      </p:nvGrpSpPr>
      <p:grpSpPr>
        <a:xfrm>
          <a:off x="0" y="0"/>
          <a:ext cx="0" cy="0"/>
          <a:chOff x="0" y="0"/>
          <a:chExt cx="0" cy="0"/>
        </a:xfrm>
      </p:grpSpPr>
      <p:sp>
        <p:nvSpPr>
          <p:cNvPr id="110" name="Google Shape;110;p17"/>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12" name="Google Shape;112;p17"/>
          <p:cNvSpPr/>
          <p:nvPr/>
        </p:nvSpPr>
        <p:spPr>
          <a:xfrm rot="-5923251">
            <a:off x="7241910" y="-943961"/>
            <a:ext cx="4040262" cy="296792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txBox="1"/>
          <p:nvPr>
            <p:ph idx="1" type="subTitle"/>
          </p:nvPr>
        </p:nvSpPr>
        <p:spPr>
          <a:xfrm>
            <a:off x="723900"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14" name="Google Shape;114;p17"/>
          <p:cNvSpPr txBox="1"/>
          <p:nvPr>
            <p:ph idx="2" type="subTitle"/>
          </p:nvPr>
        </p:nvSpPr>
        <p:spPr>
          <a:xfrm>
            <a:off x="72390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15" name="Google Shape;115;p17"/>
          <p:cNvSpPr txBox="1"/>
          <p:nvPr>
            <p:ph idx="3" type="subTitle"/>
          </p:nvPr>
        </p:nvSpPr>
        <p:spPr>
          <a:xfrm>
            <a:off x="3470874"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16" name="Google Shape;116;p17"/>
          <p:cNvSpPr txBox="1"/>
          <p:nvPr>
            <p:ph idx="4" type="subTitle"/>
          </p:nvPr>
        </p:nvSpPr>
        <p:spPr>
          <a:xfrm>
            <a:off x="3470875"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17" name="Google Shape;117;p17"/>
          <p:cNvSpPr txBox="1"/>
          <p:nvPr>
            <p:ph idx="5" type="subTitle"/>
          </p:nvPr>
        </p:nvSpPr>
        <p:spPr>
          <a:xfrm>
            <a:off x="6217849"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18" name="Google Shape;118;p17"/>
          <p:cNvSpPr txBox="1"/>
          <p:nvPr>
            <p:ph idx="6" type="subTitle"/>
          </p:nvPr>
        </p:nvSpPr>
        <p:spPr>
          <a:xfrm>
            <a:off x="621785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19" name="Google Shape;119;p17"/>
          <p:cNvSpPr txBox="1"/>
          <p:nvPr>
            <p:ph idx="7" type="subTitle"/>
          </p:nvPr>
        </p:nvSpPr>
        <p:spPr>
          <a:xfrm>
            <a:off x="722225"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0" name="Google Shape;120;p17"/>
          <p:cNvSpPr txBox="1"/>
          <p:nvPr>
            <p:ph idx="8" type="subTitle"/>
          </p:nvPr>
        </p:nvSpPr>
        <p:spPr>
          <a:xfrm>
            <a:off x="72222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1" name="Google Shape;121;p17"/>
          <p:cNvSpPr txBox="1"/>
          <p:nvPr>
            <p:ph idx="9" type="subTitle"/>
          </p:nvPr>
        </p:nvSpPr>
        <p:spPr>
          <a:xfrm>
            <a:off x="3469199"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2" name="Google Shape;122;p17"/>
          <p:cNvSpPr txBox="1"/>
          <p:nvPr>
            <p:ph idx="13" type="subTitle"/>
          </p:nvPr>
        </p:nvSpPr>
        <p:spPr>
          <a:xfrm>
            <a:off x="3469200"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3" name="Google Shape;123;p17"/>
          <p:cNvSpPr txBox="1"/>
          <p:nvPr>
            <p:ph idx="14" type="subTitle"/>
          </p:nvPr>
        </p:nvSpPr>
        <p:spPr>
          <a:xfrm>
            <a:off x="6216174"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4" name="Google Shape;124;p17"/>
          <p:cNvSpPr txBox="1"/>
          <p:nvPr>
            <p:ph idx="15" type="subTitle"/>
          </p:nvPr>
        </p:nvSpPr>
        <p:spPr>
          <a:xfrm>
            <a:off x="621617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5" name="Google Shape;125;p17"/>
          <p:cNvSpPr/>
          <p:nvPr/>
        </p:nvSpPr>
        <p:spPr>
          <a:xfrm rot="-8371819">
            <a:off x="-1873976"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27" name="Shape 127"/>
        <p:cNvGrpSpPr/>
        <p:nvPr/>
      </p:nvGrpSpPr>
      <p:grpSpPr>
        <a:xfrm>
          <a:off x="0" y="0"/>
          <a:ext cx="0" cy="0"/>
          <a:chOff x="0" y="0"/>
          <a:chExt cx="0" cy="0"/>
        </a:xfrm>
      </p:grpSpPr>
      <p:sp>
        <p:nvSpPr>
          <p:cNvPr id="128" name="Google Shape;128;p18"/>
          <p:cNvSpPr txBox="1"/>
          <p:nvPr>
            <p:ph idx="1" type="subTitle"/>
          </p:nvPr>
        </p:nvSpPr>
        <p:spPr>
          <a:xfrm>
            <a:off x="720000" y="2548727"/>
            <a:ext cx="3261300" cy="122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29" name="Google Shape;129;p18"/>
          <p:cNvSpPr txBox="1"/>
          <p:nvPr>
            <p:ph type="title"/>
          </p:nvPr>
        </p:nvSpPr>
        <p:spPr>
          <a:xfrm>
            <a:off x="720000" y="136099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0" name="Google Shape;130;p18"/>
          <p:cNvSpPr/>
          <p:nvPr/>
        </p:nvSpPr>
        <p:spPr>
          <a:xfrm rot="-1956016">
            <a:off x="4873532"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rot="8978585">
            <a:off x="-1778153"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33" name="Shape 133"/>
        <p:cNvGrpSpPr/>
        <p:nvPr/>
      </p:nvGrpSpPr>
      <p:grpSpPr>
        <a:xfrm>
          <a:off x="0" y="0"/>
          <a:ext cx="0" cy="0"/>
          <a:chOff x="0" y="0"/>
          <a:chExt cx="0" cy="0"/>
        </a:xfrm>
      </p:grpSpPr>
      <p:sp>
        <p:nvSpPr>
          <p:cNvPr id="134" name="Google Shape;134;p19"/>
          <p:cNvSpPr txBox="1"/>
          <p:nvPr>
            <p:ph type="title"/>
          </p:nvPr>
        </p:nvSpPr>
        <p:spPr>
          <a:xfrm>
            <a:off x="4769400" y="1432250"/>
            <a:ext cx="3654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35" name="Google Shape;135;p19"/>
          <p:cNvSpPr txBox="1"/>
          <p:nvPr/>
        </p:nvSpPr>
        <p:spPr>
          <a:xfrm>
            <a:off x="4769400" y="3515998"/>
            <a:ext cx="3654600" cy="9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including icons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infographics &amp; images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lang="en" sz="1200">
                <a:solidFill>
                  <a:schemeClr val="dk1"/>
                </a:solidFill>
                <a:latin typeface="Poppins"/>
                <a:ea typeface="Poppins"/>
                <a:cs typeface="Poppins"/>
                <a:sym typeface="Poppins"/>
              </a:rPr>
              <a:t> and illustrations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Stories</a:t>
            </a:r>
            <a:endParaRPr b="1" sz="1200">
              <a:solidFill>
                <a:schemeClr val="dk1"/>
              </a:solidFill>
              <a:latin typeface="Poppins"/>
              <a:ea typeface="Poppins"/>
              <a:cs typeface="Poppins"/>
              <a:sym typeface="Poppins"/>
            </a:endParaRPr>
          </a:p>
        </p:txBody>
      </p:sp>
      <p:sp>
        <p:nvSpPr>
          <p:cNvPr id="136" name="Google Shape;136;p19"/>
          <p:cNvSpPr txBox="1"/>
          <p:nvPr>
            <p:ph idx="1" type="subTitle"/>
          </p:nvPr>
        </p:nvSpPr>
        <p:spPr>
          <a:xfrm>
            <a:off x="4769400" y="2380376"/>
            <a:ext cx="3654600" cy="10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37" name="Google Shape;13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9">
    <p:spTree>
      <p:nvGrpSpPr>
        <p:cNvPr id="138" name="Shape 138"/>
        <p:cNvGrpSpPr/>
        <p:nvPr/>
      </p:nvGrpSpPr>
      <p:grpSpPr>
        <a:xfrm>
          <a:off x="0" y="0"/>
          <a:ext cx="0" cy="0"/>
          <a:chOff x="0" y="0"/>
          <a:chExt cx="0" cy="0"/>
        </a:xfrm>
      </p:grpSpPr>
      <p:sp>
        <p:nvSpPr>
          <p:cNvPr id="139" name="Google Shape;139;p20"/>
          <p:cNvSpPr/>
          <p:nvPr/>
        </p:nvSpPr>
        <p:spPr>
          <a:xfrm flipH="1" rot="-9843763">
            <a:off x="1210955" y="167965"/>
            <a:ext cx="7743762" cy="4660210"/>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txBox="1"/>
          <p:nvPr>
            <p:ph type="title"/>
          </p:nvPr>
        </p:nvSpPr>
        <p:spPr>
          <a:xfrm flipH="1">
            <a:off x="4168650" y="1723650"/>
            <a:ext cx="3626700" cy="1696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
        <p:nvSpPr>
          <p:cNvPr id="141" name="Google Shape;14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rot="1398703">
            <a:off x="1587171" y="641380"/>
            <a:ext cx="5337561" cy="377164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2552700" y="2131350"/>
            <a:ext cx="4242900" cy="841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4000"/>
              <a:buNone/>
              <a:defRPr sz="40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7" name="Google Shape;17;p3"/>
          <p:cNvSpPr txBox="1"/>
          <p:nvPr>
            <p:ph hasCustomPrompt="1" idx="2" type="title"/>
          </p:nvPr>
        </p:nvSpPr>
        <p:spPr>
          <a:xfrm>
            <a:off x="2552700" y="1383425"/>
            <a:ext cx="923400" cy="6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8" name="Google Shape;18;p3"/>
          <p:cNvSpPr txBox="1"/>
          <p:nvPr>
            <p:ph idx="1" type="subTitle"/>
          </p:nvPr>
        </p:nvSpPr>
        <p:spPr>
          <a:xfrm>
            <a:off x="2552700" y="2957291"/>
            <a:ext cx="2935800" cy="76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p:txBody>
      </p:sp>
      <p:sp>
        <p:nvSpPr>
          <p:cNvPr id="19" name="Google Shape;1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42" name="Shape 142"/>
        <p:cNvGrpSpPr/>
        <p:nvPr/>
      </p:nvGrpSpPr>
      <p:grpSpPr>
        <a:xfrm>
          <a:off x="0" y="0"/>
          <a:ext cx="0" cy="0"/>
          <a:chOff x="0" y="0"/>
          <a:chExt cx="0" cy="0"/>
        </a:xfrm>
      </p:grpSpPr>
      <p:sp>
        <p:nvSpPr>
          <p:cNvPr id="143" name="Google Shape;143;p21"/>
          <p:cNvSpPr txBox="1"/>
          <p:nvPr>
            <p:ph hasCustomPrompt="1" type="title"/>
          </p:nvPr>
        </p:nvSpPr>
        <p:spPr>
          <a:xfrm>
            <a:off x="764102"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44" name="Google Shape;144;p21"/>
          <p:cNvSpPr txBox="1"/>
          <p:nvPr>
            <p:ph idx="1" type="subTitle"/>
          </p:nvPr>
        </p:nvSpPr>
        <p:spPr>
          <a:xfrm>
            <a:off x="1759875"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145" name="Google Shape;145;p21"/>
          <p:cNvSpPr txBox="1"/>
          <p:nvPr>
            <p:ph idx="2" type="subTitle"/>
          </p:nvPr>
        </p:nvSpPr>
        <p:spPr>
          <a:xfrm>
            <a:off x="1759875"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6" name="Google Shape;146;p21"/>
          <p:cNvSpPr txBox="1"/>
          <p:nvPr>
            <p:ph hasCustomPrompt="1" idx="3" type="title"/>
          </p:nvPr>
        </p:nvSpPr>
        <p:spPr>
          <a:xfrm>
            <a:off x="764102"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47" name="Google Shape;147;p21"/>
          <p:cNvSpPr txBox="1"/>
          <p:nvPr>
            <p:ph idx="4" type="subTitle"/>
          </p:nvPr>
        </p:nvSpPr>
        <p:spPr>
          <a:xfrm>
            <a:off x="1759875"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48" name="Google Shape;148;p21"/>
          <p:cNvSpPr txBox="1"/>
          <p:nvPr>
            <p:ph idx="5" type="subTitle"/>
          </p:nvPr>
        </p:nvSpPr>
        <p:spPr>
          <a:xfrm>
            <a:off x="1759875"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49" name="Google Shape;149;p21"/>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51" name="Google Shape;151;p21"/>
          <p:cNvSpPr/>
          <p:nvPr/>
        </p:nvSpPr>
        <p:spPr>
          <a:xfrm rot="-9542052">
            <a:off x="7466404" y="-1156051"/>
            <a:ext cx="4039911" cy="296766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rot="3055103">
            <a:off x="-1997717" y="3749245"/>
            <a:ext cx="4039950" cy="296769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txBox="1"/>
          <p:nvPr>
            <p:ph hasCustomPrompt="1" idx="7" type="title"/>
          </p:nvPr>
        </p:nvSpPr>
        <p:spPr>
          <a:xfrm>
            <a:off x="4746900"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54" name="Google Shape;154;p21"/>
          <p:cNvSpPr txBox="1"/>
          <p:nvPr>
            <p:ph idx="8" type="subTitle"/>
          </p:nvPr>
        </p:nvSpPr>
        <p:spPr>
          <a:xfrm>
            <a:off x="5742673"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5" name="Google Shape;155;p21"/>
          <p:cNvSpPr txBox="1"/>
          <p:nvPr>
            <p:ph idx="9" type="subTitle"/>
          </p:nvPr>
        </p:nvSpPr>
        <p:spPr>
          <a:xfrm>
            <a:off x="5742673"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6" name="Google Shape;156;p21"/>
          <p:cNvSpPr txBox="1"/>
          <p:nvPr>
            <p:ph hasCustomPrompt="1" idx="13" type="title"/>
          </p:nvPr>
        </p:nvSpPr>
        <p:spPr>
          <a:xfrm>
            <a:off x="4746900"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57" name="Google Shape;157;p21"/>
          <p:cNvSpPr txBox="1"/>
          <p:nvPr>
            <p:ph idx="14" type="subTitle"/>
          </p:nvPr>
        </p:nvSpPr>
        <p:spPr>
          <a:xfrm>
            <a:off x="5742673"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8" name="Google Shape;158;p21"/>
          <p:cNvSpPr txBox="1"/>
          <p:nvPr>
            <p:ph idx="15" type="subTitle"/>
          </p:nvPr>
        </p:nvSpPr>
        <p:spPr>
          <a:xfrm>
            <a:off x="5742673"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9" name="Google Shape;15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160" name="Shape 160"/>
        <p:cNvGrpSpPr/>
        <p:nvPr/>
      </p:nvGrpSpPr>
      <p:grpSpPr>
        <a:xfrm>
          <a:off x="0" y="0"/>
          <a:ext cx="0" cy="0"/>
          <a:chOff x="0" y="0"/>
          <a:chExt cx="0" cy="0"/>
        </a:xfrm>
      </p:grpSpPr>
      <p:sp>
        <p:nvSpPr>
          <p:cNvPr id="161" name="Google Shape;161;p22"/>
          <p:cNvSpPr txBox="1"/>
          <p:nvPr>
            <p:ph idx="1" type="body"/>
          </p:nvPr>
        </p:nvSpPr>
        <p:spPr>
          <a:xfrm>
            <a:off x="720000" y="2075500"/>
            <a:ext cx="5250900" cy="19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2" name="Google Shape;162;p22"/>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64" name="Google Shape;164;p22"/>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8">
    <p:spTree>
      <p:nvGrpSpPr>
        <p:cNvPr id="166" name="Shape 166"/>
        <p:cNvGrpSpPr/>
        <p:nvPr/>
      </p:nvGrpSpPr>
      <p:grpSpPr>
        <a:xfrm>
          <a:off x="0" y="0"/>
          <a:ext cx="0" cy="0"/>
          <a:chOff x="0" y="0"/>
          <a:chExt cx="0" cy="0"/>
        </a:xfrm>
      </p:grpSpPr>
      <p:sp>
        <p:nvSpPr>
          <p:cNvPr id="167" name="Google Shape;167;p2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69" name="Google Shape;169;p23"/>
          <p:cNvSpPr/>
          <p:nvPr/>
        </p:nvSpPr>
        <p:spPr>
          <a:xfrm rot="-8100000">
            <a:off x="6361897" y="-1756516"/>
            <a:ext cx="4040369" cy="29680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txBox="1"/>
          <p:nvPr>
            <p:ph idx="1" type="subTitle"/>
          </p:nvPr>
        </p:nvSpPr>
        <p:spPr>
          <a:xfrm>
            <a:off x="723802"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71" name="Google Shape;171;p23"/>
          <p:cNvSpPr txBox="1"/>
          <p:nvPr>
            <p:ph idx="2" type="subTitle"/>
          </p:nvPr>
        </p:nvSpPr>
        <p:spPr>
          <a:xfrm>
            <a:off x="723802"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72" name="Google Shape;172;p23"/>
          <p:cNvSpPr txBox="1"/>
          <p:nvPr>
            <p:ph idx="3" type="subTitle"/>
          </p:nvPr>
        </p:nvSpPr>
        <p:spPr>
          <a:xfrm>
            <a:off x="2938139"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73" name="Google Shape;173;p23"/>
          <p:cNvSpPr txBox="1"/>
          <p:nvPr>
            <p:ph idx="4" type="subTitle"/>
          </p:nvPr>
        </p:nvSpPr>
        <p:spPr>
          <a:xfrm>
            <a:off x="2938139"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74" name="Google Shape;174;p23"/>
          <p:cNvSpPr txBox="1"/>
          <p:nvPr>
            <p:ph idx="5" type="subTitle"/>
          </p:nvPr>
        </p:nvSpPr>
        <p:spPr>
          <a:xfrm>
            <a:off x="722225"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75" name="Google Shape;175;p23"/>
          <p:cNvSpPr txBox="1"/>
          <p:nvPr>
            <p:ph idx="6" type="subTitle"/>
          </p:nvPr>
        </p:nvSpPr>
        <p:spPr>
          <a:xfrm>
            <a:off x="722225"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76" name="Google Shape;176;p23"/>
          <p:cNvSpPr txBox="1"/>
          <p:nvPr>
            <p:ph idx="7" type="subTitle"/>
          </p:nvPr>
        </p:nvSpPr>
        <p:spPr>
          <a:xfrm>
            <a:off x="2938139"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77" name="Google Shape;177;p23"/>
          <p:cNvSpPr txBox="1"/>
          <p:nvPr>
            <p:ph idx="8" type="subTitle"/>
          </p:nvPr>
        </p:nvSpPr>
        <p:spPr>
          <a:xfrm>
            <a:off x="2938139"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78" name="Google Shape;178;p23"/>
          <p:cNvSpPr/>
          <p:nvPr/>
        </p:nvSpPr>
        <p:spPr>
          <a:xfrm rot="-8371819">
            <a:off x="7449274"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1600"/>
              </a:spcBef>
              <a:spcAft>
                <a:spcPts val="0"/>
              </a:spcAft>
              <a:buSzPts val="1200"/>
              <a:buChar char="○"/>
              <a:defRPr sz="1200"/>
            </a:lvl2pPr>
            <a:lvl3pPr indent="-304800" lvl="2" marL="1371600">
              <a:lnSpc>
                <a:spcPct val="100000"/>
              </a:lnSpc>
              <a:spcBef>
                <a:spcPts val="1600"/>
              </a:spcBef>
              <a:spcAft>
                <a:spcPts val="0"/>
              </a:spcAft>
              <a:buSzPts val="1200"/>
              <a:buChar char="■"/>
              <a:defRPr sz="1200"/>
            </a:lvl3pPr>
            <a:lvl4pPr indent="-304800" lvl="3" marL="1828800">
              <a:lnSpc>
                <a:spcPct val="100000"/>
              </a:lnSpc>
              <a:spcBef>
                <a:spcPts val="1600"/>
              </a:spcBef>
              <a:spcAft>
                <a:spcPts val="0"/>
              </a:spcAft>
              <a:buSzPts val="1200"/>
              <a:buChar char="●"/>
              <a:defRPr sz="1200"/>
            </a:lvl4pPr>
            <a:lvl5pPr indent="-304800" lvl="4" marL="2286000">
              <a:lnSpc>
                <a:spcPct val="100000"/>
              </a:lnSpc>
              <a:spcBef>
                <a:spcPts val="1600"/>
              </a:spcBef>
              <a:spcAft>
                <a:spcPts val="0"/>
              </a:spcAft>
              <a:buSzPts val="1200"/>
              <a:buChar char="○"/>
              <a:defRPr sz="1200"/>
            </a:lvl5pPr>
            <a:lvl6pPr indent="-304800" lvl="5" marL="2743200">
              <a:lnSpc>
                <a:spcPct val="100000"/>
              </a:lnSpc>
              <a:spcBef>
                <a:spcPts val="1600"/>
              </a:spcBef>
              <a:spcAft>
                <a:spcPts val="0"/>
              </a:spcAft>
              <a:buSzPts val="1200"/>
              <a:buChar char="■"/>
              <a:defRPr sz="1200"/>
            </a:lvl6pPr>
            <a:lvl7pPr indent="-304800" lvl="6" marL="3200400">
              <a:lnSpc>
                <a:spcPct val="100000"/>
              </a:lnSpc>
              <a:spcBef>
                <a:spcPts val="1600"/>
              </a:spcBef>
              <a:spcAft>
                <a:spcPts val="0"/>
              </a:spcAft>
              <a:buSzPts val="1200"/>
              <a:buChar char="●"/>
              <a:defRPr sz="1200"/>
            </a:lvl7pPr>
            <a:lvl8pPr indent="-304800" lvl="7" marL="3657600">
              <a:lnSpc>
                <a:spcPct val="100000"/>
              </a:lnSpc>
              <a:spcBef>
                <a:spcPts val="1600"/>
              </a:spcBef>
              <a:spcAft>
                <a:spcPts val="0"/>
              </a:spcAft>
              <a:buSzPts val="1200"/>
              <a:buChar char="○"/>
              <a:defRPr sz="1200"/>
            </a:lvl8pPr>
            <a:lvl9pPr indent="-304800" lvl="8" marL="4114800">
              <a:lnSpc>
                <a:spcPct val="100000"/>
              </a:lnSpc>
              <a:spcBef>
                <a:spcPts val="1600"/>
              </a:spcBef>
              <a:spcAft>
                <a:spcPts val="1600"/>
              </a:spcAft>
              <a:buSzPts val="1200"/>
              <a:buChar char="■"/>
              <a:defRPr sz="1200"/>
            </a:lvl9pPr>
          </a:lstStyle>
          <a:p/>
        </p:txBody>
      </p:sp>
      <p:sp>
        <p:nvSpPr>
          <p:cNvPr id="23" name="Google Shape;23;p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4" name="Google Shape;24;p4"/>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idx="1" type="subTitle"/>
          </p:nvPr>
        </p:nvSpPr>
        <p:spPr>
          <a:xfrm>
            <a:off x="14179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8" name="Google Shape;28;p5"/>
          <p:cNvSpPr txBox="1"/>
          <p:nvPr>
            <p:ph idx="2" type="subTitle"/>
          </p:nvPr>
        </p:nvSpPr>
        <p:spPr>
          <a:xfrm>
            <a:off x="14179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9" name="Google Shape;29;p5"/>
          <p:cNvSpPr txBox="1"/>
          <p:nvPr>
            <p:ph idx="3" type="subTitle"/>
          </p:nvPr>
        </p:nvSpPr>
        <p:spPr>
          <a:xfrm>
            <a:off x="53994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30" name="Google Shape;30;p5"/>
          <p:cNvSpPr txBox="1"/>
          <p:nvPr>
            <p:ph idx="4" type="subTitle"/>
          </p:nvPr>
        </p:nvSpPr>
        <p:spPr>
          <a:xfrm>
            <a:off x="53994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31" name="Google Shape;31;p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3" name="Google Shape;33;p5"/>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p:nvPr/>
        </p:nvSpPr>
        <p:spPr>
          <a:xfrm>
            <a:off x="720000" y="727800"/>
            <a:ext cx="71466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type="title"/>
          </p:nvPr>
        </p:nvSpPr>
        <p:spPr>
          <a:xfrm>
            <a:off x="720000" y="387600"/>
            <a:ext cx="63465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8" name="Google Shape;38;p6"/>
          <p:cNvSpPr/>
          <p:nvPr/>
        </p:nvSpPr>
        <p:spPr>
          <a:xfrm rot="-7770059">
            <a:off x="7428425" y="-1102421"/>
            <a:ext cx="4039685" cy="296749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txBox="1"/>
          <p:nvPr>
            <p:ph idx="1" type="subTitle"/>
          </p:nvPr>
        </p:nvSpPr>
        <p:spPr>
          <a:xfrm>
            <a:off x="720000" y="2678421"/>
            <a:ext cx="3261300" cy="10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2" name="Google Shape;42;p7"/>
          <p:cNvSpPr txBox="1"/>
          <p:nvPr>
            <p:ph type="title"/>
          </p:nvPr>
        </p:nvSpPr>
        <p:spPr>
          <a:xfrm>
            <a:off x="720000" y="149070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43" name="Google Shape;43;p7"/>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p:nvPr/>
        </p:nvSpPr>
        <p:spPr>
          <a:xfrm>
            <a:off x="355183" y="-402025"/>
            <a:ext cx="7001967" cy="514355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spcBef>
                <a:spcPts val="1600"/>
              </a:spcBef>
              <a:spcAft>
                <a:spcPts val="0"/>
              </a:spcAft>
              <a:buNone/>
              <a:defRPr sz="1600"/>
            </a:lvl2pPr>
            <a:lvl3pPr lvl="2">
              <a:spcBef>
                <a:spcPts val="1600"/>
              </a:spcBef>
              <a:spcAft>
                <a:spcPts val="0"/>
              </a:spcAft>
              <a:buNone/>
              <a:defRPr sz="1600"/>
            </a:lvl3pPr>
            <a:lvl4pPr lvl="3">
              <a:spcBef>
                <a:spcPts val="1600"/>
              </a:spcBef>
              <a:spcAft>
                <a:spcPts val="0"/>
              </a:spcAft>
              <a:buNone/>
              <a:defRPr sz="1600"/>
            </a:lvl4pPr>
            <a:lvl5pPr lvl="4">
              <a:spcBef>
                <a:spcPts val="1600"/>
              </a:spcBef>
              <a:spcAft>
                <a:spcPts val="0"/>
              </a:spcAft>
              <a:buNone/>
              <a:defRPr sz="1600"/>
            </a:lvl5pPr>
            <a:lvl6pPr lvl="5">
              <a:spcBef>
                <a:spcPts val="1600"/>
              </a:spcBef>
              <a:spcAft>
                <a:spcPts val="0"/>
              </a:spcAft>
              <a:buNone/>
              <a:defRPr sz="1600"/>
            </a:lvl6pPr>
            <a:lvl7pPr lvl="6">
              <a:spcBef>
                <a:spcPts val="1600"/>
              </a:spcBef>
              <a:spcAft>
                <a:spcPts val="0"/>
              </a:spcAft>
              <a:buNone/>
              <a:defRPr sz="1600"/>
            </a:lvl7pPr>
            <a:lvl8pPr lvl="7">
              <a:spcBef>
                <a:spcPts val="1600"/>
              </a:spcBef>
              <a:spcAft>
                <a:spcPts val="0"/>
              </a:spcAft>
              <a:buNone/>
              <a:defRPr sz="1600"/>
            </a:lvl8pPr>
            <a:lvl9pPr lvl="8">
              <a:spcBef>
                <a:spcPts val="1600"/>
              </a:spcBef>
              <a:spcAft>
                <a:spcPts val="1600"/>
              </a:spcAft>
              <a:buNone/>
              <a:defRPr sz="1600"/>
            </a:lvl9pPr>
          </a:lstStyle>
          <a:p/>
        </p:txBody>
      </p:sp>
      <p:sp>
        <p:nvSpPr>
          <p:cNvPr id="49" name="Google Shape;49;p8"/>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50" name="Google Shape;5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idx="1" type="subTitle"/>
          </p:nvPr>
        </p:nvSpPr>
        <p:spPr>
          <a:xfrm flipH="1">
            <a:off x="5169810" y="2548727"/>
            <a:ext cx="3261300" cy="122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53" name="Google Shape;53;p9"/>
          <p:cNvSpPr txBox="1"/>
          <p:nvPr>
            <p:ph type="title"/>
          </p:nvPr>
        </p:nvSpPr>
        <p:spPr>
          <a:xfrm flipH="1">
            <a:off x="5169810" y="1360990"/>
            <a:ext cx="3261300" cy="110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Font typeface="Palanquin Dark"/>
              <a:buNone/>
              <a:defRPr>
                <a:latin typeface="Palanquin Dark"/>
                <a:ea typeface="Palanquin Dark"/>
                <a:cs typeface="Palanquin Dark"/>
                <a:sym typeface="Palanquin Dark"/>
              </a:defRPr>
            </a:lvl2pPr>
            <a:lvl3pPr lvl="2" rtl="0" algn="r">
              <a:spcBef>
                <a:spcPts val="0"/>
              </a:spcBef>
              <a:spcAft>
                <a:spcPts val="0"/>
              </a:spcAft>
              <a:buSzPts val="3200"/>
              <a:buFont typeface="Palanquin Dark"/>
              <a:buNone/>
              <a:defRPr>
                <a:latin typeface="Palanquin Dark"/>
                <a:ea typeface="Palanquin Dark"/>
                <a:cs typeface="Palanquin Dark"/>
                <a:sym typeface="Palanquin Dark"/>
              </a:defRPr>
            </a:lvl3pPr>
            <a:lvl4pPr lvl="3" rtl="0" algn="r">
              <a:spcBef>
                <a:spcPts val="0"/>
              </a:spcBef>
              <a:spcAft>
                <a:spcPts val="0"/>
              </a:spcAft>
              <a:buSzPts val="3200"/>
              <a:buFont typeface="Palanquin Dark"/>
              <a:buNone/>
              <a:defRPr>
                <a:latin typeface="Palanquin Dark"/>
                <a:ea typeface="Palanquin Dark"/>
                <a:cs typeface="Palanquin Dark"/>
                <a:sym typeface="Palanquin Dark"/>
              </a:defRPr>
            </a:lvl4pPr>
            <a:lvl5pPr lvl="4" rtl="0" algn="r">
              <a:spcBef>
                <a:spcPts val="0"/>
              </a:spcBef>
              <a:spcAft>
                <a:spcPts val="0"/>
              </a:spcAft>
              <a:buSzPts val="3200"/>
              <a:buFont typeface="Palanquin Dark"/>
              <a:buNone/>
              <a:defRPr>
                <a:latin typeface="Palanquin Dark"/>
                <a:ea typeface="Palanquin Dark"/>
                <a:cs typeface="Palanquin Dark"/>
                <a:sym typeface="Palanquin Dark"/>
              </a:defRPr>
            </a:lvl5pPr>
            <a:lvl6pPr lvl="5" rtl="0" algn="r">
              <a:spcBef>
                <a:spcPts val="0"/>
              </a:spcBef>
              <a:spcAft>
                <a:spcPts val="0"/>
              </a:spcAft>
              <a:buSzPts val="3200"/>
              <a:buFont typeface="Palanquin Dark"/>
              <a:buNone/>
              <a:defRPr>
                <a:latin typeface="Palanquin Dark"/>
                <a:ea typeface="Palanquin Dark"/>
                <a:cs typeface="Palanquin Dark"/>
                <a:sym typeface="Palanquin Dark"/>
              </a:defRPr>
            </a:lvl6pPr>
            <a:lvl7pPr lvl="6" rtl="0" algn="r">
              <a:spcBef>
                <a:spcPts val="0"/>
              </a:spcBef>
              <a:spcAft>
                <a:spcPts val="0"/>
              </a:spcAft>
              <a:buSzPts val="3200"/>
              <a:buFont typeface="Palanquin Dark"/>
              <a:buNone/>
              <a:defRPr>
                <a:latin typeface="Palanquin Dark"/>
                <a:ea typeface="Palanquin Dark"/>
                <a:cs typeface="Palanquin Dark"/>
                <a:sym typeface="Palanquin Dark"/>
              </a:defRPr>
            </a:lvl7pPr>
            <a:lvl8pPr lvl="7" rtl="0" algn="r">
              <a:spcBef>
                <a:spcPts val="0"/>
              </a:spcBef>
              <a:spcAft>
                <a:spcPts val="0"/>
              </a:spcAft>
              <a:buSzPts val="3200"/>
              <a:buFont typeface="Palanquin Dark"/>
              <a:buNone/>
              <a:defRPr>
                <a:latin typeface="Palanquin Dark"/>
                <a:ea typeface="Palanquin Dark"/>
                <a:cs typeface="Palanquin Dark"/>
                <a:sym typeface="Palanquin Dark"/>
              </a:defRPr>
            </a:lvl8pPr>
            <a:lvl9pPr lvl="8" rtl="0" algn="r">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4" name="Google Shape;54;p9"/>
          <p:cNvSpPr/>
          <p:nvPr/>
        </p:nvSpPr>
        <p:spPr>
          <a:xfrm flipH="1" rot="1956016">
            <a:off x="-1420073"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flipH="1" rot="-8978585">
            <a:off x="6889116"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p:nvPr/>
        </p:nvSpPr>
        <p:spPr>
          <a:xfrm flipH="1">
            <a:off x="4037600" y="727800"/>
            <a:ext cx="4374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9" name="Google Shape;59;p10"/>
          <p:cNvSpPr txBox="1"/>
          <p:nvPr>
            <p:ph type="title"/>
          </p:nvPr>
        </p:nvSpPr>
        <p:spPr>
          <a:xfrm flipH="1">
            <a:off x="3448700" y="387600"/>
            <a:ext cx="4962900" cy="183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60" name="Google Shape;60;p10"/>
          <p:cNvSpPr/>
          <p:nvPr/>
        </p:nvSpPr>
        <p:spPr>
          <a:xfrm flipH="1" rot="-2467215">
            <a:off x="6908727" y="3120633"/>
            <a:ext cx="4039721" cy="2967525"/>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pic>
        <p:nvPicPr>
          <p:cNvPr id="8" name="Google Shape;8;p1"/>
          <p:cNvPicPr preferRelativeResize="0"/>
          <p:nvPr/>
        </p:nvPicPr>
        <p:blipFill>
          <a:blip r:embed="rId1">
            <a:alphaModFix/>
          </a:blip>
          <a:stretch>
            <a:fillRect/>
          </a:stretch>
        </p:blipFill>
        <p:spPr>
          <a:xfrm>
            <a:off x="111775" y="4733875"/>
            <a:ext cx="652252" cy="317126"/>
          </a:xfrm>
          <a:prstGeom prst="rect">
            <a:avLst/>
          </a:prstGeom>
          <a:noFill/>
          <a:ln>
            <a:noFill/>
          </a:ln>
        </p:spPr>
      </p:pic>
      <p:sp>
        <p:nvSpPr>
          <p:cNvPr id="9" name="Google Shape;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Poppins"/>
                <a:ea typeface="Poppins"/>
                <a:cs typeface="Poppins"/>
                <a:sym typeface="Poppins"/>
              </a:defRPr>
            </a:lvl1pPr>
            <a:lvl2pPr lvl="1" algn="r">
              <a:buNone/>
              <a:defRPr sz="1300">
                <a:solidFill>
                  <a:schemeClr val="dk1"/>
                </a:solidFill>
                <a:latin typeface="Poppins"/>
                <a:ea typeface="Poppins"/>
                <a:cs typeface="Poppins"/>
                <a:sym typeface="Poppins"/>
              </a:defRPr>
            </a:lvl2pPr>
            <a:lvl3pPr lvl="2" algn="r">
              <a:buNone/>
              <a:defRPr sz="1300">
                <a:solidFill>
                  <a:schemeClr val="dk1"/>
                </a:solidFill>
                <a:latin typeface="Poppins"/>
                <a:ea typeface="Poppins"/>
                <a:cs typeface="Poppins"/>
                <a:sym typeface="Poppins"/>
              </a:defRPr>
            </a:lvl3pPr>
            <a:lvl4pPr lvl="3" algn="r">
              <a:buNone/>
              <a:defRPr sz="1300">
                <a:solidFill>
                  <a:schemeClr val="dk1"/>
                </a:solidFill>
                <a:latin typeface="Poppins"/>
                <a:ea typeface="Poppins"/>
                <a:cs typeface="Poppins"/>
                <a:sym typeface="Poppins"/>
              </a:defRPr>
            </a:lvl4pPr>
            <a:lvl5pPr lvl="4" algn="r">
              <a:buNone/>
              <a:defRPr sz="1300">
                <a:solidFill>
                  <a:schemeClr val="dk1"/>
                </a:solidFill>
                <a:latin typeface="Poppins"/>
                <a:ea typeface="Poppins"/>
                <a:cs typeface="Poppins"/>
                <a:sym typeface="Poppins"/>
              </a:defRPr>
            </a:lvl5pPr>
            <a:lvl6pPr lvl="5" algn="r">
              <a:buNone/>
              <a:defRPr sz="1300">
                <a:solidFill>
                  <a:schemeClr val="dk1"/>
                </a:solidFill>
                <a:latin typeface="Poppins"/>
                <a:ea typeface="Poppins"/>
                <a:cs typeface="Poppins"/>
                <a:sym typeface="Poppins"/>
              </a:defRPr>
            </a:lvl6pPr>
            <a:lvl7pPr lvl="6" algn="r">
              <a:buNone/>
              <a:defRPr sz="1300">
                <a:solidFill>
                  <a:schemeClr val="dk1"/>
                </a:solidFill>
                <a:latin typeface="Poppins"/>
                <a:ea typeface="Poppins"/>
                <a:cs typeface="Poppins"/>
                <a:sym typeface="Poppins"/>
              </a:defRPr>
            </a:lvl7pPr>
            <a:lvl8pPr lvl="7" algn="r">
              <a:buNone/>
              <a:defRPr sz="1300">
                <a:solidFill>
                  <a:schemeClr val="dk1"/>
                </a:solidFill>
                <a:latin typeface="Poppins"/>
                <a:ea typeface="Poppins"/>
                <a:cs typeface="Poppins"/>
                <a:sym typeface="Poppins"/>
              </a:defRPr>
            </a:lvl8pPr>
            <a:lvl9pPr lvl="8" algn="r">
              <a:buNone/>
              <a:defRPr sz="1300">
                <a:solidFill>
                  <a:schemeClr val="dk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hyperlink" Target="https://gist.github.com/JackleStyle0/ad230390d4e462e6804b77d325d4202b" TargetMode="External"/><Relationship Id="rId5" Type="http://schemas.openxmlformats.org/officeDocument/2006/relationships/hyperlink" Target="https://gist.github.com/JackleStyle0/ad230390d4e462e6804b77d325d4202b"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3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5.xml"/><Relationship Id="rId3" Type="http://schemas.openxmlformats.org/officeDocument/2006/relationships/image" Target="../media/image7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 Id="rId3" Type="http://schemas.openxmlformats.org/officeDocument/2006/relationships/image" Target="../media/image9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4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4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37.png"/><Relationship Id="rId4"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hyperlink" Target="https://gist.github.com/eye-bs/3e8f952a1cfde96ac457e2212c61f754" TargetMode="External"/><Relationship Id="rId4" Type="http://schemas.openxmlformats.org/officeDocument/2006/relationships/hyperlink" Target="https://gist.github.com/eye-bs/3e8f952a1cfde96ac457e2212c61f754"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3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4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3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3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42.png"/><Relationship Id="rId4" Type="http://schemas.openxmlformats.org/officeDocument/2006/relationships/image" Target="../media/image8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5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6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2.xml"/><Relationship Id="rId3" Type="http://schemas.openxmlformats.org/officeDocument/2006/relationships/image" Target="../media/image4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3.xml"/><Relationship Id="rId3" Type="http://schemas.openxmlformats.org/officeDocument/2006/relationships/image" Target="../media/image5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4.xml"/><Relationship Id="rId3" Type="http://schemas.openxmlformats.org/officeDocument/2006/relationships/image" Target="../media/image5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5.xml"/><Relationship Id="rId3" Type="http://schemas.openxmlformats.org/officeDocument/2006/relationships/image" Target="../media/image5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6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69.png"/><Relationship Id="rId4" Type="http://schemas.openxmlformats.org/officeDocument/2006/relationships/image" Target="../media/image5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5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5.xml"/><Relationship Id="rId3" Type="http://schemas.openxmlformats.org/officeDocument/2006/relationships/image" Target="../media/image56.png"/><Relationship Id="rId4" Type="http://schemas.openxmlformats.org/officeDocument/2006/relationships/image" Target="../media/image6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0.xml"/><Relationship Id="rId3" Type="http://schemas.openxmlformats.org/officeDocument/2006/relationships/image" Target="../media/image5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6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8.xml"/><Relationship Id="rId3" Type="http://schemas.openxmlformats.org/officeDocument/2006/relationships/image" Target="../media/image5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9.xml"/><Relationship Id="rId3"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0.xml"/><Relationship Id="rId3" Type="http://schemas.openxmlformats.org/officeDocument/2006/relationships/image" Target="../media/image8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 Id="rId3" Type="http://schemas.openxmlformats.org/officeDocument/2006/relationships/image" Target="../media/image71.png"/><Relationship Id="rId4" Type="http://schemas.openxmlformats.org/officeDocument/2006/relationships/image" Target="../media/image99.png"/><Relationship Id="rId5" Type="http://schemas.openxmlformats.org/officeDocument/2006/relationships/image" Target="../media/image6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2.xml"/><Relationship Id="rId3" Type="http://schemas.openxmlformats.org/officeDocument/2006/relationships/image" Target="../media/image80.png"/><Relationship Id="rId4" Type="http://schemas.openxmlformats.org/officeDocument/2006/relationships/image" Target="../media/image6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3.xml"/><Relationship Id="rId3" Type="http://schemas.openxmlformats.org/officeDocument/2006/relationships/image" Target="../media/image67.png"/><Relationship Id="rId4" Type="http://schemas.openxmlformats.org/officeDocument/2006/relationships/image" Target="../media/image7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4.xml"/><Relationship Id="rId3" Type="http://schemas.openxmlformats.org/officeDocument/2006/relationships/image" Target="../media/image8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5.xml"/><Relationship Id="rId3" Type="http://schemas.openxmlformats.org/officeDocument/2006/relationships/image" Target="../media/image76.png"/><Relationship Id="rId4" Type="http://schemas.openxmlformats.org/officeDocument/2006/relationships/image" Target="../media/image7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6.xml"/><Relationship Id="rId3" Type="http://schemas.openxmlformats.org/officeDocument/2006/relationships/image" Target="../media/image7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7.xml"/><Relationship Id="rId3" Type="http://schemas.openxmlformats.org/officeDocument/2006/relationships/image" Target="../media/image7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8.xml"/><Relationship Id="rId3" Type="http://schemas.openxmlformats.org/officeDocument/2006/relationships/image" Target="../media/image7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9.xml"/><Relationship Id="rId3" Type="http://schemas.openxmlformats.org/officeDocument/2006/relationships/image" Target="../media/image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0.xml"/><Relationship Id="rId3" Type="http://schemas.openxmlformats.org/officeDocument/2006/relationships/image" Target="../media/image9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1.xml"/><Relationship Id="rId3" Type="http://schemas.openxmlformats.org/officeDocument/2006/relationships/image" Target="../media/image82.png"/><Relationship Id="rId4" Type="http://schemas.openxmlformats.org/officeDocument/2006/relationships/image" Target="../media/image7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2.xml"/><Relationship Id="rId3" Type="http://schemas.openxmlformats.org/officeDocument/2006/relationships/image" Target="../media/image8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 Id="rId3" Type="http://schemas.openxmlformats.org/officeDocument/2006/relationships/image" Target="../media/image9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5.xml"/><Relationship Id="rId3" Type="http://schemas.openxmlformats.org/officeDocument/2006/relationships/image" Target="../media/image9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8.xml"/><Relationship Id="rId3" Type="http://schemas.openxmlformats.org/officeDocument/2006/relationships/image" Target="../media/image9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9.xml"/><Relationship Id="rId3" Type="http://schemas.openxmlformats.org/officeDocument/2006/relationships/image" Target="../media/image95.gif"/><Relationship Id="rId4" Type="http://schemas.openxmlformats.org/officeDocument/2006/relationships/image" Target="../media/image86.gif"/><Relationship Id="rId5" Type="http://schemas.openxmlformats.org/officeDocument/2006/relationships/image" Target="../media/image10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hyperlink" Target="https://my-json-server.typicode.com/jackleStyle0/jackle-st/" TargetMode="Externa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7.xml"/><Relationship Id="rId4" Type="http://schemas.openxmlformats.org/officeDocument/2006/relationships/slide" Target="/ppt/slides/slide12.xml"/><Relationship Id="rId9" Type="http://schemas.openxmlformats.org/officeDocument/2006/relationships/slide" Target="/ppt/slides/slide57.xml"/><Relationship Id="rId5" Type="http://schemas.openxmlformats.org/officeDocument/2006/relationships/slide" Target="/ppt/slides/slide17.xml"/><Relationship Id="rId6" Type="http://schemas.openxmlformats.org/officeDocument/2006/relationships/slide" Target="/ppt/slides/slide25.xml"/><Relationship Id="rId7" Type="http://schemas.openxmlformats.org/officeDocument/2006/relationships/slide" Target="/ppt/slides/slide29.xml"/><Relationship Id="rId8" Type="http://schemas.openxmlformats.org/officeDocument/2006/relationships/slide" Target="/ppt/slides/slide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0.xml"/><Relationship Id="rId3" Type="http://schemas.openxmlformats.org/officeDocument/2006/relationships/image" Target="../media/image10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1.xml"/><Relationship Id="rId3" Type="http://schemas.openxmlformats.org/officeDocument/2006/relationships/image" Target="../media/image9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0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9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8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89.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9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slide" Target="/ppt/slides/slide18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slide" Target="/ppt/slides/slide109.xml"/><Relationship Id="rId4" Type="http://schemas.openxmlformats.org/officeDocument/2006/relationships/slide" Target="/ppt/slides/slide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slide" Target="/ppt/slides/slide195.xml"/><Relationship Id="rId10" Type="http://schemas.openxmlformats.org/officeDocument/2006/relationships/slide" Target="/ppt/slides/slide191.xml"/><Relationship Id="rId13" Type="http://schemas.openxmlformats.org/officeDocument/2006/relationships/slide" Target="/ppt/slides/slide224.xml"/><Relationship Id="rId12" Type="http://schemas.openxmlformats.org/officeDocument/2006/relationships/slide" Target="/ppt/slides/slide212.xml"/><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slide" Target="/ppt/slides/slide120.xml"/><Relationship Id="rId4" Type="http://schemas.openxmlformats.org/officeDocument/2006/relationships/slide" Target="/ppt/slides/slide129.xml"/><Relationship Id="rId9" Type="http://schemas.openxmlformats.org/officeDocument/2006/relationships/slide" Target="/ppt/slides/slide184.xml"/><Relationship Id="rId15" Type="http://schemas.openxmlformats.org/officeDocument/2006/relationships/slide" Target="/ppt/slides/slide208.xml"/><Relationship Id="rId14" Type="http://schemas.openxmlformats.org/officeDocument/2006/relationships/slide" Target="/ppt/slides/slide227.xml"/><Relationship Id="rId5" Type="http://schemas.openxmlformats.org/officeDocument/2006/relationships/slide" Target="/ppt/slides/slide135.xml"/><Relationship Id="rId6" Type="http://schemas.openxmlformats.org/officeDocument/2006/relationships/slide" Target="/ppt/slides/slide156.xml"/><Relationship Id="rId7" Type="http://schemas.openxmlformats.org/officeDocument/2006/relationships/slide" Target="/ppt/slides/slide159.xml"/><Relationship Id="rId8" Type="http://schemas.openxmlformats.org/officeDocument/2006/relationships/slide" Target="/ppt/slides/slide16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25.pn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hyperlink" Target="https://kotlinlang.org/api/latest/jvm/stdlib/kotlin/-st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hyperlink" Target="https://kotlinlang.org/docs/characters.htm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3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9.xml"/><Relationship Id="rId3" Type="http://schemas.openxmlformats.org/officeDocument/2006/relationships/hyperlink" Target="https://kotlinlang.org/api/latest/jvm/stdlib/kotlin/let.html" TargetMode="External"/><Relationship Id="rId4" Type="http://schemas.openxmlformats.org/officeDocument/2006/relationships/hyperlink" Target="https://kotlinlang.org/api/latest/jvm/stdlib/kotlin/run.html" TargetMode="External"/><Relationship Id="rId5" Type="http://schemas.openxmlformats.org/officeDocument/2006/relationships/hyperlink" Target="https://kotlinlang.org/api/latest/jvm/stdlib/kotlin/with.html" TargetMode="External"/><Relationship Id="rId6" Type="http://schemas.openxmlformats.org/officeDocument/2006/relationships/hyperlink" Target="https://kotlinlang.org/api/latest/jvm/stdlib/kotlin/apply.html" TargetMode="External"/><Relationship Id="rId7" Type="http://schemas.openxmlformats.org/officeDocument/2006/relationships/hyperlink" Target="https://kotlinlang.org/api/latest/jvm/stdlib/kotlin/also.html" TargetMode="External"/><Relationship Id="rId8"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6.xml"/><Relationship Id="rId3" Type="http://schemas.openxmlformats.org/officeDocument/2006/relationships/hyperlink" Target="https://kotlinlang.org/docs/extensions.html" TargetMode="External"/><Relationship Id="rId4" Type="http://schemas.openxmlformats.org/officeDocument/2006/relationships/hyperlink" Target="https://kotlinlang.org/docs/functions.html#variable-number-of-arguments-varargs" TargetMode="External"/><Relationship Id="rId5" Type="http://schemas.openxmlformats.org/officeDocument/2006/relationships/hyperlink" Target="https://kotlinlang.org/docs/functions.html#default-argument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p:nvPr/>
        </p:nvSpPr>
        <p:spPr>
          <a:xfrm>
            <a:off x="667150" y="2684650"/>
            <a:ext cx="33132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ANDROID</a:t>
            </a:r>
            <a:endParaRPr/>
          </a:p>
        </p:txBody>
      </p:sp>
      <p:sp>
        <p:nvSpPr>
          <p:cNvPr id="186" name="Google Shape;186;p24"/>
          <p:cNvSpPr txBox="1"/>
          <p:nvPr>
            <p:ph idx="1" type="subTitle"/>
          </p:nvPr>
        </p:nvSpPr>
        <p:spPr>
          <a:xfrm>
            <a:off x="720000" y="3032950"/>
            <a:ext cx="29622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🗓️2-3 December 2023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🕘09:30 - 16:30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geeky base</a:t>
            </a:r>
            <a:endParaRPr/>
          </a:p>
          <a:p>
            <a:pPr indent="0" lvl="0" marL="0" rtl="0" algn="l">
              <a:spcBef>
                <a:spcPts val="0"/>
              </a:spcBef>
              <a:spcAft>
                <a:spcPts val="0"/>
              </a:spcAft>
              <a:buNone/>
            </a:pPr>
            <a:r>
              <a:t/>
            </a:r>
            <a:endParaRPr/>
          </a:p>
        </p:txBody>
      </p:sp>
      <p:pic>
        <p:nvPicPr>
          <p:cNvPr id="187" name="Google Shape;187;p24"/>
          <p:cNvPicPr preferRelativeResize="0"/>
          <p:nvPr/>
        </p:nvPicPr>
        <p:blipFill rotWithShape="1">
          <a:blip r:embed="rId3">
            <a:alphaModFix/>
          </a:blip>
          <a:srcRect b="0" l="0" r="9966" t="0"/>
          <a:stretch/>
        </p:blipFill>
        <p:spPr>
          <a:xfrm>
            <a:off x="3980350" y="1909250"/>
            <a:ext cx="5163648" cy="3234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33"/>
          <p:cNvSpPr txBox="1"/>
          <p:nvPr/>
        </p:nvSpPr>
        <p:spPr>
          <a:xfrm>
            <a:off x="4117775" y="1098725"/>
            <a:ext cx="5026200" cy="1194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80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.gitignore</a:t>
            </a:r>
            <a:endParaRPr>
              <a:solidFill>
                <a:srgbClr val="202124"/>
              </a:solidFill>
              <a:highlight>
                <a:srgbClr val="FFFFFF"/>
              </a:highlight>
              <a:latin typeface="Poppins"/>
              <a:ea typeface="Poppins"/>
              <a:cs typeface="Poppins"/>
              <a:sym typeface="Poppins"/>
            </a:endParaRPr>
          </a:p>
          <a:p>
            <a:pPr indent="-317500" lvl="1" marL="914400" rtl="0" algn="l">
              <a:lnSpc>
                <a:spcPct val="115000"/>
              </a:lnSpc>
              <a:spcBef>
                <a:spcPts val="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It specifies which files to be excluded from your repository systems eg GitHub.</a:t>
            </a:r>
            <a:endParaRPr>
              <a:solidFill>
                <a:srgbClr val="202124"/>
              </a:solidFill>
              <a:highlight>
                <a:srgbClr val="FFFFFF"/>
              </a:highlight>
              <a:latin typeface="Poppins"/>
              <a:ea typeface="Poppins"/>
              <a:cs typeface="Poppins"/>
              <a:sym typeface="Poppins"/>
            </a:endParaRPr>
          </a:p>
          <a:p>
            <a:pPr indent="0" lvl="0" marL="0" rtl="0" algn="l">
              <a:spcBef>
                <a:spcPts val="400"/>
              </a:spcBef>
              <a:spcAft>
                <a:spcPts val="0"/>
              </a:spcAft>
              <a:buNone/>
            </a:pPr>
            <a:r>
              <a:t/>
            </a:r>
            <a:endParaRPr>
              <a:solidFill>
                <a:schemeClr val="dk1"/>
              </a:solidFill>
              <a:latin typeface="Poppins"/>
              <a:ea typeface="Poppins"/>
              <a:cs typeface="Poppins"/>
              <a:sym typeface="Poppins"/>
            </a:endParaRPr>
          </a:p>
        </p:txBody>
      </p:sp>
      <p:sp>
        <p:nvSpPr>
          <p:cNvPr id="261" name="Google Shape;261;p33"/>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262" name="Google Shape;262;p33"/>
          <p:cNvSpPr txBox="1"/>
          <p:nvPr>
            <p:ph idx="4294967295" type="title"/>
          </p:nvPr>
        </p:nvSpPr>
        <p:spPr>
          <a:xfrm flipH="1">
            <a:off x="6340206" y="219100"/>
            <a:ext cx="28038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Project Structure </a:t>
            </a:r>
            <a:endParaRPr sz="1900"/>
          </a:p>
        </p:txBody>
      </p:sp>
      <p:sp>
        <p:nvSpPr>
          <p:cNvPr id="263" name="Google Shape;263;p33"/>
          <p:cNvSpPr/>
          <p:nvPr/>
        </p:nvSpPr>
        <p:spPr>
          <a:xfrm>
            <a:off x="480251" y="2793176"/>
            <a:ext cx="2134200" cy="203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64" name="Google Shape;264;p33"/>
          <p:cNvSpPr/>
          <p:nvPr/>
        </p:nvSpPr>
        <p:spPr>
          <a:xfrm>
            <a:off x="445251" y="2730482"/>
            <a:ext cx="2134200" cy="2031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9900"/>
              </a:solidFill>
              <a:latin typeface="Poppins"/>
              <a:ea typeface="Poppins"/>
              <a:cs typeface="Poppins"/>
              <a:sym typeface="Poppins"/>
            </a:endParaRPr>
          </a:p>
        </p:txBody>
      </p:sp>
      <p:sp>
        <p:nvSpPr>
          <p:cNvPr id="265" name="Google Shape;265;p33"/>
          <p:cNvSpPr/>
          <p:nvPr/>
        </p:nvSpPr>
        <p:spPr>
          <a:xfrm>
            <a:off x="445251" y="2060632"/>
            <a:ext cx="2134200" cy="2031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266" name="Google Shape;266;p33"/>
          <p:cNvPicPr preferRelativeResize="0"/>
          <p:nvPr/>
        </p:nvPicPr>
        <p:blipFill>
          <a:blip r:embed="rId3">
            <a:alphaModFix/>
          </a:blip>
          <a:stretch>
            <a:fillRect/>
          </a:stretch>
        </p:blipFill>
        <p:spPr>
          <a:xfrm>
            <a:off x="349050" y="910375"/>
            <a:ext cx="2952724" cy="2125000"/>
          </a:xfrm>
          <a:prstGeom prst="rect">
            <a:avLst/>
          </a:prstGeom>
          <a:noFill/>
          <a:ln>
            <a:noFill/>
          </a:ln>
        </p:spPr>
      </p:pic>
      <p:sp>
        <p:nvSpPr>
          <p:cNvPr id="267" name="Google Shape;267;p33"/>
          <p:cNvSpPr/>
          <p:nvPr/>
        </p:nvSpPr>
        <p:spPr>
          <a:xfrm>
            <a:off x="480251" y="2009601"/>
            <a:ext cx="2134200" cy="203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68" name="Google Shape;268;p33"/>
          <p:cNvSpPr/>
          <p:nvPr/>
        </p:nvSpPr>
        <p:spPr>
          <a:xfrm>
            <a:off x="480251" y="2793176"/>
            <a:ext cx="2134200" cy="203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2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Constructors﻿</a:t>
            </a:r>
            <a:endParaRPr/>
          </a:p>
        </p:txBody>
      </p:sp>
      <p:sp>
        <p:nvSpPr>
          <p:cNvPr id="1064" name="Google Shape;1064;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5" name="Google Shape;1065;p123"/>
          <p:cNvSpPr txBox="1"/>
          <p:nvPr>
            <p:ph idx="4294967295" type="subTitle"/>
          </p:nvPr>
        </p:nvSpPr>
        <p:spPr>
          <a:xfrm>
            <a:off x="7212975" y="0"/>
            <a:ext cx="1931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Classes and Objects</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066" name="Google Shape;1066;p123"/>
          <p:cNvSpPr txBox="1"/>
          <p:nvPr/>
        </p:nvSpPr>
        <p:spPr>
          <a:xfrm>
            <a:off x="916350" y="1276425"/>
            <a:ext cx="73113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19191C"/>
                </a:solidFill>
                <a:highlight>
                  <a:srgbClr val="FFFFFF"/>
                </a:highlight>
                <a:latin typeface="Poppins"/>
                <a:ea typeface="Poppins"/>
                <a:cs typeface="Poppins"/>
                <a:sym typeface="Poppins"/>
              </a:rPr>
              <a:t>A class in Kotlin has a primary constructor and possibly one or more secondary constructors. The primary constructor is declared in the class header, and it goes after the class name and optional type parameters.</a:t>
            </a:r>
            <a:endParaRPr sz="1200">
              <a:solidFill>
                <a:srgbClr val="19191C"/>
              </a:solidFill>
              <a:highlight>
                <a:srgbClr val="FFFFFF"/>
              </a:highlight>
              <a:latin typeface="Poppins"/>
              <a:ea typeface="Poppins"/>
              <a:cs typeface="Poppins"/>
              <a:sym typeface="Poppins"/>
            </a:endParaRPr>
          </a:p>
        </p:txBody>
      </p:sp>
      <p:sp>
        <p:nvSpPr>
          <p:cNvPr id="1067" name="Google Shape;1067;p123"/>
          <p:cNvSpPr txBox="1"/>
          <p:nvPr/>
        </p:nvSpPr>
        <p:spPr>
          <a:xfrm>
            <a:off x="1841550" y="2205450"/>
            <a:ext cx="5460900" cy="3618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150">
                <a:solidFill>
                  <a:srgbClr val="0033B3"/>
                </a:solidFill>
                <a:highlight>
                  <a:srgbClr val="F5F5F5"/>
                </a:highlight>
                <a:latin typeface="Roboto Mono"/>
                <a:ea typeface="Roboto Mono"/>
                <a:cs typeface="Roboto Mono"/>
                <a:sym typeface="Roboto Mono"/>
              </a:rPr>
              <a:t>class</a:t>
            </a:r>
            <a:r>
              <a:rPr lang="en" sz="1150">
                <a:solidFill>
                  <a:srgbClr val="19191C"/>
                </a:solidFill>
                <a:highlight>
                  <a:srgbClr val="F5F5F5"/>
                </a:highlight>
                <a:latin typeface="Roboto Mono"/>
                <a:ea typeface="Roboto Mono"/>
                <a:cs typeface="Roboto Mono"/>
                <a:sym typeface="Roboto Mono"/>
              </a:rPr>
              <a:t> Person </a:t>
            </a:r>
            <a:r>
              <a:rPr lang="en" sz="1150">
                <a:solidFill>
                  <a:srgbClr val="0033B3"/>
                </a:solidFill>
                <a:highlight>
                  <a:srgbClr val="F5F5F5"/>
                </a:highlight>
                <a:latin typeface="Roboto Mono"/>
                <a:ea typeface="Roboto Mono"/>
                <a:cs typeface="Roboto Mono"/>
                <a:sym typeface="Roboto Mono"/>
              </a:rPr>
              <a:t>constructor</a:t>
            </a:r>
            <a:r>
              <a:rPr lang="en" sz="1150">
                <a:solidFill>
                  <a:srgbClr val="999999"/>
                </a:solidFill>
                <a:highlight>
                  <a:srgbClr val="F5F5F5"/>
                </a:highlight>
                <a:latin typeface="Roboto Mono"/>
                <a:ea typeface="Roboto Mono"/>
                <a:cs typeface="Roboto Mono"/>
                <a:sym typeface="Roboto Mono"/>
              </a:rPr>
              <a:t>(</a:t>
            </a:r>
            <a:r>
              <a:rPr lang="en" sz="1150">
                <a:solidFill>
                  <a:srgbClr val="19191C"/>
                </a:solidFill>
                <a:highlight>
                  <a:srgbClr val="F5F5F5"/>
                </a:highlight>
                <a:latin typeface="Roboto Mono"/>
                <a:ea typeface="Roboto Mono"/>
                <a:cs typeface="Roboto Mono"/>
                <a:sym typeface="Roboto Mono"/>
              </a:rPr>
              <a:t>firstName</a:t>
            </a:r>
            <a:r>
              <a:rPr lang="en" sz="1150">
                <a:solidFill>
                  <a:srgbClr val="9A6E3A"/>
                </a:solidFill>
                <a:highlight>
                  <a:srgbClr val="F5F5F5"/>
                </a:highlight>
                <a:latin typeface="Roboto Mono"/>
                <a:ea typeface="Roboto Mono"/>
                <a:cs typeface="Roboto Mono"/>
                <a:sym typeface="Roboto Mono"/>
              </a:rPr>
              <a:t>:</a:t>
            </a:r>
            <a:r>
              <a:rPr lang="en" sz="1150">
                <a:solidFill>
                  <a:srgbClr val="19191C"/>
                </a:solidFill>
                <a:highlight>
                  <a:srgbClr val="F5F5F5"/>
                </a:highlight>
                <a:latin typeface="Roboto Mono"/>
                <a:ea typeface="Roboto Mono"/>
                <a:cs typeface="Roboto Mono"/>
                <a:sym typeface="Roboto Mono"/>
              </a:rPr>
              <a:t> String</a:t>
            </a:r>
            <a:r>
              <a:rPr lang="en" sz="1150">
                <a:solidFill>
                  <a:srgbClr val="999999"/>
                </a:solidFill>
                <a:highlight>
                  <a:srgbClr val="F5F5F5"/>
                </a:highlight>
                <a:latin typeface="Roboto Mono"/>
                <a:ea typeface="Roboto Mono"/>
                <a:cs typeface="Roboto Mono"/>
                <a:sym typeface="Roboto Mono"/>
              </a:rPr>
              <a:t>)</a:t>
            </a:r>
            <a:r>
              <a:rPr lang="en" sz="1150">
                <a:solidFill>
                  <a:srgbClr val="19191C"/>
                </a:solidFill>
                <a:highlight>
                  <a:srgbClr val="F5F5F5"/>
                </a:highlight>
                <a:latin typeface="Roboto Mono"/>
                <a:ea typeface="Roboto Mono"/>
                <a:cs typeface="Roboto Mono"/>
                <a:sym typeface="Roboto Mono"/>
              </a:rPr>
              <a:t> </a:t>
            </a:r>
            <a:r>
              <a:rPr lang="en" sz="1150">
                <a:solidFill>
                  <a:srgbClr val="999999"/>
                </a:solidFill>
                <a:highlight>
                  <a:srgbClr val="F5F5F5"/>
                </a:highlight>
                <a:latin typeface="Roboto Mono"/>
                <a:ea typeface="Roboto Mono"/>
                <a:cs typeface="Roboto Mono"/>
                <a:sym typeface="Roboto Mono"/>
              </a:rPr>
              <a:t>{</a:t>
            </a:r>
            <a:r>
              <a:rPr lang="en" sz="1150">
                <a:solidFill>
                  <a:srgbClr val="19191C"/>
                </a:solidFill>
                <a:highlight>
                  <a:srgbClr val="F5F5F5"/>
                </a:highlight>
                <a:latin typeface="Roboto Mono"/>
                <a:ea typeface="Roboto Mono"/>
                <a:cs typeface="Roboto Mono"/>
                <a:sym typeface="Roboto Mono"/>
              </a:rPr>
              <a:t> </a:t>
            </a:r>
            <a:r>
              <a:rPr lang="en" sz="1150">
                <a:solidFill>
                  <a:srgbClr val="8C8C8C"/>
                </a:solidFill>
                <a:highlight>
                  <a:srgbClr val="F5F5F5"/>
                </a:highlight>
                <a:latin typeface="Roboto Mono"/>
                <a:ea typeface="Roboto Mono"/>
                <a:cs typeface="Roboto Mono"/>
                <a:sym typeface="Roboto Mono"/>
              </a:rPr>
              <a:t>/*...*/</a:t>
            </a:r>
            <a:r>
              <a:rPr lang="en" sz="1150">
                <a:solidFill>
                  <a:srgbClr val="19191C"/>
                </a:solidFill>
                <a:highlight>
                  <a:srgbClr val="F5F5F5"/>
                </a:highlight>
                <a:latin typeface="Roboto Mono"/>
                <a:ea typeface="Roboto Mono"/>
                <a:cs typeface="Roboto Mono"/>
                <a:sym typeface="Roboto Mono"/>
              </a:rPr>
              <a:t> </a:t>
            </a:r>
            <a:r>
              <a:rPr lang="en" sz="1150">
                <a:solidFill>
                  <a:srgbClr val="999999"/>
                </a:solidFill>
                <a:highlight>
                  <a:srgbClr val="F5F5F5"/>
                </a:highlight>
                <a:latin typeface="Roboto Mono"/>
                <a:ea typeface="Roboto Mono"/>
                <a:cs typeface="Roboto Mono"/>
                <a:sym typeface="Roboto Mono"/>
              </a:rPr>
              <a:t>}</a:t>
            </a:r>
            <a:endParaRPr sz="1150">
              <a:solidFill>
                <a:srgbClr val="999999"/>
              </a:solidFill>
              <a:highlight>
                <a:srgbClr val="F5F5F5"/>
              </a:highlight>
              <a:latin typeface="Roboto Mono"/>
              <a:ea typeface="Roboto Mono"/>
              <a:cs typeface="Roboto Mono"/>
              <a:sym typeface="Roboto Mon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2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Constructors﻿</a:t>
            </a:r>
            <a:endParaRPr/>
          </a:p>
        </p:txBody>
      </p:sp>
      <p:sp>
        <p:nvSpPr>
          <p:cNvPr id="1073" name="Google Shape;1073;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4" name="Google Shape;1074;p124"/>
          <p:cNvSpPr txBox="1"/>
          <p:nvPr>
            <p:ph idx="4294967295" type="subTitle"/>
          </p:nvPr>
        </p:nvSpPr>
        <p:spPr>
          <a:xfrm>
            <a:off x="7212975" y="0"/>
            <a:ext cx="1931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Classes and Objects</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075" name="Google Shape;1075;p124"/>
          <p:cNvSpPr txBox="1"/>
          <p:nvPr/>
        </p:nvSpPr>
        <p:spPr>
          <a:xfrm>
            <a:off x="916350" y="1024925"/>
            <a:ext cx="7311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19191C"/>
                </a:solidFill>
                <a:highlight>
                  <a:srgbClr val="FFFFFF"/>
                </a:highlight>
                <a:latin typeface="Poppins"/>
                <a:ea typeface="Poppins"/>
                <a:cs typeface="Poppins"/>
                <a:sym typeface="Poppins"/>
              </a:rPr>
              <a:t>During the initialization of an instance, the initializer blocks are executed in the same order as they appear in the class body, interleaved with the property initializers:</a:t>
            </a:r>
            <a:endParaRPr sz="1200">
              <a:solidFill>
                <a:srgbClr val="19191C"/>
              </a:solidFill>
              <a:highlight>
                <a:srgbClr val="FFFFFF"/>
              </a:highlight>
              <a:latin typeface="Poppins"/>
              <a:ea typeface="Poppins"/>
              <a:cs typeface="Poppins"/>
              <a:sym typeface="Poppins"/>
            </a:endParaRPr>
          </a:p>
        </p:txBody>
      </p:sp>
      <p:sp>
        <p:nvSpPr>
          <p:cNvPr id="1076" name="Google Shape;1076;p124"/>
          <p:cNvSpPr txBox="1"/>
          <p:nvPr/>
        </p:nvSpPr>
        <p:spPr>
          <a:xfrm>
            <a:off x="989425" y="1631350"/>
            <a:ext cx="6639000" cy="28023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700080"/>
                </a:solidFill>
                <a:latin typeface="Roboto Mono"/>
                <a:ea typeface="Roboto Mono"/>
                <a:cs typeface="Roboto Mono"/>
                <a:sym typeface="Roboto Mono"/>
              </a:rPr>
              <a:t>class</a:t>
            </a:r>
            <a:r>
              <a:rPr lang="en" sz="1200">
                <a:latin typeface="Roboto Mono"/>
                <a:ea typeface="Roboto Mono"/>
                <a:cs typeface="Roboto Mono"/>
                <a:sym typeface="Roboto Mono"/>
              </a:rPr>
              <a:t> </a:t>
            </a:r>
            <a:r>
              <a:rPr lang="en" sz="1200">
                <a:solidFill>
                  <a:srgbClr val="0000F0"/>
                </a:solidFill>
                <a:latin typeface="Roboto Mono"/>
                <a:ea typeface="Roboto Mono"/>
                <a:cs typeface="Roboto Mono"/>
                <a:sym typeface="Roboto Mono"/>
              </a:rPr>
              <a:t>InitOrderDemo</a:t>
            </a:r>
            <a:r>
              <a:rPr lang="en" sz="1200">
                <a:latin typeface="Roboto Mono"/>
                <a:ea typeface="Roboto Mono"/>
                <a:cs typeface="Roboto Mono"/>
                <a:sym typeface="Roboto Mono"/>
              </a:rPr>
              <a:t>(</a:t>
            </a:r>
            <a:r>
              <a:rPr lang="en" sz="1200">
                <a:solidFill>
                  <a:srgbClr val="1AB1CD"/>
                </a:solidFill>
                <a:latin typeface="Roboto Mono"/>
                <a:ea typeface="Roboto Mono"/>
                <a:cs typeface="Roboto Mono"/>
                <a:sym typeface="Roboto Mono"/>
              </a:rPr>
              <a:t>name</a:t>
            </a:r>
            <a:r>
              <a:rPr lang="en" sz="1200">
                <a:latin typeface="Roboto Mono"/>
                <a:ea typeface="Roboto Mono"/>
                <a:cs typeface="Roboto Mono"/>
                <a:sym typeface="Roboto Mono"/>
              </a:rPr>
              <a:t>: </a:t>
            </a:r>
            <a:r>
              <a:rPr lang="en" sz="1200">
                <a:solidFill>
                  <a:srgbClr val="008050"/>
                </a:solidFill>
                <a:latin typeface="Roboto Mono"/>
                <a:ea typeface="Roboto Mono"/>
                <a:cs typeface="Roboto Mono"/>
                <a:sym typeface="Roboto Mono"/>
              </a:rPr>
              <a:t>String</a:t>
            </a: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b="1" lang="en" sz="1200">
                <a:solidFill>
                  <a:srgbClr val="700080"/>
                </a:solidFill>
                <a:latin typeface="Roboto Mono"/>
                <a:ea typeface="Roboto Mono"/>
                <a:cs typeface="Roboto Mono"/>
                <a:sym typeface="Roboto Mono"/>
              </a:rPr>
              <a:t>val</a:t>
            </a:r>
            <a:r>
              <a:rPr lang="en" sz="1200">
                <a:latin typeface="Roboto Mono"/>
                <a:ea typeface="Roboto Mono"/>
                <a:cs typeface="Roboto Mono"/>
                <a:sym typeface="Roboto Mono"/>
              </a:rPr>
              <a:t> </a:t>
            </a:r>
            <a:r>
              <a:rPr lang="en" sz="1200">
                <a:solidFill>
                  <a:srgbClr val="0000F0"/>
                </a:solidFill>
                <a:latin typeface="Roboto Mono"/>
                <a:ea typeface="Roboto Mono"/>
                <a:cs typeface="Roboto Mono"/>
                <a:sym typeface="Roboto Mono"/>
              </a:rPr>
              <a:t>firstProperty</a:t>
            </a:r>
            <a:r>
              <a:rPr lang="en" sz="1200">
                <a:latin typeface="Roboto Mono"/>
                <a:ea typeface="Roboto Mono"/>
                <a:cs typeface="Roboto Mono"/>
                <a:sym typeface="Roboto Mono"/>
              </a:rPr>
              <a:t> </a:t>
            </a:r>
            <a:r>
              <a:rPr b="1" lang="en" sz="1200">
                <a:solidFill>
                  <a:srgbClr val="EE11FF"/>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A01010"/>
                </a:solidFill>
                <a:latin typeface="Roboto Mono"/>
                <a:ea typeface="Roboto Mono"/>
                <a:cs typeface="Roboto Mono"/>
                <a:sym typeface="Roboto Mono"/>
              </a:rPr>
              <a:t>"First property: $name"</a:t>
            </a:r>
            <a:r>
              <a:rPr lang="en" sz="1200">
                <a:latin typeface="Roboto Mono"/>
                <a:ea typeface="Roboto Mono"/>
                <a:cs typeface="Roboto Mono"/>
                <a:sym typeface="Roboto Mono"/>
              </a:rPr>
              <a:t>.</a:t>
            </a:r>
            <a:r>
              <a:rPr lang="en" sz="1200">
                <a:solidFill>
                  <a:srgbClr val="1AB1CD"/>
                </a:solidFill>
                <a:latin typeface="Roboto Mono"/>
                <a:ea typeface="Roboto Mono"/>
                <a:cs typeface="Roboto Mono"/>
                <a:sym typeface="Roboto Mono"/>
              </a:rPr>
              <a:t>also</a:t>
            </a:r>
            <a:r>
              <a:rPr lang="en" sz="1200">
                <a:latin typeface="Roboto Mono"/>
                <a:ea typeface="Roboto Mono"/>
                <a:cs typeface="Roboto Mono"/>
                <a:sym typeface="Roboto Mono"/>
              </a:rPr>
              <a:t>(::</a:t>
            </a:r>
            <a:r>
              <a:rPr lang="en" sz="1200">
                <a:solidFill>
                  <a:srgbClr val="1AB1CD"/>
                </a:solidFill>
                <a:latin typeface="Roboto Mono"/>
                <a:ea typeface="Roboto Mono"/>
                <a:cs typeface="Roboto Mono"/>
                <a:sym typeface="Roboto Mono"/>
              </a:rPr>
              <a:t>println</a:t>
            </a:r>
            <a:r>
              <a:rPr lang="en"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b="1" lang="en" sz="1200">
                <a:solidFill>
                  <a:srgbClr val="700080"/>
                </a:solidFill>
                <a:latin typeface="Roboto Mono"/>
                <a:ea typeface="Roboto Mono"/>
                <a:cs typeface="Roboto Mono"/>
                <a:sym typeface="Roboto Mono"/>
              </a:rPr>
              <a:t>init</a:t>
            </a: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println</a:t>
            </a:r>
            <a:r>
              <a:rPr lang="en" sz="1200">
                <a:latin typeface="Roboto Mono"/>
                <a:ea typeface="Roboto Mono"/>
                <a:cs typeface="Roboto Mono"/>
                <a:sym typeface="Roboto Mono"/>
              </a:rPr>
              <a:t>(</a:t>
            </a:r>
            <a:r>
              <a:rPr lang="en" sz="1200">
                <a:solidFill>
                  <a:srgbClr val="A01010"/>
                </a:solidFill>
                <a:latin typeface="Roboto Mono"/>
                <a:ea typeface="Roboto Mono"/>
                <a:cs typeface="Roboto Mono"/>
                <a:sym typeface="Roboto Mono"/>
              </a:rPr>
              <a:t>"First initializer block that prints $name"</a:t>
            </a:r>
            <a:r>
              <a:rPr lang="en"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b="1" lang="en" sz="1200">
                <a:solidFill>
                  <a:srgbClr val="700080"/>
                </a:solidFill>
                <a:latin typeface="Roboto Mono"/>
                <a:ea typeface="Roboto Mono"/>
                <a:cs typeface="Roboto Mono"/>
                <a:sym typeface="Roboto Mono"/>
              </a:rPr>
              <a:t>fun</a:t>
            </a:r>
            <a:r>
              <a:rPr lang="en" sz="1200">
                <a:latin typeface="Roboto Mono"/>
                <a:ea typeface="Roboto Mono"/>
                <a:cs typeface="Roboto Mono"/>
                <a:sym typeface="Roboto Mono"/>
              </a:rPr>
              <a:t> </a:t>
            </a:r>
            <a:r>
              <a:rPr lang="en" sz="1200">
                <a:solidFill>
                  <a:srgbClr val="0000F0"/>
                </a:solidFill>
                <a:latin typeface="Roboto Mono"/>
                <a:ea typeface="Roboto Mono"/>
                <a:cs typeface="Roboto Mono"/>
                <a:sym typeface="Roboto Mono"/>
              </a:rPr>
              <a:t>main</a:t>
            </a: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InitOrderDemo</a:t>
            </a:r>
            <a:r>
              <a:rPr lang="en" sz="1200">
                <a:latin typeface="Roboto Mono"/>
                <a:ea typeface="Roboto Mono"/>
                <a:cs typeface="Roboto Mono"/>
                <a:sym typeface="Roboto Mono"/>
              </a:rPr>
              <a:t>(</a:t>
            </a:r>
            <a:r>
              <a:rPr lang="en" sz="1200">
                <a:solidFill>
                  <a:srgbClr val="A01010"/>
                </a:solidFill>
                <a:latin typeface="Roboto Mono"/>
                <a:ea typeface="Roboto Mono"/>
                <a:cs typeface="Roboto Mono"/>
                <a:sym typeface="Roboto Mono"/>
              </a:rPr>
              <a:t>"hello"</a:t>
            </a:r>
            <a:r>
              <a:rPr lang="en"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i="1" lang="en" sz="1200">
                <a:solidFill>
                  <a:srgbClr val="A05000"/>
                </a:solidFill>
                <a:latin typeface="Roboto Mono"/>
                <a:ea typeface="Roboto Mono"/>
                <a:cs typeface="Roboto Mono"/>
                <a:sym typeface="Roboto Mono"/>
              </a:rPr>
              <a:t>//</a:t>
            </a:r>
            <a:r>
              <a:rPr i="1" lang="en" sz="1200">
                <a:solidFill>
                  <a:srgbClr val="A05000"/>
                </a:solidFill>
                <a:highlight>
                  <a:srgbClr val="F4F4F4"/>
                </a:highlight>
                <a:latin typeface="Roboto Mono"/>
                <a:ea typeface="Roboto Mono"/>
                <a:cs typeface="Roboto Mono"/>
                <a:sym typeface="Roboto Mono"/>
              </a:rPr>
              <a:t>First property: hello</a:t>
            </a:r>
            <a:endParaRPr sz="1200">
              <a:highlight>
                <a:srgbClr val="F4F4F4"/>
              </a:highlight>
              <a:latin typeface="Roboto Mono"/>
              <a:ea typeface="Roboto Mono"/>
              <a:cs typeface="Roboto Mono"/>
              <a:sym typeface="Roboto Mono"/>
            </a:endParaRPr>
          </a:p>
          <a:p>
            <a:pPr indent="0" lvl="0" marL="0" rtl="0" algn="l">
              <a:spcBef>
                <a:spcPts val="0"/>
              </a:spcBef>
              <a:spcAft>
                <a:spcPts val="0"/>
              </a:spcAft>
              <a:buNone/>
            </a:pPr>
            <a:r>
              <a:rPr i="1" lang="en" sz="1200">
                <a:solidFill>
                  <a:srgbClr val="A05000"/>
                </a:solidFill>
                <a:highlight>
                  <a:srgbClr val="F4F4F4"/>
                </a:highlight>
                <a:latin typeface="Roboto Mono"/>
                <a:ea typeface="Roboto Mono"/>
                <a:cs typeface="Roboto Mono"/>
                <a:sym typeface="Roboto Mono"/>
              </a:rPr>
              <a:t>//First initializer block that prints hello</a:t>
            </a:r>
            <a:endParaRPr sz="1200">
              <a:latin typeface="Roboto Mono"/>
              <a:ea typeface="Roboto Mono"/>
              <a:cs typeface="Roboto Mono"/>
              <a:sym typeface="Roboto Mon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2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Constructors﻿</a:t>
            </a:r>
            <a:endParaRPr/>
          </a:p>
        </p:txBody>
      </p:sp>
      <p:sp>
        <p:nvSpPr>
          <p:cNvPr id="1082" name="Google Shape;1082;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3" name="Google Shape;1083;p125"/>
          <p:cNvSpPr txBox="1"/>
          <p:nvPr>
            <p:ph idx="4294967295" type="subTitle"/>
          </p:nvPr>
        </p:nvSpPr>
        <p:spPr>
          <a:xfrm>
            <a:off x="7212975" y="0"/>
            <a:ext cx="1931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Classes and Objects</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084" name="Google Shape;1084;p125"/>
          <p:cNvSpPr txBox="1"/>
          <p:nvPr/>
        </p:nvSpPr>
        <p:spPr>
          <a:xfrm>
            <a:off x="640800" y="1119000"/>
            <a:ext cx="7311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19191C"/>
                </a:solidFill>
                <a:highlight>
                  <a:srgbClr val="FFFFFF"/>
                </a:highlight>
                <a:latin typeface="Poppins"/>
                <a:ea typeface="Poppins"/>
                <a:cs typeface="Poppins"/>
                <a:sym typeface="Poppins"/>
              </a:rPr>
              <a:t>Such declarations can also include default values of the class properties:</a:t>
            </a:r>
            <a:endParaRPr sz="1200">
              <a:solidFill>
                <a:srgbClr val="19191C"/>
              </a:solidFill>
              <a:highlight>
                <a:srgbClr val="FFFFFF"/>
              </a:highlight>
              <a:latin typeface="Poppins"/>
              <a:ea typeface="Poppins"/>
              <a:cs typeface="Poppins"/>
              <a:sym typeface="Poppins"/>
            </a:endParaRPr>
          </a:p>
        </p:txBody>
      </p:sp>
      <p:sp>
        <p:nvSpPr>
          <p:cNvPr id="1085" name="Google Shape;1085;p125"/>
          <p:cNvSpPr txBox="1"/>
          <p:nvPr/>
        </p:nvSpPr>
        <p:spPr>
          <a:xfrm>
            <a:off x="640800" y="1607093"/>
            <a:ext cx="7862400" cy="3462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050">
                <a:solidFill>
                  <a:srgbClr val="0033B3"/>
                </a:solidFill>
                <a:latin typeface="Roboto Mono"/>
                <a:ea typeface="Roboto Mono"/>
                <a:cs typeface="Roboto Mono"/>
                <a:sym typeface="Roboto Mono"/>
              </a:rPr>
              <a:t>class</a:t>
            </a:r>
            <a:r>
              <a:rPr lang="en" sz="1050">
                <a:solidFill>
                  <a:srgbClr val="19191C"/>
                </a:solidFill>
                <a:latin typeface="Roboto Mono"/>
                <a:ea typeface="Roboto Mono"/>
                <a:cs typeface="Roboto Mono"/>
                <a:sym typeface="Roboto Mono"/>
              </a:rPr>
              <a:t> </a:t>
            </a:r>
            <a:r>
              <a:rPr lang="en" sz="1050">
                <a:solidFill>
                  <a:srgbClr val="00627A"/>
                </a:solidFill>
                <a:latin typeface="Roboto Mono"/>
                <a:ea typeface="Roboto Mono"/>
                <a:cs typeface="Roboto Mono"/>
                <a:sym typeface="Roboto Mono"/>
              </a:rPr>
              <a:t>Person</a:t>
            </a:r>
            <a:r>
              <a:rPr lang="en" sz="1050">
                <a:solidFill>
                  <a:srgbClr val="999999"/>
                </a:solidFill>
                <a:latin typeface="Roboto Mono"/>
                <a:ea typeface="Roboto Mono"/>
                <a:cs typeface="Roboto Mono"/>
                <a:sym typeface="Roboto Mono"/>
              </a:rPr>
              <a:t>(</a:t>
            </a:r>
            <a:r>
              <a:rPr lang="en" sz="1050">
                <a:solidFill>
                  <a:srgbClr val="0033B3"/>
                </a:solidFill>
                <a:latin typeface="Roboto Mono"/>
                <a:ea typeface="Roboto Mono"/>
                <a:cs typeface="Roboto Mono"/>
                <a:sym typeface="Roboto Mono"/>
              </a:rPr>
              <a:t>val</a:t>
            </a:r>
            <a:r>
              <a:rPr lang="en" sz="1050">
                <a:solidFill>
                  <a:srgbClr val="19191C"/>
                </a:solidFill>
                <a:latin typeface="Roboto Mono"/>
                <a:ea typeface="Roboto Mono"/>
                <a:cs typeface="Roboto Mono"/>
                <a:sym typeface="Roboto Mono"/>
              </a:rPr>
              <a:t> firstName</a:t>
            </a:r>
            <a:r>
              <a:rPr lang="en" sz="1050">
                <a:solidFill>
                  <a:srgbClr val="9A6E3A"/>
                </a:solidFill>
                <a:latin typeface="Roboto Mono"/>
                <a:ea typeface="Roboto Mono"/>
                <a:cs typeface="Roboto Mono"/>
                <a:sym typeface="Roboto Mono"/>
              </a:rPr>
              <a:t>:</a:t>
            </a:r>
            <a:r>
              <a:rPr lang="en" sz="1050">
                <a:solidFill>
                  <a:srgbClr val="19191C"/>
                </a:solidFill>
                <a:latin typeface="Roboto Mono"/>
                <a:ea typeface="Roboto Mono"/>
                <a:cs typeface="Roboto Mono"/>
                <a:sym typeface="Roboto Mono"/>
              </a:rPr>
              <a:t> String</a:t>
            </a:r>
            <a:r>
              <a:rPr lang="en" sz="1050">
                <a:solidFill>
                  <a:srgbClr val="999999"/>
                </a:solidFill>
                <a:latin typeface="Roboto Mono"/>
                <a:ea typeface="Roboto Mono"/>
                <a:cs typeface="Roboto Mono"/>
                <a:sym typeface="Roboto Mono"/>
              </a:rPr>
              <a:t>,</a:t>
            </a:r>
            <a:r>
              <a:rPr lang="en" sz="1050">
                <a:solidFill>
                  <a:srgbClr val="19191C"/>
                </a:solidFill>
                <a:latin typeface="Roboto Mono"/>
                <a:ea typeface="Roboto Mono"/>
                <a:cs typeface="Roboto Mono"/>
                <a:sym typeface="Roboto Mono"/>
              </a:rPr>
              <a:t> </a:t>
            </a:r>
            <a:r>
              <a:rPr lang="en" sz="1050">
                <a:solidFill>
                  <a:srgbClr val="0033B3"/>
                </a:solidFill>
                <a:latin typeface="Roboto Mono"/>
                <a:ea typeface="Roboto Mono"/>
                <a:cs typeface="Roboto Mono"/>
                <a:sym typeface="Roboto Mono"/>
              </a:rPr>
              <a:t>val</a:t>
            </a:r>
            <a:r>
              <a:rPr lang="en" sz="1050">
                <a:solidFill>
                  <a:srgbClr val="19191C"/>
                </a:solidFill>
                <a:latin typeface="Roboto Mono"/>
                <a:ea typeface="Roboto Mono"/>
                <a:cs typeface="Roboto Mono"/>
                <a:sym typeface="Roboto Mono"/>
              </a:rPr>
              <a:t> lastName</a:t>
            </a:r>
            <a:r>
              <a:rPr lang="en" sz="1050">
                <a:solidFill>
                  <a:srgbClr val="9A6E3A"/>
                </a:solidFill>
                <a:latin typeface="Roboto Mono"/>
                <a:ea typeface="Roboto Mono"/>
                <a:cs typeface="Roboto Mono"/>
                <a:sym typeface="Roboto Mono"/>
              </a:rPr>
              <a:t>:</a:t>
            </a:r>
            <a:r>
              <a:rPr lang="en" sz="1050">
                <a:solidFill>
                  <a:srgbClr val="19191C"/>
                </a:solidFill>
                <a:latin typeface="Roboto Mono"/>
                <a:ea typeface="Roboto Mono"/>
                <a:cs typeface="Roboto Mono"/>
                <a:sym typeface="Roboto Mono"/>
              </a:rPr>
              <a:t> String</a:t>
            </a:r>
            <a:r>
              <a:rPr lang="en" sz="1050">
                <a:solidFill>
                  <a:srgbClr val="999999"/>
                </a:solidFill>
                <a:latin typeface="Roboto Mono"/>
                <a:ea typeface="Roboto Mono"/>
                <a:cs typeface="Roboto Mono"/>
                <a:sym typeface="Roboto Mono"/>
              </a:rPr>
              <a:t>,</a:t>
            </a:r>
            <a:r>
              <a:rPr lang="en" sz="1050">
                <a:solidFill>
                  <a:srgbClr val="19191C"/>
                </a:solidFill>
                <a:latin typeface="Roboto Mono"/>
                <a:ea typeface="Roboto Mono"/>
                <a:cs typeface="Roboto Mono"/>
                <a:sym typeface="Roboto Mono"/>
              </a:rPr>
              <a:t> </a:t>
            </a:r>
            <a:r>
              <a:rPr lang="en" sz="1050">
                <a:solidFill>
                  <a:srgbClr val="0033B3"/>
                </a:solidFill>
                <a:latin typeface="Roboto Mono"/>
                <a:ea typeface="Roboto Mono"/>
                <a:cs typeface="Roboto Mono"/>
                <a:sym typeface="Roboto Mono"/>
              </a:rPr>
              <a:t>var</a:t>
            </a:r>
            <a:r>
              <a:rPr lang="en" sz="1050">
                <a:solidFill>
                  <a:srgbClr val="19191C"/>
                </a:solidFill>
                <a:latin typeface="Roboto Mono"/>
                <a:ea typeface="Roboto Mono"/>
                <a:cs typeface="Roboto Mono"/>
                <a:sym typeface="Roboto Mono"/>
              </a:rPr>
              <a:t> isEmployed</a:t>
            </a:r>
            <a:r>
              <a:rPr lang="en" sz="1050">
                <a:solidFill>
                  <a:srgbClr val="9A6E3A"/>
                </a:solidFill>
                <a:latin typeface="Roboto Mono"/>
                <a:ea typeface="Roboto Mono"/>
                <a:cs typeface="Roboto Mono"/>
                <a:sym typeface="Roboto Mono"/>
              </a:rPr>
              <a:t>:</a:t>
            </a:r>
            <a:r>
              <a:rPr lang="en" sz="1050">
                <a:solidFill>
                  <a:srgbClr val="19191C"/>
                </a:solidFill>
                <a:latin typeface="Roboto Mono"/>
                <a:ea typeface="Roboto Mono"/>
                <a:cs typeface="Roboto Mono"/>
                <a:sym typeface="Roboto Mono"/>
              </a:rPr>
              <a:t> Boolean </a:t>
            </a:r>
            <a:r>
              <a:rPr lang="en" sz="1050">
                <a:solidFill>
                  <a:srgbClr val="9A6E3A"/>
                </a:solidFill>
                <a:latin typeface="Roboto Mono"/>
                <a:ea typeface="Roboto Mono"/>
                <a:cs typeface="Roboto Mono"/>
                <a:sym typeface="Roboto Mono"/>
              </a:rPr>
              <a:t>=</a:t>
            </a:r>
            <a:r>
              <a:rPr lang="en" sz="1050">
                <a:solidFill>
                  <a:srgbClr val="19191C"/>
                </a:solidFill>
                <a:latin typeface="Roboto Mono"/>
                <a:ea typeface="Roboto Mono"/>
                <a:cs typeface="Roboto Mono"/>
                <a:sym typeface="Roboto Mono"/>
              </a:rPr>
              <a:t> </a:t>
            </a:r>
            <a:r>
              <a:rPr lang="en" sz="1050">
                <a:solidFill>
                  <a:srgbClr val="871094"/>
                </a:solidFill>
                <a:latin typeface="Roboto Mono"/>
                <a:ea typeface="Roboto Mono"/>
                <a:cs typeface="Roboto Mono"/>
                <a:sym typeface="Roboto Mono"/>
              </a:rPr>
              <a:t>true</a:t>
            </a:r>
            <a:r>
              <a:rPr lang="en" sz="1050">
                <a:solidFill>
                  <a:srgbClr val="999999"/>
                </a:solidFill>
                <a:latin typeface="Roboto Mono"/>
                <a:ea typeface="Roboto Mono"/>
                <a:cs typeface="Roboto Mono"/>
                <a:sym typeface="Roboto Mono"/>
              </a:rPr>
              <a:t>)</a:t>
            </a:r>
            <a:endParaRPr sz="1050">
              <a:solidFill>
                <a:srgbClr val="999999"/>
              </a:solidFill>
              <a:latin typeface="Roboto Mono"/>
              <a:ea typeface="Roboto Mono"/>
              <a:cs typeface="Roboto Mono"/>
              <a:sym typeface="Roboto Mono"/>
            </a:endParaRPr>
          </a:p>
        </p:txBody>
      </p:sp>
      <p:sp>
        <p:nvSpPr>
          <p:cNvPr id="1086" name="Google Shape;1086;p125"/>
          <p:cNvSpPr txBox="1"/>
          <p:nvPr/>
        </p:nvSpPr>
        <p:spPr>
          <a:xfrm>
            <a:off x="916350" y="2056676"/>
            <a:ext cx="7587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9191C"/>
                </a:solidFill>
                <a:highlight>
                  <a:srgbClr val="FFFFFF"/>
                </a:highlight>
                <a:latin typeface="Poppins"/>
                <a:ea typeface="Poppins"/>
                <a:cs typeface="Poppins"/>
                <a:sym typeface="Poppins"/>
              </a:rPr>
              <a:t>Much like regular properties, properties declared in the primary constructor can be mutable (</a:t>
            </a:r>
            <a:r>
              <a:rPr lang="en" sz="900">
                <a:solidFill>
                  <a:srgbClr val="19191C"/>
                </a:solidFill>
                <a:latin typeface="Poppins"/>
                <a:ea typeface="Poppins"/>
                <a:cs typeface="Poppins"/>
                <a:sym typeface="Poppins"/>
              </a:rPr>
              <a:t>var</a:t>
            </a:r>
            <a:r>
              <a:rPr lang="en" sz="900">
                <a:solidFill>
                  <a:srgbClr val="19191C"/>
                </a:solidFill>
                <a:highlight>
                  <a:srgbClr val="FFFFFF"/>
                </a:highlight>
                <a:latin typeface="Poppins"/>
                <a:ea typeface="Poppins"/>
                <a:cs typeface="Poppins"/>
                <a:sym typeface="Poppins"/>
              </a:rPr>
              <a:t>) or read-only (</a:t>
            </a:r>
            <a:r>
              <a:rPr lang="en" sz="900">
                <a:solidFill>
                  <a:srgbClr val="19191C"/>
                </a:solidFill>
                <a:latin typeface="Poppins"/>
                <a:ea typeface="Poppins"/>
                <a:cs typeface="Poppins"/>
                <a:sym typeface="Poppins"/>
              </a:rPr>
              <a:t>val</a:t>
            </a:r>
            <a:r>
              <a:rPr lang="en" sz="900">
                <a:solidFill>
                  <a:srgbClr val="19191C"/>
                </a:solidFill>
                <a:highlight>
                  <a:srgbClr val="FFFFFF"/>
                </a:highlight>
                <a:latin typeface="Poppins"/>
                <a:ea typeface="Poppins"/>
                <a:cs typeface="Poppins"/>
                <a:sym typeface="Poppins"/>
              </a:rPr>
              <a:t>).</a:t>
            </a:r>
            <a:endParaRPr sz="900">
              <a:latin typeface="Poppins"/>
              <a:ea typeface="Poppins"/>
              <a:cs typeface="Poppins"/>
              <a:sym typeface="Poppins"/>
            </a:endParaRPr>
          </a:p>
        </p:txBody>
      </p:sp>
      <p:sp>
        <p:nvSpPr>
          <p:cNvPr id="1087" name="Google Shape;1087;p125"/>
          <p:cNvSpPr txBox="1"/>
          <p:nvPr/>
        </p:nvSpPr>
        <p:spPr>
          <a:xfrm>
            <a:off x="640800" y="2936475"/>
            <a:ext cx="643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If the constructor has annotations or visibility modifiers, the </a:t>
            </a:r>
            <a:r>
              <a:rPr lang="en" sz="1200">
                <a:solidFill>
                  <a:srgbClr val="19191C"/>
                </a:solidFill>
                <a:latin typeface="Poppins"/>
                <a:ea typeface="Poppins"/>
                <a:cs typeface="Poppins"/>
                <a:sym typeface="Poppins"/>
              </a:rPr>
              <a:t>constructor</a:t>
            </a:r>
            <a:r>
              <a:rPr lang="en" sz="1200">
                <a:solidFill>
                  <a:srgbClr val="19191C"/>
                </a:solidFill>
                <a:highlight>
                  <a:srgbClr val="FFFFFF"/>
                </a:highlight>
                <a:latin typeface="Poppins"/>
                <a:ea typeface="Poppins"/>
                <a:cs typeface="Poppins"/>
                <a:sym typeface="Poppins"/>
              </a:rPr>
              <a:t> keyword is required and the modifiers go before it:</a:t>
            </a:r>
            <a:endParaRPr sz="1200">
              <a:latin typeface="Poppins"/>
              <a:ea typeface="Poppins"/>
              <a:cs typeface="Poppins"/>
              <a:sym typeface="Poppins"/>
            </a:endParaRPr>
          </a:p>
        </p:txBody>
      </p:sp>
      <p:sp>
        <p:nvSpPr>
          <p:cNvPr id="1088" name="Google Shape;1088;p125"/>
          <p:cNvSpPr txBox="1"/>
          <p:nvPr/>
        </p:nvSpPr>
        <p:spPr>
          <a:xfrm>
            <a:off x="640800" y="3564925"/>
            <a:ext cx="7040400" cy="3618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150">
                <a:solidFill>
                  <a:srgbClr val="0033B3"/>
                </a:solidFill>
                <a:latin typeface="Roboto Mono"/>
                <a:ea typeface="Roboto Mono"/>
                <a:cs typeface="Roboto Mono"/>
                <a:sym typeface="Roboto Mono"/>
              </a:rPr>
              <a:t>class</a:t>
            </a:r>
            <a:r>
              <a:rPr lang="en" sz="1150">
                <a:solidFill>
                  <a:srgbClr val="19191C"/>
                </a:solidFill>
                <a:latin typeface="Roboto Mono"/>
                <a:ea typeface="Roboto Mono"/>
                <a:cs typeface="Roboto Mono"/>
                <a:sym typeface="Roboto Mono"/>
              </a:rPr>
              <a:t> Customer </a:t>
            </a:r>
            <a:r>
              <a:rPr lang="en" sz="1150">
                <a:solidFill>
                  <a:srgbClr val="0033B3"/>
                </a:solidFill>
                <a:latin typeface="Roboto Mono"/>
                <a:ea typeface="Roboto Mono"/>
                <a:cs typeface="Roboto Mono"/>
                <a:sym typeface="Roboto Mono"/>
              </a:rPr>
              <a:t>public</a:t>
            </a:r>
            <a:r>
              <a:rPr lang="en" sz="1150">
                <a:solidFill>
                  <a:srgbClr val="19191C"/>
                </a:solidFill>
                <a:latin typeface="Roboto Mono"/>
                <a:ea typeface="Roboto Mono"/>
                <a:cs typeface="Roboto Mono"/>
                <a:sym typeface="Roboto Mono"/>
              </a:rPr>
              <a:t> </a:t>
            </a:r>
            <a:r>
              <a:rPr lang="en" sz="1150">
                <a:solidFill>
                  <a:srgbClr val="067D17"/>
                </a:solidFill>
                <a:latin typeface="Roboto Mono"/>
                <a:ea typeface="Roboto Mono"/>
                <a:cs typeface="Roboto Mono"/>
                <a:sym typeface="Roboto Mono"/>
              </a:rPr>
              <a:t>@Inject</a:t>
            </a:r>
            <a:r>
              <a:rPr lang="en" sz="1150">
                <a:solidFill>
                  <a:srgbClr val="19191C"/>
                </a:solidFill>
                <a:latin typeface="Roboto Mono"/>
                <a:ea typeface="Roboto Mono"/>
                <a:cs typeface="Roboto Mono"/>
                <a:sym typeface="Roboto Mono"/>
              </a:rPr>
              <a:t> </a:t>
            </a:r>
            <a:r>
              <a:rPr lang="en" sz="1150">
                <a:solidFill>
                  <a:srgbClr val="0033B3"/>
                </a:solidFill>
                <a:latin typeface="Roboto Mono"/>
                <a:ea typeface="Roboto Mono"/>
                <a:cs typeface="Roboto Mono"/>
                <a:sym typeface="Roboto Mono"/>
              </a:rPr>
              <a:t>constructor</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name</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String</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8C8C8C"/>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999999"/>
                </a:solidFill>
                <a:latin typeface="Roboto Mono"/>
                <a:ea typeface="Roboto Mono"/>
                <a:cs typeface="Roboto Mono"/>
                <a:sym typeface="Roboto Mono"/>
              </a:rPr>
              <a:t>}</a:t>
            </a:r>
            <a:endParaRPr sz="1150">
              <a:solidFill>
                <a:srgbClr val="999999"/>
              </a:solidFill>
              <a:latin typeface="Roboto Mono"/>
              <a:ea typeface="Roboto Mono"/>
              <a:cs typeface="Roboto Mono"/>
              <a:sym typeface="Roboto Mon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2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instances of classes﻿</a:t>
            </a:r>
            <a:endParaRPr/>
          </a:p>
        </p:txBody>
      </p:sp>
      <p:sp>
        <p:nvSpPr>
          <p:cNvPr id="1094" name="Google Shape;1094;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5" name="Google Shape;1095;p126"/>
          <p:cNvSpPr txBox="1"/>
          <p:nvPr>
            <p:ph idx="4294967295" type="subTitle"/>
          </p:nvPr>
        </p:nvSpPr>
        <p:spPr>
          <a:xfrm>
            <a:off x="7212975" y="0"/>
            <a:ext cx="1931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Classes and Objects</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096" name="Google Shape;1096;p126"/>
          <p:cNvSpPr txBox="1"/>
          <p:nvPr/>
        </p:nvSpPr>
        <p:spPr>
          <a:xfrm>
            <a:off x="913900" y="1268875"/>
            <a:ext cx="691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19191C"/>
                </a:solidFill>
                <a:highlight>
                  <a:srgbClr val="FFFFFF"/>
                </a:highlight>
                <a:latin typeface="Poppins"/>
                <a:ea typeface="Poppins"/>
                <a:cs typeface="Poppins"/>
                <a:sym typeface="Poppins"/>
              </a:rPr>
              <a:t>To create an instance of a class, call the constructor as if it were a regular function:</a:t>
            </a:r>
            <a:endParaRPr sz="1200">
              <a:solidFill>
                <a:srgbClr val="19191C"/>
              </a:solidFill>
              <a:highlight>
                <a:srgbClr val="FFFFFF"/>
              </a:highlight>
              <a:latin typeface="Poppins"/>
              <a:ea typeface="Poppins"/>
              <a:cs typeface="Poppins"/>
              <a:sym typeface="Poppins"/>
            </a:endParaRPr>
          </a:p>
        </p:txBody>
      </p:sp>
      <p:sp>
        <p:nvSpPr>
          <p:cNvPr id="1097" name="Google Shape;1097;p126"/>
          <p:cNvSpPr txBox="1"/>
          <p:nvPr/>
        </p:nvSpPr>
        <p:spPr>
          <a:xfrm>
            <a:off x="913900" y="1699425"/>
            <a:ext cx="5083200" cy="738900"/>
          </a:xfrm>
          <a:prstGeom prst="rect">
            <a:avLst/>
          </a:prstGeom>
          <a:solidFill>
            <a:srgbClr val="F5F5F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33B3"/>
                </a:solidFill>
                <a:latin typeface="Roboto Mono"/>
                <a:ea typeface="Roboto Mono"/>
                <a:cs typeface="Roboto Mono"/>
                <a:sym typeface="Roboto Mono"/>
              </a:rPr>
              <a:t>val</a:t>
            </a:r>
            <a:r>
              <a:rPr lang="en" sz="1200">
                <a:solidFill>
                  <a:srgbClr val="19191C"/>
                </a:solidFill>
                <a:latin typeface="Roboto Mono"/>
                <a:ea typeface="Roboto Mono"/>
                <a:cs typeface="Roboto Mono"/>
                <a:sym typeface="Roboto Mono"/>
              </a:rPr>
              <a:t> invoice </a:t>
            </a:r>
            <a:r>
              <a:rPr lang="en" sz="1200">
                <a:solidFill>
                  <a:srgbClr val="9A6E3A"/>
                </a:solidFill>
                <a:latin typeface="Roboto Mono"/>
                <a:ea typeface="Roboto Mono"/>
                <a:cs typeface="Roboto Mono"/>
                <a:sym typeface="Roboto Mono"/>
              </a:rPr>
              <a:t>=</a:t>
            </a:r>
            <a:r>
              <a:rPr lang="en" sz="1200">
                <a:solidFill>
                  <a:srgbClr val="19191C"/>
                </a:solidFill>
                <a:latin typeface="Roboto Mono"/>
                <a:ea typeface="Roboto Mono"/>
                <a:cs typeface="Roboto Mono"/>
                <a:sym typeface="Roboto Mono"/>
              </a:rPr>
              <a:t> </a:t>
            </a:r>
            <a:r>
              <a:rPr lang="en" sz="1200">
                <a:solidFill>
                  <a:srgbClr val="00627A"/>
                </a:solidFill>
                <a:latin typeface="Roboto Mono"/>
                <a:ea typeface="Roboto Mono"/>
                <a:cs typeface="Roboto Mono"/>
                <a:sym typeface="Roboto Mono"/>
              </a:rPr>
              <a:t>Invoice</a:t>
            </a:r>
            <a:r>
              <a:rPr lang="en" sz="1200">
                <a:solidFill>
                  <a:srgbClr val="999999"/>
                </a:solidFill>
                <a:latin typeface="Roboto Mono"/>
                <a:ea typeface="Roboto Mono"/>
                <a:cs typeface="Roboto Mono"/>
                <a:sym typeface="Roboto Mono"/>
              </a:rPr>
              <a:t>()</a:t>
            </a:r>
            <a:endParaRPr sz="1200">
              <a:solidFill>
                <a:srgbClr val="19191C"/>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19191C"/>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0033B3"/>
                </a:solidFill>
                <a:latin typeface="Roboto Mono"/>
                <a:ea typeface="Roboto Mono"/>
                <a:cs typeface="Roboto Mono"/>
                <a:sym typeface="Roboto Mono"/>
              </a:rPr>
              <a:t>val</a:t>
            </a:r>
            <a:r>
              <a:rPr lang="en" sz="1200">
                <a:solidFill>
                  <a:srgbClr val="19191C"/>
                </a:solidFill>
                <a:latin typeface="Roboto Mono"/>
                <a:ea typeface="Roboto Mono"/>
                <a:cs typeface="Roboto Mono"/>
                <a:sym typeface="Roboto Mono"/>
              </a:rPr>
              <a:t> customer </a:t>
            </a:r>
            <a:r>
              <a:rPr lang="en" sz="1200">
                <a:solidFill>
                  <a:srgbClr val="9A6E3A"/>
                </a:solidFill>
                <a:latin typeface="Roboto Mono"/>
                <a:ea typeface="Roboto Mono"/>
                <a:cs typeface="Roboto Mono"/>
                <a:sym typeface="Roboto Mono"/>
              </a:rPr>
              <a:t>=</a:t>
            </a:r>
            <a:r>
              <a:rPr lang="en" sz="1200">
                <a:solidFill>
                  <a:srgbClr val="19191C"/>
                </a:solidFill>
                <a:latin typeface="Roboto Mono"/>
                <a:ea typeface="Roboto Mono"/>
                <a:cs typeface="Roboto Mono"/>
                <a:sym typeface="Roboto Mono"/>
              </a:rPr>
              <a:t> </a:t>
            </a:r>
            <a:r>
              <a:rPr lang="en" sz="1200">
                <a:solidFill>
                  <a:srgbClr val="00627A"/>
                </a:solidFill>
                <a:latin typeface="Roboto Mono"/>
                <a:ea typeface="Roboto Mono"/>
                <a:cs typeface="Roboto Mono"/>
                <a:sym typeface="Roboto Mono"/>
              </a:rPr>
              <a:t>Customer</a:t>
            </a:r>
            <a:r>
              <a:rPr lang="en" sz="1200">
                <a:solidFill>
                  <a:srgbClr val="999999"/>
                </a:solidFill>
                <a:latin typeface="Roboto Mono"/>
                <a:ea typeface="Roboto Mono"/>
                <a:cs typeface="Roboto Mono"/>
                <a:sym typeface="Roboto Mono"/>
              </a:rPr>
              <a:t>(</a:t>
            </a:r>
            <a:r>
              <a:rPr lang="en" sz="1200">
                <a:solidFill>
                  <a:srgbClr val="067D17"/>
                </a:solidFill>
                <a:latin typeface="Roboto Mono"/>
                <a:ea typeface="Roboto Mono"/>
                <a:cs typeface="Roboto Mono"/>
                <a:sym typeface="Roboto Mono"/>
              </a:rPr>
              <a:t>"Joe Smith"</a:t>
            </a:r>
            <a:r>
              <a:rPr lang="en" sz="1200">
                <a:solidFill>
                  <a:srgbClr val="999999"/>
                </a:solidFill>
                <a:latin typeface="Roboto Mono"/>
                <a:ea typeface="Roboto Mono"/>
                <a:cs typeface="Roboto Mono"/>
                <a:sym typeface="Roboto Mono"/>
              </a:rPr>
              <a:t>)</a:t>
            </a:r>
            <a:endParaRPr sz="1200">
              <a:latin typeface="Roboto Mono"/>
              <a:ea typeface="Roboto Mono"/>
              <a:cs typeface="Roboto Mono"/>
              <a:sym typeface="Roboto Mono"/>
            </a:endParaRPr>
          </a:p>
        </p:txBody>
      </p:sp>
      <p:sp>
        <p:nvSpPr>
          <p:cNvPr id="1098" name="Google Shape;1098;p126"/>
          <p:cNvSpPr txBox="1"/>
          <p:nvPr/>
        </p:nvSpPr>
        <p:spPr>
          <a:xfrm>
            <a:off x="913900" y="2415225"/>
            <a:ext cx="4267500" cy="338700"/>
          </a:xfrm>
          <a:prstGeom prst="rect">
            <a:avLst/>
          </a:prstGeom>
          <a:noFill/>
          <a:ln>
            <a:noFill/>
          </a:ln>
        </p:spPr>
        <p:txBody>
          <a:bodyPr anchorCtr="0" anchor="t" bIns="91425" lIns="91425" spcFirstLastPara="1" rIns="91425" wrap="square" tIns="91425">
            <a:spAutoFit/>
          </a:bodyPr>
          <a:lstStyle/>
          <a:p>
            <a:pPr indent="0" lvl="0" marL="0" marR="152400" rtl="0" algn="l">
              <a:lnSpc>
                <a:spcPct val="115000"/>
              </a:lnSpc>
              <a:spcBef>
                <a:spcPts val="0"/>
              </a:spcBef>
              <a:spcAft>
                <a:spcPts val="0"/>
              </a:spcAft>
              <a:buNone/>
            </a:pPr>
            <a:r>
              <a:rPr lang="en" sz="1000">
                <a:solidFill>
                  <a:srgbClr val="19191C"/>
                </a:solidFill>
                <a:highlight>
                  <a:srgbClr val="FFFFFF"/>
                </a:highlight>
                <a:latin typeface="Poppins"/>
                <a:ea typeface="Poppins"/>
                <a:cs typeface="Poppins"/>
                <a:sym typeface="Poppins"/>
              </a:rPr>
              <a:t>*</a:t>
            </a:r>
            <a:r>
              <a:rPr lang="en" sz="1000">
                <a:solidFill>
                  <a:srgbClr val="19191C"/>
                </a:solidFill>
                <a:highlight>
                  <a:srgbClr val="FFFFFF"/>
                </a:highlight>
                <a:latin typeface="Poppins"/>
                <a:ea typeface="Poppins"/>
                <a:cs typeface="Poppins"/>
                <a:sym typeface="Poppins"/>
              </a:rPr>
              <a:t>Kotlin does not have a “new” keyword.</a:t>
            </a:r>
            <a:endParaRPr sz="1000">
              <a:solidFill>
                <a:srgbClr val="19191C"/>
              </a:solidFill>
              <a:highlight>
                <a:srgbClr val="FFFFFF"/>
              </a:highlight>
              <a:latin typeface="Poppins"/>
              <a:ea typeface="Poppins"/>
              <a:cs typeface="Poppins"/>
              <a:sym typeface="Poppi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2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classes﻿</a:t>
            </a:r>
            <a:endParaRPr/>
          </a:p>
        </p:txBody>
      </p:sp>
      <p:sp>
        <p:nvSpPr>
          <p:cNvPr id="1104" name="Google Shape;1104;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5" name="Google Shape;1105;p127"/>
          <p:cNvSpPr txBox="1"/>
          <p:nvPr>
            <p:ph idx="4294967295" type="subTitle"/>
          </p:nvPr>
        </p:nvSpPr>
        <p:spPr>
          <a:xfrm>
            <a:off x="7212975" y="0"/>
            <a:ext cx="1931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Classes and Objects</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106" name="Google Shape;1106;p127"/>
          <p:cNvSpPr txBox="1"/>
          <p:nvPr/>
        </p:nvSpPr>
        <p:spPr>
          <a:xfrm>
            <a:off x="720000" y="1110275"/>
            <a:ext cx="7364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9191C"/>
                </a:solidFill>
                <a:highlight>
                  <a:srgbClr val="FFFFFF"/>
                </a:highlight>
                <a:latin typeface="Poppins"/>
                <a:ea typeface="Poppins"/>
                <a:cs typeface="Poppins"/>
                <a:sym typeface="Poppins"/>
              </a:rPr>
              <a:t>Data classes in Kotlin are classes whose main purpose is to hold data. Data classes come automatically with additional member functions that allow you to print an instance to readable output, compare instances, copy instances, and more. Data classes are marked with </a:t>
            </a:r>
            <a:r>
              <a:rPr lang="en" sz="1000">
                <a:solidFill>
                  <a:srgbClr val="19191C"/>
                </a:solidFill>
                <a:latin typeface="Poppins"/>
                <a:ea typeface="Poppins"/>
                <a:cs typeface="Poppins"/>
                <a:sym typeface="Poppins"/>
              </a:rPr>
              <a:t>data</a:t>
            </a:r>
            <a:r>
              <a:rPr lang="en" sz="1000">
                <a:solidFill>
                  <a:srgbClr val="19191C"/>
                </a:solidFill>
                <a:highlight>
                  <a:srgbClr val="FFFFFF"/>
                </a:highlight>
                <a:latin typeface="Poppins"/>
                <a:ea typeface="Poppins"/>
                <a:cs typeface="Poppins"/>
                <a:sym typeface="Poppins"/>
              </a:rPr>
              <a:t>:</a:t>
            </a:r>
            <a:endParaRPr sz="1000">
              <a:latin typeface="Poppins"/>
              <a:ea typeface="Poppins"/>
              <a:cs typeface="Poppins"/>
              <a:sym typeface="Poppins"/>
            </a:endParaRPr>
          </a:p>
        </p:txBody>
      </p:sp>
      <p:sp>
        <p:nvSpPr>
          <p:cNvPr id="1107" name="Google Shape;1107;p127"/>
          <p:cNvSpPr txBox="1"/>
          <p:nvPr/>
        </p:nvSpPr>
        <p:spPr>
          <a:xfrm>
            <a:off x="720000" y="1794219"/>
            <a:ext cx="5022600" cy="333000"/>
          </a:xfrm>
          <a:prstGeom prst="rect">
            <a:avLst/>
          </a:prstGeom>
          <a:solidFill>
            <a:srgbClr val="F5F5F5"/>
          </a:solidFill>
          <a:ln>
            <a:noFill/>
          </a:ln>
        </p:spPr>
        <p:txBody>
          <a:bodyPr anchorCtr="0" anchor="t" bIns="91425" lIns="91425" spcFirstLastPara="1" rIns="91425" wrap="square" tIns="91425">
            <a:noAutofit/>
          </a:bodyPr>
          <a:lstStyle/>
          <a:p>
            <a:pPr indent="0" lvl="0" marL="228600" marR="228600" rtl="0" algn="l">
              <a:lnSpc>
                <a:spcPct val="156521"/>
              </a:lnSpc>
              <a:spcBef>
                <a:spcPts val="0"/>
              </a:spcBef>
              <a:spcAft>
                <a:spcPts val="0"/>
              </a:spcAft>
              <a:buNone/>
            </a:pPr>
            <a:r>
              <a:rPr b="1" lang="en" sz="1150">
                <a:solidFill>
                  <a:srgbClr val="700080"/>
                </a:solidFill>
                <a:latin typeface="Roboto Mono"/>
                <a:ea typeface="Roboto Mono"/>
                <a:cs typeface="Roboto Mono"/>
                <a:sym typeface="Roboto Mono"/>
              </a:rPr>
              <a:t>data</a:t>
            </a:r>
            <a:r>
              <a:rPr lang="en" sz="1150">
                <a:latin typeface="Roboto Mono"/>
                <a:ea typeface="Roboto Mono"/>
                <a:cs typeface="Roboto Mono"/>
                <a:sym typeface="Roboto Mono"/>
              </a:rPr>
              <a:t> </a:t>
            </a:r>
            <a:r>
              <a:rPr b="1" lang="en" sz="1150">
                <a:solidFill>
                  <a:srgbClr val="700080"/>
                </a:solidFill>
                <a:latin typeface="Roboto Mono"/>
                <a:ea typeface="Roboto Mono"/>
                <a:cs typeface="Roboto Mono"/>
                <a:sym typeface="Roboto Mono"/>
              </a:rPr>
              <a:t>class</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User</a:t>
            </a:r>
            <a:r>
              <a:rPr lang="en" sz="1150">
                <a:latin typeface="Roboto Mono"/>
                <a:ea typeface="Roboto Mono"/>
                <a:cs typeface="Roboto Mono"/>
                <a:sym typeface="Roboto Mono"/>
              </a:rPr>
              <a:t>(</a:t>
            </a:r>
            <a:r>
              <a:rPr b="1" lang="en" sz="1150">
                <a:solidFill>
                  <a:srgbClr val="700080"/>
                </a:solidFill>
                <a:latin typeface="Roboto Mono"/>
                <a:ea typeface="Roboto Mono"/>
                <a:cs typeface="Roboto Mono"/>
                <a:sym typeface="Roboto Mono"/>
              </a:rPr>
              <a:t>val</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name</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String</a:t>
            </a:r>
            <a:r>
              <a:rPr lang="en" sz="1150">
                <a:latin typeface="Roboto Mono"/>
                <a:ea typeface="Roboto Mono"/>
                <a:cs typeface="Roboto Mono"/>
                <a:sym typeface="Roboto Mono"/>
              </a:rPr>
              <a:t>, </a:t>
            </a:r>
            <a:r>
              <a:rPr b="1" lang="en" sz="1150">
                <a:solidFill>
                  <a:srgbClr val="700080"/>
                </a:solidFill>
                <a:latin typeface="Roboto Mono"/>
                <a:ea typeface="Roboto Mono"/>
                <a:cs typeface="Roboto Mono"/>
                <a:sym typeface="Roboto Mono"/>
              </a:rPr>
              <a:t>val</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age</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a:t>
            </a:r>
            <a:endParaRPr sz="1150">
              <a:latin typeface="Roboto Mono"/>
              <a:ea typeface="Roboto Mono"/>
              <a:cs typeface="Roboto Mono"/>
              <a:sym typeface="Roboto Mono"/>
            </a:endParaRPr>
          </a:p>
        </p:txBody>
      </p:sp>
      <p:sp>
        <p:nvSpPr>
          <p:cNvPr id="1108" name="Google Shape;1108;p127"/>
          <p:cNvSpPr txBox="1"/>
          <p:nvPr/>
        </p:nvSpPr>
        <p:spPr>
          <a:xfrm>
            <a:off x="720000" y="2216131"/>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rgbClr val="19191C"/>
                </a:solidFill>
                <a:highlight>
                  <a:srgbClr val="FFFFFF"/>
                </a:highlight>
                <a:latin typeface="Poppins"/>
                <a:ea typeface="Poppins"/>
                <a:cs typeface="Poppins"/>
                <a:sym typeface="Poppins"/>
              </a:rPr>
              <a:t>Copying﻿</a:t>
            </a:r>
            <a:endParaRPr b="1" sz="1700">
              <a:solidFill>
                <a:srgbClr val="19191C"/>
              </a:solidFill>
              <a:highlight>
                <a:srgbClr val="FFFFFF"/>
              </a:highlight>
              <a:latin typeface="Poppins"/>
              <a:ea typeface="Poppins"/>
              <a:cs typeface="Poppins"/>
              <a:sym typeface="Poppins"/>
            </a:endParaRPr>
          </a:p>
        </p:txBody>
      </p:sp>
      <p:sp>
        <p:nvSpPr>
          <p:cNvPr id="1109" name="Google Shape;1109;p127"/>
          <p:cNvSpPr txBox="1"/>
          <p:nvPr/>
        </p:nvSpPr>
        <p:spPr>
          <a:xfrm>
            <a:off x="720000" y="2715925"/>
            <a:ext cx="5022600" cy="4959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rgbClr val="700080"/>
                </a:solidFill>
                <a:latin typeface="Roboto Mono"/>
                <a:ea typeface="Roboto Mono"/>
                <a:cs typeface="Roboto Mono"/>
                <a:sym typeface="Roboto Mono"/>
              </a:rPr>
              <a:t>val</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jack</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User</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name</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A01010"/>
                </a:solidFill>
                <a:latin typeface="Roboto Mono"/>
                <a:ea typeface="Roboto Mono"/>
                <a:cs typeface="Roboto Mono"/>
                <a:sym typeface="Roboto Mono"/>
              </a:rPr>
              <a:t>"Jack"</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age</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06040"/>
                </a:solidFill>
                <a:latin typeface="Roboto Mono"/>
                <a:ea typeface="Roboto Mono"/>
                <a:cs typeface="Roboto Mono"/>
                <a:sym typeface="Roboto Mono"/>
              </a:rPr>
              <a:t>1</a:t>
            </a:r>
            <a:r>
              <a:rPr lang="en" sz="1150">
                <a:latin typeface="Roboto Mono"/>
                <a:ea typeface="Roboto Mono"/>
                <a:cs typeface="Roboto Mono"/>
                <a:sym typeface="Roboto Mono"/>
              </a:rPr>
              <a:t>)</a:t>
            </a:r>
            <a:endParaRPr sz="1150">
              <a:latin typeface="Roboto Mono"/>
              <a:ea typeface="Roboto Mono"/>
              <a:cs typeface="Roboto Mono"/>
              <a:sym typeface="Roboto Mono"/>
            </a:endParaRPr>
          </a:p>
          <a:p>
            <a:pPr indent="0" lvl="0" marL="0" marR="228600" rtl="0" algn="l">
              <a:lnSpc>
                <a:spcPct val="156521"/>
              </a:lnSpc>
              <a:spcBef>
                <a:spcPts val="0"/>
              </a:spcBef>
              <a:spcAft>
                <a:spcPts val="0"/>
              </a:spcAft>
              <a:buNone/>
            </a:pPr>
            <a:r>
              <a:rPr b="1" lang="en" sz="1150">
                <a:solidFill>
                  <a:srgbClr val="700080"/>
                </a:solidFill>
                <a:latin typeface="Roboto Mono"/>
                <a:ea typeface="Roboto Mono"/>
                <a:cs typeface="Roboto Mono"/>
                <a:sym typeface="Roboto Mono"/>
              </a:rPr>
              <a:t>val</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olderJack</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jack</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copy</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age</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06040"/>
                </a:solidFill>
                <a:latin typeface="Roboto Mono"/>
                <a:ea typeface="Roboto Mono"/>
                <a:cs typeface="Roboto Mono"/>
                <a:sym typeface="Roboto Mono"/>
              </a:rPr>
              <a:t>2</a:t>
            </a:r>
            <a:r>
              <a:rPr lang="en" sz="1150">
                <a:latin typeface="Roboto Mono"/>
                <a:ea typeface="Roboto Mono"/>
                <a:cs typeface="Roboto Mono"/>
                <a:sym typeface="Roboto Mono"/>
              </a:rPr>
              <a:t>)</a:t>
            </a:r>
            <a:endParaRPr sz="1150">
              <a:latin typeface="Roboto Mono"/>
              <a:ea typeface="Roboto Mono"/>
              <a:cs typeface="Roboto Mono"/>
              <a:sym typeface="Roboto Mono"/>
            </a:endParaRPr>
          </a:p>
        </p:txBody>
      </p:sp>
      <p:sp>
        <p:nvSpPr>
          <p:cNvPr id="1110" name="Google Shape;1110;p127"/>
          <p:cNvSpPr txBox="1"/>
          <p:nvPr/>
        </p:nvSpPr>
        <p:spPr>
          <a:xfrm>
            <a:off x="720000" y="3300726"/>
            <a:ext cx="6268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rgbClr val="19191C"/>
                </a:solidFill>
                <a:highlight>
                  <a:srgbClr val="FFFFFF"/>
                </a:highlight>
                <a:latin typeface="Poppins"/>
                <a:ea typeface="Poppins"/>
                <a:cs typeface="Poppins"/>
                <a:sym typeface="Poppins"/>
              </a:rPr>
              <a:t>Data classes and destructuring declarations﻿</a:t>
            </a:r>
            <a:endParaRPr b="1" sz="1700">
              <a:solidFill>
                <a:srgbClr val="19191C"/>
              </a:solidFill>
              <a:highlight>
                <a:srgbClr val="FFFFFF"/>
              </a:highlight>
              <a:latin typeface="Poppins"/>
              <a:ea typeface="Poppins"/>
              <a:cs typeface="Poppins"/>
              <a:sym typeface="Poppins"/>
            </a:endParaRPr>
          </a:p>
        </p:txBody>
      </p:sp>
      <p:sp>
        <p:nvSpPr>
          <p:cNvPr id="1111" name="Google Shape;1111;p127"/>
          <p:cNvSpPr txBox="1"/>
          <p:nvPr/>
        </p:nvSpPr>
        <p:spPr>
          <a:xfrm>
            <a:off x="720000" y="3800500"/>
            <a:ext cx="5022600" cy="8217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rgbClr val="700080"/>
                </a:solidFill>
                <a:latin typeface="Roboto Mono"/>
                <a:ea typeface="Roboto Mono"/>
                <a:cs typeface="Roboto Mono"/>
                <a:sym typeface="Roboto Mono"/>
              </a:rPr>
              <a:t>val</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jane</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User</a:t>
            </a:r>
            <a:r>
              <a:rPr lang="en" sz="1150">
                <a:latin typeface="Roboto Mono"/>
                <a:ea typeface="Roboto Mono"/>
                <a:cs typeface="Roboto Mono"/>
                <a:sym typeface="Roboto Mono"/>
              </a:rPr>
              <a:t>(</a:t>
            </a:r>
            <a:r>
              <a:rPr lang="en" sz="1150">
                <a:solidFill>
                  <a:srgbClr val="A01010"/>
                </a:solidFill>
                <a:latin typeface="Roboto Mono"/>
                <a:ea typeface="Roboto Mono"/>
                <a:cs typeface="Roboto Mono"/>
                <a:sym typeface="Roboto Mono"/>
              </a:rPr>
              <a:t>"Jane"</a:t>
            </a:r>
            <a:r>
              <a:rPr lang="en" sz="1150">
                <a:latin typeface="Roboto Mono"/>
                <a:ea typeface="Roboto Mono"/>
                <a:cs typeface="Roboto Mono"/>
                <a:sym typeface="Roboto Mono"/>
              </a:rPr>
              <a:t>, </a:t>
            </a:r>
            <a:r>
              <a:rPr lang="en" sz="1150">
                <a:solidFill>
                  <a:srgbClr val="106040"/>
                </a:solidFill>
                <a:latin typeface="Roboto Mono"/>
                <a:ea typeface="Roboto Mono"/>
                <a:cs typeface="Roboto Mono"/>
                <a:sym typeface="Roboto Mono"/>
              </a:rPr>
              <a:t>35</a:t>
            </a:r>
            <a:r>
              <a:rPr lang="en" sz="1150">
                <a:latin typeface="Roboto Mono"/>
                <a:ea typeface="Roboto Mono"/>
                <a:cs typeface="Roboto Mono"/>
                <a:sym typeface="Roboto Mono"/>
              </a:rPr>
              <a:t>)</a:t>
            </a:r>
            <a:endParaRPr sz="1150">
              <a:latin typeface="Roboto Mono"/>
              <a:ea typeface="Roboto Mono"/>
              <a:cs typeface="Roboto Mono"/>
              <a:sym typeface="Roboto Mono"/>
            </a:endParaRPr>
          </a:p>
          <a:p>
            <a:pPr indent="0" lvl="0" marL="0" rtl="0" algn="l">
              <a:spcBef>
                <a:spcPts val="0"/>
              </a:spcBef>
              <a:spcAft>
                <a:spcPts val="0"/>
              </a:spcAft>
              <a:buNone/>
            </a:pPr>
            <a:r>
              <a:rPr b="1" lang="en" sz="1150">
                <a:solidFill>
                  <a:srgbClr val="700080"/>
                </a:solidFill>
                <a:latin typeface="Roboto Mono"/>
                <a:ea typeface="Roboto Mono"/>
                <a:cs typeface="Roboto Mono"/>
                <a:sym typeface="Roboto Mono"/>
              </a:rPr>
              <a:t>val</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name</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age</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jane</a:t>
            </a:r>
            <a:endParaRPr sz="1150">
              <a:latin typeface="Roboto Mono"/>
              <a:ea typeface="Roboto Mono"/>
              <a:cs typeface="Roboto Mono"/>
              <a:sym typeface="Roboto Mono"/>
            </a:endParaRPr>
          </a:p>
          <a:p>
            <a:pPr indent="0" lvl="0" marL="0" rtl="0" algn="l">
              <a:spcBef>
                <a:spcPts val="0"/>
              </a:spcBef>
              <a:spcAft>
                <a:spcPts val="0"/>
              </a:spcAft>
              <a:buNone/>
            </a:pPr>
            <a:r>
              <a:rPr lang="en" sz="1150">
                <a:solidFill>
                  <a:srgbClr val="1AB1CD"/>
                </a:solidFill>
                <a:latin typeface="Roboto Mono"/>
                <a:ea typeface="Roboto Mono"/>
                <a:cs typeface="Roboto Mono"/>
                <a:sym typeface="Roboto Mono"/>
              </a:rPr>
              <a:t>println</a:t>
            </a:r>
            <a:r>
              <a:rPr lang="en" sz="1150">
                <a:latin typeface="Roboto Mono"/>
                <a:ea typeface="Roboto Mono"/>
                <a:cs typeface="Roboto Mono"/>
                <a:sym typeface="Roboto Mono"/>
              </a:rPr>
              <a:t>(</a:t>
            </a:r>
            <a:r>
              <a:rPr lang="en" sz="1150">
                <a:solidFill>
                  <a:srgbClr val="A01010"/>
                </a:solidFill>
                <a:latin typeface="Roboto Mono"/>
                <a:ea typeface="Roboto Mono"/>
                <a:cs typeface="Roboto Mono"/>
                <a:sym typeface="Roboto Mono"/>
              </a:rPr>
              <a:t>"$name, $age years of age"</a:t>
            </a:r>
            <a:r>
              <a:rPr lang="en" sz="1150">
                <a:latin typeface="Roboto Mono"/>
                <a:ea typeface="Roboto Mono"/>
                <a:cs typeface="Roboto Mono"/>
                <a:sym typeface="Roboto Mono"/>
              </a:rPr>
              <a:t>)</a:t>
            </a:r>
            <a:endParaRPr sz="1150">
              <a:latin typeface="Roboto Mono"/>
              <a:ea typeface="Roboto Mono"/>
              <a:cs typeface="Roboto Mono"/>
              <a:sym typeface="Roboto Mono"/>
            </a:endParaRPr>
          </a:p>
          <a:p>
            <a:pPr indent="0" lvl="0" marL="0" rtl="0" algn="l">
              <a:spcBef>
                <a:spcPts val="0"/>
              </a:spcBef>
              <a:spcAft>
                <a:spcPts val="0"/>
              </a:spcAft>
              <a:buNone/>
            </a:pPr>
            <a:r>
              <a:rPr i="1" lang="en" sz="1150">
                <a:solidFill>
                  <a:srgbClr val="A05000"/>
                </a:solidFill>
                <a:latin typeface="Roboto Mono"/>
                <a:ea typeface="Roboto Mono"/>
                <a:cs typeface="Roboto Mono"/>
                <a:sym typeface="Roboto Mono"/>
              </a:rPr>
              <a:t>// Jane, 35 years of age</a:t>
            </a:r>
            <a:endParaRPr>
              <a:latin typeface="Roboto Mono"/>
              <a:ea typeface="Roboto Mono"/>
              <a:cs typeface="Roboto Mono"/>
              <a:sym typeface="Roboto Mon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2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Enum classes﻿</a:t>
            </a:r>
            <a:endParaRPr/>
          </a:p>
        </p:txBody>
      </p:sp>
      <p:sp>
        <p:nvSpPr>
          <p:cNvPr id="1117" name="Google Shape;1117;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8" name="Google Shape;1118;p128"/>
          <p:cNvSpPr txBox="1"/>
          <p:nvPr>
            <p:ph idx="4294967295" type="subTitle"/>
          </p:nvPr>
        </p:nvSpPr>
        <p:spPr>
          <a:xfrm>
            <a:off x="7212975" y="0"/>
            <a:ext cx="1931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Classes and Objects</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119" name="Google Shape;1119;p128"/>
          <p:cNvSpPr txBox="1"/>
          <p:nvPr/>
        </p:nvSpPr>
        <p:spPr>
          <a:xfrm>
            <a:off x="916375" y="1216025"/>
            <a:ext cx="4113900" cy="7002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rgbClr val="700080"/>
                </a:solidFill>
                <a:latin typeface="Roboto Mono"/>
                <a:ea typeface="Roboto Mono"/>
                <a:cs typeface="Roboto Mono"/>
                <a:sym typeface="Roboto Mono"/>
              </a:rPr>
              <a:t>enum</a:t>
            </a:r>
            <a:r>
              <a:rPr lang="en" sz="1150">
                <a:latin typeface="Roboto Mono"/>
                <a:ea typeface="Roboto Mono"/>
                <a:cs typeface="Roboto Mono"/>
                <a:sym typeface="Roboto Mono"/>
              </a:rPr>
              <a:t> </a:t>
            </a:r>
            <a:r>
              <a:rPr b="1" lang="en" sz="1150">
                <a:solidFill>
                  <a:srgbClr val="700080"/>
                </a:solidFill>
                <a:latin typeface="Roboto Mono"/>
                <a:ea typeface="Roboto Mono"/>
                <a:cs typeface="Roboto Mono"/>
                <a:sym typeface="Roboto Mono"/>
              </a:rPr>
              <a:t>class</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Direction</a:t>
            </a:r>
            <a:r>
              <a:rPr lang="en" sz="1150">
                <a:latin typeface="Roboto Mono"/>
                <a:ea typeface="Roboto Mono"/>
                <a:cs typeface="Roboto Mono"/>
                <a:sym typeface="Roboto Mono"/>
              </a:rPr>
              <a:t> {</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NORTH</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SOUTH</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WEST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EAST</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a:t>
            </a:r>
            <a:endParaRPr>
              <a:latin typeface="Roboto Mono"/>
              <a:ea typeface="Roboto Mono"/>
              <a:cs typeface="Roboto Mono"/>
              <a:sym typeface="Roboto Mono"/>
            </a:endParaRPr>
          </a:p>
        </p:txBody>
      </p:sp>
      <p:sp>
        <p:nvSpPr>
          <p:cNvPr id="1120" name="Google Shape;1120;p128"/>
          <p:cNvSpPr txBox="1"/>
          <p:nvPr/>
        </p:nvSpPr>
        <p:spPr>
          <a:xfrm>
            <a:off x="916375" y="2140841"/>
            <a:ext cx="49824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19191C"/>
                </a:solidFill>
                <a:highlight>
                  <a:srgbClr val="FFFFFF"/>
                </a:highlight>
                <a:latin typeface="Poppins"/>
                <a:ea typeface="Poppins"/>
                <a:cs typeface="Poppins"/>
                <a:sym typeface="Poppins"/>
              </a:rPr>
              <a:t>Since each enum is an instance of the enum class, it can be initialized as:</a:t>
            </a:r>
            <a:endParaRPr sz="1000">
              <a:solidFill>
                <a:srgbClr val="19191C"/>
              </a:solidFill>
              <a:highlight>
                <a:srgbClr val="FFFFFF"/>
              </a:highlight>
              <a:latin typeface="Poppins"/>
              <a:ea typeface="Poppins"/>
              <a:cs typeface="Poppins"/>
              <a:sym typeface="Poppins"/>
            </a:endParaRPr>
          </a:p>
        </p:txBody>
      </p:sp>
      <p:sp>
        <p:nvSpPr>
          <p:cNvPr id="1121" name="Google Shape;1121;p128"/>
          <p:cNvSpPr txBox="1"/>
          <p:nvPr/>
        </p:nvSpPr>
        <p:spPr>
          <a:xfrm>
            <a:off x="916375" y="2740400"/>
            <a:ext cx="4453800" cy="10332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rgbClr val="700080"/>
                </a:solidFill>
                <a:latin typeface="Roboto Mono"/>
                <a:ea typeface="Roboto Mono"/>
                <a:cs typeface="Roboto Mono"/>
                <a:sym typeface="Roboto Mono"/>
              </a:rPr>
              <a:t>enum</a:t>
            </a:r>
            <a:r>
              <a:rPr lang="en" sz="1150">
                <a:latin typeface="Roboto Mono"/>
                <a:ea typeface="Roboto Mono"/>
                <a:cs typeface="Roboto Mono"/>
                <a:sym typeface="Roboto Mono"/>
              </a:rPr>
              <a:t> </a:t>
            </a:r>
            <a:r>
              <a:rPr b="1" lang="en" sz="1150">
                <a:solidFill>
                  <a:srgbClr val="700080"/>
                </a:solidFill>
                <a:latin typeface="Roboto Mono"/>
                <a:ea typeface="Roboto Mono"/>
                <a:cs typeface="Roboto Mono"/>
                <a:sym typeface="Roboto Mono"/>
              </a:rPr>
              <a:t>class</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Color</a:t>
            </a:r>
            <a:r>
              <a:rPr lang="en" sz="1150">
                <a:latin typeface="Roboto Mono"/>
                <a:ea typeface="Roboto Mono"/>
                <a:cs typeface="Roboto Mono"/>
                <a:sym typeface="Roboto Mono"/>
              </a:rPr>
              <a:t>(</a:t>
            </a:r>
            <a:r>
              <a:rPr b="1" lang="en" sz="1150">
                <a:solidFill>
                  <a:srgbClr val="700080"/>
                </a:solidFill>
                <a:latin typeface="Roboto Mono"/>
                <a:ea typeface="Roboto Mono"/>
                <a:cs typeface="Roboto Mono"/>
                <a:sym typeface="Roboto Mono"/>
              </a:rPr>
              <a:t>val</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rgb</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RED</a:t>
            </a:r>
            <a:r>
              <a:rPr lang="en" sz="1150">
                <a:latin typeface="Roboto Mono"/>
                <a:ea typeface="Roboto Mono"/>
                <a:cs typeface="Roboto Mono"/>
                <a:sym typeface="Roboto Mono"/>
              </a:rPr>
              <a:t>(</a:t>
            </a:r>
            <a:r>
              <a:rPr lang="en" sz="1150">
                <a:solidFill>
                  <a:srgbClr val="106040"/>
                </a:solidFill>
                <a:latin typeface="Roboto Mono"/>
                <a:ea typeface="Roboto Mono"/>
                <a:cs typeface="Roboto Mono"/>
                <a:sym typeface="Roboto Mono"/>
              </a:rPr>
              <a:t>0xFF0000</a:t>
            </a:r>
            <a:r>
              <a:rPr lang="en" sz="1150">
                <a:latin typeface="Roboto Mono"/>
                <a:ea typeface="Roboto Mono"/>
                <a:cs typeface="Roboto Mono"/>
                <a:sym typeface="Roboto Mono"/>
              </a:rPr>
              <a:t>),</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GREEN</a:t>
            </a:r>
            <a:r>
              <a:rPr lang="en" sz="1150">
                <a:latin typeface="Roboto Mono"/>
                <a:ea typeface="Roboto Mono"/>
                <a:cs typeface="Roboto Mono"/>
                <a:sym typeface="Roboto Mono"/>
              </a:rPr>
              <a:t>(</a:t>
            </a:r>
            <a:r>
              <a:rPr lang="en" sz="1150">
                <a:solidFill>
                  <a:srgbClr val="106040"/>
                </a:solidFill>
                <a:latin typeface="Roboto Mono"/>
                <a:ea typeface="Roboto Mono"/>
                <a:cs typeface="Roboto Mono"/>
                <a:sym typeface="Roboto Mono"/>
              </a:rPr>
              <a:t>0x00FF00</a:t>
            </a:r>
            <a:r>
              <a:rPr lang="en" sz="1150">
                <a:latin typeface="Roboto Mono"/>
                <a:ea typeface="Roboto Mono"/>
                <a:cs typeface="Roboto Mono"/>
                <a:sym typeface="Roboto Mono"/>
              </a:rPr>
              <a:t>),</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BLUE</a:t>
            </a:r>
            <a:r>
              <a:rPr lang="en" sz="1150">
                <a:latin typeface="Roboto Mono"/>
                <a:ea typeface="Roboto Mono"/>
                <a:cs typeface="Roboto Mono"/>
                <a:sym typeface="Roboto Mono"/>
              </a:rPr>
              <a:t>(</a:t>
            </a:r>
            <a:r>
              <a:rPr lang="en" sz="1150">
                <a:solidFill>
                  <a:srgbClr val="106040"/>
                </a:solidFill>
                <a:latin typeface="Roboto Mono"/>
                <a:ea typeface="Roboto Mono"/>
                <a:cs typeface="Roboto Mono"/>
                <a:sym typeface="Roboto Mono"/>
              </a:rPr>
              <a:t>0x0000FF</a:t>
            </a:r>
            <a:r>
              <a:rPr lang="en" sz="1150">
                <a:latin typeface="Roboto Mono"/>
                <a:ea typeface="Roboto Mono"/>
                <a:cs typeface="Roboto Mono"/>
                <a:sym typeface="Roboto Mono"/>
              </a:rPr>
              <a:t>)</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2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enum constants﻿</a:t>
            </a:r>
            <a:endParaRPr/>
          </a:p>
        </p:txBody>
      </p:sp>
      <p:sp>
        <p:nvSpPr>
          <p:cNvPr id="1127" name="Google Shape;1127;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8" name="Google Shape;1128;p129"/>
          <p:cNvSpPr txBox="1"/>
          <p:nvPr>
            <p:ph idx="4294967295" type="subTitle"/>
          </p:nvPr>
        </p:nvSpPr>
        <p:spPr>
          <a:xfrm>
            <a:off x="7212975" y="0"/>
            <a:ext cx="1931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Classes and Objects</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129" name="Google Shape;1129;p129"/>
          <p:cNvSpPr txBox="1"/>
          <p:nvPr/>
        </p:nvSpPr>
        <p:spPr>
          <a:xfrm>
            <a:off x="910625" y="1102725"/>
            <a:ext cx="764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Enum classes in Kotlin have synthetic properties and methods for listing the defined enum constants and getting an enum constant by its name. The signatures of these methods are as follows (assuming the name of the enum class is </a:t>
            </a:r>
            <a:r>
              <a:rPr lang="en" sz="1150">
                <a:solidFill>
                  <a:srgbClr val="19191C"/>
                </a:solidFill>
                <a:latin typeface="Poppins"/>
                <a:ea typeface="Poppins"/>
                <a:cs typeface="Poppins"/>
                <a:sym typeface="Poppins"/>
              </a:rPr>
              <a:t>EnumClass</a:t>
            </a:r>
            <a:r>
              <a:rPr lang="en" sz="1200">
                <a:solidFill>
                  <a:srgbClr val="19191C"/>
                </a:solidFill>
                <a:highlight>
                  <a:srgbClr val="FFFFFF"/>
                </a:highlight>
                <a:latin typeface="Poppins"/>
                <a:ea typeface="Poppins"/>
                <a:cs typeface="Poppins"/>
                <a:sym typeface="Poppins"/>
              </a:rPr>
              <a:t>):</a:t>
            </a:r>
            <a:endParaRPr>
              <a:latin typeface="Poppins"/>
              <a:ea typeface="Poppins"/>
              <a:cs typeface="Poppins"/>
              <a:sym typeface="Poppins"/>
            </a:endParaRPr>
          </a:p>
        </p:txBody>
      </p:sp>
      <p:sp>
        <p:nvSpPr>
          <p:cNvPr id="1130" name="Google Shape;1130;p129"/>
          <p:cNvSpPr txBox="1"/>
          <p:nvPr/>
        </p:nvSpPr>
        <p:spPr>
          <a:xfrm>
            <a:off x="951650" y="1894500"/>
            <a:ext cx="6646500" cy="6126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AB1CD"/>
                </a:solidFill>
                <a:latin typeface="Roboto Mono"/>
                <a:ea typeface="Roboto Mono"/>
                <a:cs typeface="Roboto Mono"/>
                <a:sym typeface="Roboto Mono"/>
              </a:rPr>
              <a:t>EnumClass</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valueOf</a:t>
            </a:r>
            <a:r>
              <a:rPr lang="en" sz="1150">
                <a:latin typeface="Roboto Mono"/>
                <a:ea typeface="Roboto Mono"/>
                <a:cs typeface="Roboto Mono"/>
                <a:sym typeface="Roboto Mono"/>
              </a:rPr>
              <a:t>(</a:t>
            </a:r>
            <a:r>
              <a:rPr b="1" lang="en" sz="1150">
                <a:solidFill>
                  <a:srgbClr val="700080"/>
                </a:solidFill>
                <a:latin typeface="Roboto Mono"/>
                <a:ea typeface="Roboto Mono"/>
                <a:cs typeface="Roboto Mono"/>
                <a:sym typeface="Roboto Mono"/>
              </a:rPr>
              <a:t>value</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String</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EnumClass</a:t>
            </a:r>
            <a:endParaRPr sz="1150">
              <a:latin typeface="Roboto Mono"/>
              <a:ea typeface="Roboto Mono"/>
              <a:cs typeface="Roboto Mono"/>
              <a:sym typeface="Roboto Mono"/>
            </a:endParaRPr>
          </a:p>
          <a:p>
            <a:pPr indent="0" lvl="0" marL="0" rtl="0" algn="l">
              <a:spcBef>
                <a:spcPts val="0"/>
              </a:spcBef>
              <a:spcAft>
                <a:spcPts val="0"/>
              </a:spcAft>
              <a:buNone/>
            </a:pPr>
            <a:r>
              <a:rPr lang="en" sz="1150">
                <a:solidFill>
                  <a:srgbClr val="1AB1CD"/>
                </a:solidFill>
                <a:latin typeface="Roboto Mono"/>
                <a:ea typeface="Roboto Mono"/>
                <a:cs typeface="Roboto Mono"/>
                <a:sym typeface="Roboto Mono"/>
              </a:rPr>
              <a:t>EnumClass</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entries</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EnumEntries</a:t>
            </a:r>
            <a:r>
              <a:rPr b="1" lang="en" sz="1150">
                <a:solidFill>
                  <a:srgbClr val="EE11FF"/>
                </a:solidFill>
                <a:latin typeface="Roboto Mono"/>
                <a:ea typeface="Roboto Mono"/>
                <a:cs typeface="Roboto Mono"/>
                <a:sym typeface="Roboto Mono"/>
              </a:rPr>
              <a:t>&lt;</a:t>
            </a:r>
            <a:r>
              <a:rPr lang="en" sz="1150">
                <a:solidFill>
                  <a:srgbClr val="1AB1CD"/>
                </a:solidFill>
                <a:latin typeface="Roboto Mono"/>
                <a:ea typeface="Roboto Mono"/>
                <a:cs typeface="Roboto Mono"/>
                <a:sym typeface="Roboto Mono"/>
              </a:rPr>
              <a:t>EnumClass</a:t>
            </a:r>
            <a:r>
              <a:rPr b="1" lang="en" sz="1150">
                <a:solidFill>
                  <a:srgbClr val="EE11FF"/>
                </a:solidFill>
                <a:latin typeface="Roboto Mono"/>
                <a:ea typeface="Roboto Mono"/>
                <a:cs typeface="Roboto Mono"/>
                <a:sym typeface="Roboto Mono"/>
              </a:rPr>
              <a:t>&gt;</a:t>
            </a:r>
            <a:r>
              <a:rPr lang="en" sz="1150">
                <a:latin typeface="Roboto Mono"/>
                <a:ea typeface="Roboto Mono"/>
                <a:cs typeface="Roboto Mono"/>
                <a:sym typeface="Roboto Mono"/>
              </a:rPr>
              <a:t> </a:t>
            </a:r>
            <a:r>
              <a:rPr i="1" lang="en" sz="1150">
                <a:solidFill>
                  <a:srgbClr val="A05000"/>
                </a:solidFill>
                <a:latin typeface="Roboto Mono"/>
                <a:ea typeface="Roboto Mono"/>
                <a:cs typeface="Roboto Mono"/>
                <a:sym typeface="Roboto Mono"/>
              </a:rPr>
              <a:t>// specialized List&lt;EnumClass&gt;</a:t>
            </a:r>
            <a:endParaRPr>
              <a:latin typeface="Roboto Mono"/>
              <a:ea typeface="Roboto Mono"/>
              <a:cs typeface="Roboto Mono"/>
              <a:sym typeface="Roboto Mono"/>
            </a:endParaRPr>
          </a:p>
        </p:txBody>
      </p:sp>
      <p:sp>
        <p:nvSpPr>
          <p:cNvPr id="1131" name="Google Shape;1131;p129"/>
          <p:cNvSpPr txBox="1"/>
          <p:nvPr/>
        </p:nvSpPr>
        <p:spPr>
          <a:xfrm>
            <a:off x="240450" y="2703925"/>
            <a:ext cx="8663100" cy="1374600"/>
          </a:xfrm>
          <a:prstGeom prst="rect">
            <a:avLst/>
          </a:prstGeom>
          <a:solidFill>
            <a:srgbClr val="FAFAF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700080"/>
                </a:solidFill>
                <a:latin typeface="Roboto Mono"/>
                <a:ea typeface="Roboto Mono"/>
                <a:cs typeface="Roboto Mono"/>
                <a:sym typeface="Roboto Mono"/>
              </a:rPr>
              <a:t>enum</a:t>
            </a:r>
            <a:r>
              <a:rPr lang="en" sz="1200">
                <a:latin typeface="Roboto Mono"/>
                <a:ea typeface="Roboto Mono"/>
                <a:cs typeface="Roboto Mono"/>
                <a:sym typeface="Roboto Mono"/>
              </a:rPr>
              <a:t> </a:t>
            </a:r>
            <a:r>
              <a:rPr b="1" lang="en" sz="1200">
                <a:solidFill>
                  <a:srgbClr val="700080"/>
                </a:solidFill>
                <a:latin typeface="Roboto Mono"/>
                <a:ea typeface="Roboto Mono"/>
                <a:cs typeface="Roboto Mono"/>
                <a:sym typeface="Roboto Mono"/>
              </a:rPr>
              <a:t>class</a:t>
            </a:r>
            <a:r>
              <a:rPr lang="en" sz="1200">
                <a:latin typeface="Roboto Mono"/>
                <a:ea typeface="Roboto Mono"/>
                <a:cs typeface="Roboto Mono"/>
                <a:sym typeface="Roboto Mono"/>
              </a:rPr>
              <a:t> </a:t>
            </a:r>
            <a:r>
              <a:rPr lang="en" sz="1200">
                <a:solidFill>
                  <a:srgbClr val="0000F0"/>
                </a:solidFill>
                <a:latin typeface="Roboto Mono"/>
                <a:ea typeface="Roboto Mono"/>
                <a:cs typeface="Roboto Mono"/>
                <a:sym typeface="Roboto Mono"/>
              </a:rPr>
              <a:t>RGB</a:t>
            </a:r>
            <a:r>
              <a:rPr lang="en" sz="1200">
                <a:latin typeface="Roboto Mono"/>
                <a:ea typeface="Roboto Mono"/>
                <a:cs typeface="Roboto Mono"/>
                <a:sym typeface="Roboto Mono"/>
              </a:rPr>
              <a:t> { </a:t>
            </a:r>
            <a:r>
              <a:rPr lang="en" sz="1200">
                <a:solidFill>
                  <a:srgbClr val="1AB1CD"/>
                </a:solidFill>
                <a:latin typeface="Roboto Mono"/>
                <a:ea typeface="Roboto Mono"/>
                <a:cs typeface="Roboto Mono"/>
                <a:sym typeface="Roboto Mono"/>
              </a:rPr>
              <a:t>RED</a:t>
            </a: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GREEN</a:t>
            </a: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BLUE</a:t>
            </a: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b="1" lang="en" sz="1200">
                <a:solidFill>
                  <a:srgbClr val="700080"/>
                </a:solidFill>
                <a:latin typeface="Roboto Mono"/>
                <a:ea typeface="Roboto Mono"/>
                <a:cs typeface="Roboto Mono"/>
                <a:sym typeface="Roboto Mono"/>
              </a:rPr>
              <a:t>fun</a:t>
            </a:r>
            <a:r>
              <a:rPr lang="en" sz="1200">
                <a:latin typeface="Roboto Mono"/>
                <a:ea typeface="Roboto Mono"/>
                <a:cs typeface="Roboto Mono"/>
                <a:sym typeface="Roboto Mono"/>
              </a:rPr>
              <a:t> </a:t>
            </a:r>
            <a:r>
              <a:rPr lang="en" sz="1200">
                <a:solidFill>
                  <a:srgbClr val="0000F0"/>
                </a:solidFill>
                <a:latin typeface="Roboto Mono"/>
                <a:ea typeface="Roboto Mono"/>
                <a:cs typeface="Roboto Mono"/>
                <a:sym typeface="Roboto Mono"/>
              </a:rPr>
              <a:t>main</a:t>
            </a: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b="1" lang="en" sz="1200">
                <a:solidFill>
                  <a:srgbClr val="700080"/>
                </a:solidFill>
                <a:latin typeface="Roboto Mono"/>
                <a:ea typeface="Roboto Mono"/>
                <a:cs typeface="Roboto Mono"/>
                <a:sym typeface="Roboto Mono"/>
              </a:rPr>
              <a:t>for</a:t>
            </a: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color</a:t>
            </a:r>
            <a:r>
              <a:rPr lang="en" sz="1200">
                <a:latin typeface="Roboto Mono"/>
                <a:ea typeface="Roboto Mono"/>
                <a:cs typeface="Roboto Mono"/>
                <a:sym typeface="Roboto Mono"/>
              </a:rPr>
              <a:t> </a:t>
            </a:r>
            <a:r>
              <a:rPr b="1" lang="en" sz="1200">
                <a:solidFill>
                  <a:srgbClr val="700080"/>
                </a:solidFill>
                <a:latin typeface="Roboto Mono"/>
                <a:ea typeface="Roboto Mono"/>
                <a:cs typeface="Roboto Mono"/>
                <a:sym typeface="Roboto Mono"/>
              </a:rPr>
              <a:t>in</a:t>
            </a: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RGB</a:t>
            </a:r>
            <a:r>
              <a:rPr lang="en" sz="1200">
                <a:latin typeface="Roboto Mono"/>
                <a:ea typeface="Roboto Mono"/>
                <a:cs typeface="Roboto Mono"/>
                <a:sym typeface="Roboto Mono"/>
              </a:rPr>
              <a:t>.</a:t>
            </a:r>
            <a:r>
              <a:rPr lang="en" sz="1200">
                <a:solidFill>
                  <a:srgbClr val="1AB1CD"/>
                </a:solidFill>
                <a:latin typeface="Roboto Mono"/>
                <a:ea typeface="Roboto Mono"/>
                <a:cs typeface="Roboto Mono"/>
                <a:sym typeface="Roboto Mono"/>
              </a:rPr>
              <a:t>entries</a:t>
            </a: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println</a:t>
            </a:r>
            <a:r>
              <a:rPr lang="en" sz="1200">
                <a:latin typeface="Roboto Mono"/>
                <a:ea typeface="Roboto Mono"/>
                <a:cs typeface="Roboto Mono"/>
                <a:sym typeface="Roboto Mono"/>
              </a:rPr>
              <a:t>(</a:t>
            </a:r>
            <a:r>
              <a:rPr lang="en" sz="1200">
                <a:solidFill>
                  <a:srgbClr val="1AB1CD"/>
                </a:solidFill>
                <a:latin typeface="Roboto Mono"/>
                <a:ea typeface="Roboto Mono"/>
                <a:cs typeface="Roboto Mono"/>
                <a:sym typeface="Roboto Mono"/>
              </a:rPr>
              <a:t>color</a:t>
            </a:r>
            <a:r>
              <a:rPr lang="en" sz="1200">
                <a:latin typeface="Roboto Mono"/>
                <a:ea typeface="Roboto Mono"/>
                <a:cs typeface="Roboto Mono"/>
                <a:sym typeface="Roboto Mono"/>
              </a:rPr>
              <a:t>.</a:t>
            </a:r>
            <a:r>
              <a:rPr lang="en" sz="1200">
                <a:solidFill>
                  <a:srgbClr val="1AB1CD"/>
                </a:solidFill>
                <a:latin typeface="Roboto Mono"/>
                <a:ea typeface="Roboto Mono"/>
                <a:cs typeface="Roboto Mono"/>
                <a:sym typeface="Roboto Mono"/>
              </a:rPr>
              <a:t>toString</a:t>
            </a:r>
            <a:r>
              <a:rPr lang="en" sz="1200">
                <a:latin typeface="Roboto Mono"/>
                <a:ea typeface="Roboto Mono"/>
                <a:cs typeface="Roboto Mono"/>
                <a:sym typeface="Roboto Mono"/>
              </a:rPr>
              <a:t>()) </a:t>
            </a:r>
            <a:r>
              <a:rPr i="1" lang="en" sz="1200">
                <a:solidFill>
                  <a:srgbClr val="A05000"/>
                </a:solidFill>
                <a:latin typeface="Roboto Mono"/>
                <a:ea typeface="Roboto Mono"/>
                <a:cs typeface="Roboto Mono"/>
                <a:sym typeface="Roboto Mono"/>
              </a:rPr>
              <a:t>// prints RED, GREEN, BLUE</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println</a:t>
            </a:r>
            <a:r>
              <a:rPr lang="en" sz="1200">
                <a:latin typeface="Roboto Mono"/>
                <a:ea typeface="Roboto Mono"/>
                <a:cs typeface="Roboto Mono"/>
                <a:sym typeface="Roboto Mono"/>
              </a:rPr>
              <a:t>(</a:t>
            </a:r>
            <a:r>
              <a:rPr lang="en" sz="1200">
                <a:solidFill>
                  <a:srgbClr val="A01010"/>
                </a:solidFill>
                <a:latin typeface="Roboto Mono"/>
                <a:ea typeface="Roboto Mono"/>
                <a:cs typeface="Roboto Mono"/>
                <a:sym typeface="Roboto Mono"/>
              </a:rPr>
              <a:t>"The first color is: ${RGB.valueOf("RED")}"</a:t>
            </a:r>
            <a:r>
              <a:rPr lang="en" sz="1200">
                <a:latin typeface="Roboto Mono"/>
                <a:ea typeface="Roboto Mono"/>
                <a:cs typeface="Roboto Mono"/>
                <a:sym typeface="Roboto Mono"/>
              </a:rPr>
              <a:t>) </a:t>
            </a:r>
            <a:r>
              <a:rPr i="1" lang="en" sz="1200">
                <a:solidFill>
                  <a:srgbClr val="A05000"/>
                </a:solidFill>
                <a:latin typeface="Roboto Mono"/>
                <a:ea typeface="Roboto Mono"/>
                <a:cs typeface="Roboto Mono"/>
                <a:sym typeface="Roboto Mono"/>
              </a:rPr>
              <a:t>// prints "The first color is: RED"</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3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Sealed class</a:t>
            </a:r>
            <a:endParaRPr/>
          </a:p>
        </p:txBody>
      </p:sp>
      <p:sp>
        <p:nvSpPr>
          <p:cNvPr id="1137" name="Google Shape;1137;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8" name="Google Shape;1138;p130"/>
          <p:cNvSpPr txBox="1"/>
          <p:nvPr>
            <p:ph idx="4294967295" type="subTitle"/>
          </p:nvPr>
        </p:nvSpPr>
        <p:spPr>
          <a:xfrm>
            <a:off x="7212975" y="0"/>
            <a:ext cx="1931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Classes and Objects</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139" name="Google Shape;1139;p130"/>
          <p:cNvSpPr txBox="1"/>
          <p:nvPr/>
        </p:nvSpPr>
        <p:spPr>
          <a:xfrm>
            <a:off x="800600" y="1163125"/>
            <a:ext cx="6525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Sealed classes and interfaces represent restricted class hierarchies that provide more control over inheritance. All direct subclasses of a sealed class are known at compile time. No other subclasses may appear outside the module and package within which the sealed class is defined</a:t>
            </a:r>
            <a:endParaRPr sz="1200">
              <a:latin typeface="Poppins"/>
              <a:ea typeface="Poppins"/>
              <a:cs typeface="Poppins"/>
              <a:sym typeface="Poppins"/>
            </a:endParaRPr>
          </a:p>
        </p:txBody>
      </p:sp>
      <p:sp>
        <p:nvSpPr>
          <p:cNvPr id="1140" name="Google Shape;1140;p130"/>
          <p:cNvSpPr txBox="1"/>
          <p:nvPr/>
        </p:nvSpPr>
        <p:spPr>
          <a:xfrm>
            <a:off x="800600" y="2048750"/>
            <a:ext cx="66315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Poppins"/>
              <a:buChar char="●"/>
            </a:pPr>
            <a:r>
              <a:rPr lang="en" sz="1200">
                <a:latin typeface="Poppins"/>
                <a:ea typeface="Poppins"/>
                <a:cs typeface="Poppins"/>
                <a:sym typeface="Poppins"/>
              </a:rPr>
              <a:t>Sealed Class cannot be instantiated because it is an abstract class.</a:t>
            </a:r>
            <a:endParaRPr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lang="en" sz="1200">
                <a:latin typeface="Poppins"/>
                <a:ea typeface="Poppins"/>
                <a:cs typeface="Poppins"/>
                <a:sym typeface="Poppins"/>
              </a:rPr>
              <a:t>Constructors of Sealed Class are private by default.</a:t>
            </a:r>
            <a:endParaRPr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lang="en" sz="1200">
                <a:latin typeface="Poppins"/>
                <a:ea typeface="Poppins"/>
                <a:cs typeface="Poppins"/>
                <a:sym typeface="Poppins"/>
              </a:rPr>
              <a:t>All subclasses of a Sealed Class must be declared under the same file.</a:t>
            </a:r>
            <a:endParaRPr sz="1200">
              <a:latin typeface="Poppins"/>
              <a:ea typeface="Poppins"/>
              <a:cs typeface="Poppins"/>
              <a:sym typeface="Poppins"/>
            </a:endParaRPr>
          </a:p>
        </p:txBody>
      </p:sp>
      <p:sp>
        <p:nvSpPr>
          <p:cNvPr id="1141" name="Google Shape;1141;p130"/>
          <p:cNvSpPr txBox="1"/>
          <p:nvPr/>
        </p:nvSpPr>
        <p:spPr>
          <a:xfrm>
            <a:off x="1034750" y="2900300"/>
            <a:ext cx="5642100" cy="16392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700080"/>
                </a:solidFill>
                <a:latin typeface="Roboto Mono"/>
                <a:ea typeface="Roboto Mono"/>
                <a:cs typeface="Roboto Mono"/>
                <a:sym typeface="Roboto Mono"/>
              </a:rPr>
              <a:t>sealed</a:t>
            </a:r>
            <a:r>
              <a:rPr lang="en" sz="1050">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class</a:t>
            </a:r>
            <a:r>
              <a:rPr lang="en" sz="1050">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a:t>
            </a:r>
            <a:r>
              <a:rPr lang="en" sz="1050">
                <a:latin typeface="Roboto Mono"/>
                <a:ea typeface="Roboto Mono"/>
                <a:cs typeface="Roboto Mono"/>
                <a:sym typeface="Roboto Mono"/>
              </a:rPr>
              <a:t> {</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class</a:t>
            </a:r>
            <a:r>
              <a:rPr lang="en" sz="1050">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B</a:t>
            </a:r>
            <a:r>
              <a:rPr lang="en" sz="1050">
                <a:latin typeface="Roboto Mono"/>
                <a:ea typeface="Roboto Mono"/>
                <a:cs typeface="Roboto Mono"/>
                <a:sym typeface="Roboto Mono"/>
              </a:rPr>
              <a:t> : </a:t>
            </a:r>
            <a:r>
              <a:rPr lang="en" sz="1050">
                <a:solidFill>
                  <a:srgbClr val="1AB1CD"/>
                </a:solidFill>
                <a:latin typeface="Roboto Mono"/>
                <a:ea typeface="Roboto Mono"/>
                <a:cs typeface="Roboto Mono"/>
                <a:sym typeface="Roboto Mono"/>
              </a:rPr>
              <a:t>A</a:t>
            </a:r>
            <a:r>
              <a:rPr lang="en" sz="1050">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class</a:t>
            </a:r>
            <a:r>
              <a:rPr lang="en" sz="1050">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C</a:t>
            </a:r>
            <a:r>
              <a:rPr lang="en" sz="1050">
                <a:latin typeface="Roboto Mono"/>
                <a:ea typeface="Roboto Mono"/>
                <a:cs typeface="Roboto Mono"/>
                <a:sym typeface="Roboto Mono"/>
              </a:rPr>
              <a:t> : </a:t>
            </a:r>
            <a:r>
              <a:rPr lang="en" sz="1050">
                <a:solidFill>
                  <a:srgbClr val="1AB1CD"/>
                </a:solidFill>
                <a:latin typeface="Roboto Mono"/>
                <a:ea typeface="Roboto Mono"/>
                <a:cs typeface="Roboto Mono"/>
                <a:sym typeface="Roboto Mono"/>
              </a:rPr>
              <a:t>A</a:t>
            </a:r>
            <a:r>
              <a:rPr lang="en" sz="1050">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spcBef>
                <a:spcPts val="0"/>
              </a:spcBef>
              <a:spcAft>
                <a:spcPts val="0"/>
              </a:spcAft>
              <a:buNone/>
            </a:pPr>
            <a:r>
              <a:t/>
            </a:r>
            <a:endParaRPr sz="1050">
              <a:latin typeface="Roboto Mono"/>
              <a:ea typeface="Roboto Mono"/>
              <a:cs typeface="Roboto Mono"/>
              <a:sym typeface="Roboto Mono"/>
            </a:endParaRPr>
          </a:p>
          <a:p>
            <a:pPr indent="0" lvl="0" marL="0" rtl="0" algn="l">
              <a:spcBef>
                <a:spcPts val="0"/>
              </a:spcBef>
              <a:spcAft>
                <a:spcPts val="0"/>
              </a:spcAft>
              <a:buNone/>
            </a:pPr>
            <a:r>
              <a:rPr b="1" lang="en" sz="1050">
                <a:solidFill>
                  <a:srgbClr val="700080"/>
                </a:solidFill>
                <a:latin typeface="Roboto Mono"/>
                <a:ea typeface="Roboto Mono"/>
                <a:cs typeface="Roboto Mono"/>
                <a:sym typeface="Roboto Mono"/>
              </a:rPr>
              <a:t>fun</a:t>
            </a:r>
            <a:r>
              <a:rPr lang="en" sz="1050">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main</a:t>
            </a:r>
            <a:r>
              <a:rPr lang="en" sz="1050">
                <a:latin typeface="Roboto Mono"/>
                <a:ea typeface="Roboto Mono"/>
                <a:cs typeface="Roboto Mono"/>
                <a:sym typeface="Roboto Mono"/>
              </a:rPr>
              <a:t>(</a:t>
            </a:r>
            <a:r>
              <a:rPr lang="en" sz="1050">
                <a:solidFill>
                  <a:srgbClr val="1AB1CD"/>
                </a:solidFill>
                <a:latin typeface="Roboto Mono"/>
                <a:ea typeface="Roboto Mono"/>
                <a:cs typeface="Roboto Mono"/>
                <a:sym typeface="Roboto Mono"/>
              </a:rPr>
              <a:t>args</a:t>
            </a:r>
            <a:r>
              <a:rPr lang="en" sz="1050">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Array</a:t>
            </a:r>
            <a:r>
              <a:rPr b="1" lang="en" sz="1050">
                <a:solidFill>
                  <a:srgbClr val="EE11FF"/>
                </a:solidFill>
                <a:latin typeface="Roboto Mono"/>
                <a:ea typeface="Roboto Mono"/>
                <a:cs typeface="Roboto Mono"/>
                <a:sym typeface="Roboto Mono"/>
              </a:rPr>
              <a:t>&lt;</a:t>
            </a:r>
            <a:r>
              <a:rPr lang="en" sz="1050">
                <a:solidFill>
                  <a:srgbClr val="008050"/>
                </a:solidFill>
                <a:latin typeface="Roboto Mono"/>
                <a:ea typeface="Roboto Mono"/>
                <a:cs typeface="Roboto Mono"/>
                <a:sym typeface="Roboto Mono"/>
              </a:rPr>
              <a:t>String</a:t>
            </a:r>
            <a:r>
              <a:rPr b="1" lang="en" sz="1050">
                <a:solidFill>
                  <a:srgbClr val="EE11FF"/>
                </a:solidFill>
                <a:latin typeface="Roboto Mono"/>
                <a:ea typeface="Roboto Mono"/>
                <a:cs typeface="Roboto Mono"/>
                <a:sym typeface="Roboto Mono"/>
              </a:rPr>
              <a:t>&gt;</a:t>
            </a:r>
            <a:r>
              <a:rPr lang="en" sz="1050">
                <a:latin typeface="Roboto Mono"/>
                <a:ea typeface="Roboto Mono"/>
                <a:cs typeface="Roboto Mono"/>
                <a:sym typeface="Roboto Mono"/>
              </a:rPr>
              <a:t>) {</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var</a:t>
            </a:r>
            <a:r>
              <a:rPr lang="en" sz="1050">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a</a:t>
            </a:r>
            <a:r>
              <a:rPr lang="en" sz="1050">
                <a:latin typeface="Roboto Mono"/>
                <a:ea typeface="Roboto Mono"/>
                <a:cs typeface="Roboto Mono"/>
                <a:sym typeface="Roboto Mono"/>
              </a:rPr>
              <a:t> </a:t>
            </a:r>
            <a:r>
              <a:rPr b="1" lang="en" sz="1050">
                <a:solidFill>
                  <a:srgbClr val="EE11FF"/>
                </a:solidFill>
                <a:latin typeface="Roboto Mono"/>
                <a:ea typeface="Roboto Mono"/>
                <a:cs typeface="Roboto Mono"/>
                <a:sym typeface="Roboto Mono"/>
              </a:rPr>
              <a:t>=</a:t>
            </a:r>
            <a:r>
              <a:rPr lang="en" sz="1050">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A</a:t>
            </a:r>
            <a:r>
              <a:rPr lang="en" sz="1050">
                <a:latin typeface="Roboto Mono"/>
                <a:ea typeface="Roboto Mono"/>
                <a:cs typeface="Roboto Mono"/>
                <a:sym typeface="Roboto Mono"/>
              </a:rPr>
              <a:t>() </a:t>
            </a:r>
            <a:r>
              <a:rPr i="1" lang="en" sz="1050">
                <a:solidFill>
                  <a:srgbClr val="A05000"/>
                </a:solidFill>
                <a:latin typeface="Roboto Mono"/>
                <a:ea typeface="Roboto Mono"/>
                <a:cs typeface="Roboto Mono"/>
                <a:sym typeface="Roboto Mono"/>
              </a:rPr>
              <a:t>//compiler error. Class A cannot be instantiated.</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a:t>
            </a:r>
            <a:endParaRPr sz="1050">
              <a:latin typeface="Roboto Mono"/>
              <a:ea typeface="Roboto Mono"/>
              <a:cs typeface="Roboto Mono"/>
              <a:sym typeface="Roboto Mon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3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Sealed class</a:t>
            </a:r>
            <a:endParaRPr/>
          </a:p>
        </p:txBody>
      </p:sp>
      <p:sp>
        <p:nvSpPr>
          <p:cNvPr id="1147" name="Google Shape;1147;p1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48" name="Google Shape;1148;p131"/>
          <p:cNvSpPr txBox="1"/>
          <p:nvPr>
            <p:ph idx="4294967295" type="subTitle"/>
          </p:nvPr>
        </p:nvSpPr>
        <p:spPr>
          <a:xfrm>
            <a:off x="7212975" y="0"/>
            <a:ext cx="1931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Classes and Objects</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149" name="Google Shape;1149;p131"/>
          <p:cNvSpPr txBox="1"/>
          <p:nvPr/>
        </p:nvSpPr>
        <p:spPr>
          <a:xfrm>
            <a:off x="898800" y="1132925"/>
            <a:ext cx="3876000" cy="37386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700080"/>
                </a:solidFill>
                <a:latin typeface="Roboto Mono"/>
                <a:ea typeface="Roboto Mono"/>
                <a:cs typeface="Roboto Mono"/>
                <a:sym typeface="Roboto Mono"/>
              </a:rPr>
              <a:t>enum</a:t>
            </a: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class</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PaymentEnumNormal</a:t>
            </a: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lang="en" sz="1000">
                <a:solidFill>
                  <a:srgbClr val="1AB1CD"/>
                </a:solidFill>
                <a:latin typeface="Roboto Mono"/>
                <a:ea typeface="Roboto Mono"/>
                <a:cs typeface="Roboto Mono"/>
                <a:sym typeface="Roboto Mono"/>
              </a:rPr>
              <a:t>CREDIT_CARD</a:t>
            </a:r>
            <a:r>
              <a:rPr lang="en" sz="1000">
                <a:latin typeface="Roboto Mono"/>
                <a:ea typeface="Roboto Mono"/>
                <a:cs typeface="Roboto Mono"/>
                <a:sym typeface="Roboto Mono"/>
              </a:rPr>
              <a:t>, </a:t>
            </a:r>
            <a:r>
              <a:rPr lang="en" sz="1000">
                <a:solidFill>
                  <a:srgbClr val="1AB1CD"/>
                </a:solidFill>
                <a:latin typeface="Roboto Mono"/>
                <a:ea typeface="Roboto Mono"/>
                <a:cs typeface="Roboto Mono"/>
                <a:sym typeface="Roboto Mono"/>
              </a:rPr>
              <a:t>CASH_BANK</a:t>
            </a:r>
            <a:r>
              <a:rPr lang="en" sz="1000">
                <a:latin typeface="Roboto Mono"/>
                <a:ea typeface="Roboto Mono"/>
                <a:cs typeface="Roboto Mono"/>
                <a:sym typeface="Roboto Mono"/>
              </a:rPr>
              <a:t>, </a:t>
            </a:r>
            <a:r>
              <a:rPr lang="en" sz="1000">
                <a:solidFill>
                  <a:srgbClr val="1AB1CD"/>
                </a:solidFill>
                <a:latin typeface="Roboto Mono"/>
                <a:ea typeface="Roboto Mono"/>
                <a:cs typeface="Roboto Mono"/>
                <a:sym typeface="Roboto Mono"/>
              </a:rPr>
              <a:t>PROMTPAY</a:t>
            </a:r>
            <a:r>
              <a:rPr lang="en" sz="1000">
                <a:latin typeface="Roboto Mono"/>
                <a:ea typeface="Roboto Mono"/>
                <a:cs typeface="Roboto Mono"/>
                <a:sym typeface="Roboto Mono"/>
              </a:rPr>
              <a:t>, </a:t>
            </a:r>
            <a:r>
              <a:rPr lang="en" sz="1000">
                <a:solidFill>
                  <a:srgbClr val="1AB1CD"/>
                </a:solidFill>
                <a:latin typeface="Roboto Mono"/>
                <a:ea typeface="Roboto Mono"/>
                <a:cs typeface="Roboto Mono"/>
                <a:sym typeface="Roboto Mono"/>
              </a:rPr>
              <a:t>NONE</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a:p>
            <a:pPr indent="0" lvl="0" marL="0" rtl="0" algn="l">
              <a:spcBef>
                <a:spcPts val="0"/>
              </a:spcBef>
              <a:spcAft>
                <a:spcPts val="0"/>
              </a:spcAft>
              <a:buNone/>
            </a:pPr>
            <a:r>
              <a:rPr b="1" lang="en" sz="1000">
                <a:solidFill>
                  <a:srgbClr val="700080"/>
                </a:solidFill>
                <a:latin typeface="Roboto Mono"/>
                <a:ea typeface="Roboto Mono"/>
                <a:cs typeface="Roboto Mono"/>
                <a:sym typeface="Roboto Mono"/>
              </a:rPr>
              <a:t>data</a:t>
            </a: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class</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CreditCard</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name</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number</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expiredDate</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transferAmount</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Double</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a:p>
            <a:pPr indent="0" lvl="0" marL="0" rtl="0" algn="l">
              <a:spcBef>
                <a:spcPts val="0"/>
              </a:spcBef>
              <a:spcAft>
                <a:spcPts val="0"/>
              </a:spcAft>
              <a:buNone/>
            </a:pPr>
            <a:r>
              <a:rPr b="1" lang="en" sz="1000">
                <a:solidFill>
                  <a:srgbClr val="700080"/>
                </a:solidFill>
                <a:latin typeface="Roboto Mono"/>
                <a:ea typeface="Roboto Mono"/>
                <a:cs typeface="Roboto Mono"/>
                <a:sym typeface="Roboto Mono"/>
              </a:rPr>
              <a:t>data</a:t>
            </a: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class</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CashBank</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bankCode</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bankName</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transferAmount</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Double</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a:p>
            <a:pPr indent="0" lvl="0" marL="0" rtl="0" algn="l">
              <a:spcBef>
                <a:spcPts val="0"/>
              </a:spcBef>
              <a:spcAft>
                <a:spcPts val="0"/>
              </a:spcAft>
              <a:buNone/>
            </a:pPr>
            <a:r>
              <a:rPr b="1" lang="en" sz="1000">
                <a:solidFill>
                  <a:srgbClr val="700080"/>
                </a:solidFill>
                <a:latin typeface="Roboto Mono"/>
                <a:ea typeface="Roboto Mono"/>
                <a:cs typeface="Roboto Mono"/>
                <a:sym typeface="Roboto Mono"/>
              </a:rPr>
              <a:t>data</a:t>
            </a: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class</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Promptpay</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name</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citizenId</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mobileNumber</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transferAmount</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Double</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1150" name="Google Shape;1150;p131"/>
          <p:cNvSpPr txBox="1"/>
          <p:nvPr/>
        </p:nvSpPr>
        <p:spPr>
          <a:xfrm>
            <a:off x="4963750" y="1132925"/>
            <a:ext cx="3648000" cy="3693300"/>
          </a:xfrm>
          <a:prstGeom prst="rect">
            <a:avLst/>
          </a:prstGeom>
          <a:solidFill>
            <a:srgbClr val="FAFAF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700080"/>
                </a:solidFill>
                <a:latin typeface="Roboto Mono"/>
                <a:ea typeface="Roboto Mono"/>
                <a:cs typeface="Roboto Mono"/>
                <a:sym typeface="Roboto Mono"/>
              </a:rPr>
              <a:t>sealed</a:t>
            </a: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class</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Payment</a:t>
            </a: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data</a:t>
            </a: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class</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CreditCard</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name</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number</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expiredDate</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transferAmount</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Double</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 : </a:t>
            </a:r>
            <a:r>
              <a:rPr lang="en" sz="1000">
                <a:solidFill>
                  <a:srgbClr val="1AB1CD"/>
                </a:solidFill>
                <a:latin typeface="Roboto Mono"/>
                <a:ea typeface="Roboto Mono"/>
                <a:cs typeface="Roboto Mono"/>
                <a:sym typeface="Roboto Mono"/>
              </a:rPr>
              <a:t>Payment</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data</a:t>
            </a: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class</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CashBank</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bankCode</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bankName</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transferAmount</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Double</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 : </a:t>
            </a:r>
            <a:r>
              <a:rPr lang="en" sz="1000">
                <a:solidFill>
                  <a:srgbClr val="1AB1CD"/>
                </a:solidFill>
                <a:latin typeface="Roboto Mono"/>
                <a:ea typeface="Roboto Mono"/>
                <a:cs typeface="Roboto Mono"/>
                <a:sym typeface="Roboto Mono"/>
              </a:rPr>
              <a:t>Payment</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data</a:t>
            </a: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class</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Promptpay</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name</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citizenId</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mobileNumber</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transferAmount</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Double</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 : </a:t>
            </a:r>
            <a:r>
              <a:rPr lang="en" sz="1000">
                <a:solidFill>
                  <a:srgbClr val="1AB1CD"/>
                </a:solidFill>
                <a:latin typeface="Roboto Mono"/>
                <a:ea typeface="Roboto Mono"/>
                <a:cs typeface="Roboto Mono"/>
                <a:sym typeface="Roboto Mono"/>
              </a:rPr>
              <a:t>Payment</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object</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NonePayment</a:t>
            </a:r>
            <a:r>
              <a:rPr lang="en" sz="1000">
                <a:latin typeface="Roboto Mono"/>
                <a:ea typeface="Roboto Mono"/>
                <a:cs typeface="Roboto Mono"/>
                <a:sym typeface="Roboto Mono"/>
              </a:rPr>
              <a:t> : </a:t>
            </a:r>
            <a:r>
              <a:rPr lang="en" sz="1000">
                <a:solidFill>
                  <a:srgbClr val="1AB1CD"/>
                </a:solidFill>
                <a:latin typeface="Roboto Mono"/>
                <a:ea typeface="Roboto Mono"/>
                <a:cs typeface="Roboto Mono"/>
                <a:sym typeface="Roboto Mono"/>
              </a:rPr>
              <a:t>Payment</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32"/>
          <p:cNvSpPr/>
          <p:nvPr/>
        </p:nvSpPr>
        <p:spPr>
          <a:xfrm>
            <a:off x="558900" y="2672300"/>
            <a:ext cx="31872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32"/>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Activity</a:t>
            </a:r>
            <a:endParaRPr/>
          </a:p>
        </p:txBody>
      </p:sp>
      <p:sp>
        <p:nvSpPr>
          <p:cNvPr id="1157" name="Google Shape;1157;p132"/>
          <p:cNvSpPr txBox="1"/>
          <p:nvPr>
            <p:ph idx="1" type="subTitle"/>
          </p:nvPr>
        </p:nvSpPr>
        <p:spPr>
          <a:xfrm>
            <a:off x="720000" y="3032950"/>
            <a:ext cx="2962200" cy="68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Lifecycle</a:t>
            </a:r>
            <a:endParaRPr sz="1400"/>
          </a:p>
          <a:p>
            <a:pPr indent="-317500" lvl="0" marL="457200" rtl="0" algn="l">
              <a:spcBef>
                <a:spcPts val="0"/>
              </a:spcBef>
              <a:spcAft>
                <a:spcPts val="0"/>
              </a:spcAft>
              <a:buSzPts val="1400"/>
              <a:buChar char="●"/>
            </a:pPr>
            <a:r>
              <a:rPr lang="en" sz="1400"/>
              <a:t>StartActivity</a:t>
            </a:r>
            <a:endParaRPr sz="1400"/>
          </a:p>
          <a:p>
            <a:pPr indent="-317500" lvl="0" marL="457200" rtl="0" algn="l">
              <a:spcBef>
                <a:spcPts val="0"/>
              </a:spcBef>
              <a:spcAft>
                <a:spcPts val="0"/>
              </a:spcAft>
              <a:buSzPts val="1400"/>
              <a:buChar char="●"/>
            </a:pPr>
            <a:r>
              <a:rPr lang="en" sz="1400"/>
              <a:t>Pass data between activity</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34"/>
          <p:cNvSpPr txBox="1"/>
          <p:nvPr/>
        </p:nvSpPr>
        <p:spPr>
          <a:xfrm>
            <a:off x="4117775" y="1098725"/>
            <a:ext cx="5026200" cy="2186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80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Build.gradle (</a:t>
            </a:r>
            <a:r>
              <a:rPr lang="en">
                <a:solidFill>
                  <a:srgbClr val="4A86E8"/>
                </a:solidFill>
                <a:latin typeface="Poppins"/>
                <a:ea typeface="Poppins"/>
                <a:cs typeface="Poppins"/>
                <a:sym typeface="Poppins"/>
              </a:rPr>
              <a:t>first</a:t>
            </a:r>
            <a:r>
              <a:rPr lang="en">
                <a:solidFill>
                  <a:srgbClr val="202124"/>
                </a:solidFill>
                <a:highlight>
                  <a:srgbClr val="FFFFFF"/>
                </a:highlight>
                <a:latin typeface="Poppins"/>
                <a:ea typeface="Poppins"/>
                <a:cs typeface="Poppins"/>
                <a:sym typeface="Poppins"/>
              </a:rPr>
              <a:t>)</a:t>
            </a:r>
            <a:endParaRPr>
              <a:solidFill>
                <a:srgbClr val="202124"/>
              </a:solidFill>
              <a:highlight>
                <a:srgbClr val="FFFFFF"/>
              </a:highlight>
              <a:latin typeface="Poppins"/>
              <a:ea typeface="Poppins"/>
              <a:cs typeface="Poppins"/>
              <a:sym typeface="Poppins"/>
            </a:endParaRPr>
          </a:p>
          <a:p>
            <a:pPr indent="-317500" lvl="1" marL="914400" rtl="0" algn="l">
              <a:lnSpc>
                <a:spcPct val="115000"/>
              </a:lnSpc>
              <a:spcBef>
                <a:spcPts val="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For app module</a:t>
            </a:r>
            <a:endParaRPr>
              <a:solidFill>
                <a:srgbClr val="202124"/>
              </a:solidFill>
              <a:highlight>
                <a:srgbClr val="FFFFFF"/>
              </a:highlight>
              <a:latin typeface="Poppins"/>
              <a:ea typeface="Poppins"/>
              <a:cs typeface="Poppins"/>
              <a:sym typeface="Poppins"/>
            </a:endParaRPr>
          </a:p>
          <a:p>
            <a:pPr indent="-317500" lvl="0" marL="457200" rtl="0" algn="l">
              <a:lnSpc>
                <a:spcPct val="115000"/>
              </a:lnSpc>
              <a:spcBef>
                <a:spcPts val="0"/>
              </a:spcBef>
              <a:spcAft>
                <a:spcPts val="0"/>
              </a:spcAft>
              <a:buClr>
                <a:srgbClr val="202124"/>
              </a:buClr>
              <a:buSzPts val="1400"/>
              <a:buFont typeface="Poppins"/>
              <a:buChar char="●"/>
            </a:pPr>
            <a:r>
              <a:rPr lang="en">
                <a:solidFill>
                  <a:srgbClr val="202124"/>
                </a:solidFill>
                <a:highlight>
                  <a:schemeClr val="lt1"/>
                </a:highlight>
                <a:latin typeface="Poppins"/>
                <a:ea typeface="Poppins"/>
                <a:cs typeface="Poppins"/>
                <a:sym typeface="Poppins"/>
              </a:rPr>
              <a:t>B</a:t>
            </a:r>
            <a:r>
              <a:rPr lang="en">
                <a:solidFill>
                  <a:srgbClr val="202124"/>
                </a:solidFill>
                <a:highlight>
                  <a:schemeClr val="lt1"/>
                </a:highlight>
                <a:latin typeface="Poppins"/>
                <a:ea typeface="Poppins"/>
                <a:cs typeface="Poppins"/>
                <a:sym typeface="Poppins"/>
              </a:rPr>
              <a:t>uild.gradle.kts (</a:t>
            </a:r>
            <a:r>
              <a:rPr lang="en">
                <a:solidFill>
                  <a:srgbClr val="FF9900"/>
                </a:solidFill>
                <a:highlight>
                  <a:schemeClr val="lt1"/>
                </a:highlight>
                <a:latin typeface="Poppins"/>
                <a:ea typeface="Poppins"/>
                <a:cs typeface="Poppins"/>
                <a:sym typeface="Poppins"/>
              </a:rPr>
              <a:t>second</a:t>
            </a:r>
            <a:r>
              <a:rPr lang="en">
                <a:solidFill>
                  <a:srgbClr val="202124"/>
                </a:solidFill>
                <a:highlight>
                  <a:schemeClr val="lt1"/>
                </a:highlight>
                <a:latin typeface="Poppins"/>
                <a:ea typeface="Poppins"/>
                <a:cs typeface="Poppins"/>
                <a:sym typeface="Poppins"/>
              </a:rPr>
              <a:t>)</a:t>
            </a:r>
            <a:endParaRPr>
              <a:solidFill>
                <a:srgbClr val="202124"/>
              </a:solidFill>
              <a:highlight>
                <a:schemeClr val="lt1"/>
              </a:highlight>
              <a:latin typeface="Poppins"/>
              <a:ea typeface="Poppins"/>
              <a:cs typeface="Poppins"/>
              <a:sym typeface="Poppins"/>
            </a:endParaRPr>
          </a:p>
          <a:p>
            <a:pPr indent="-317500" lvl="1" marL="914400" rtl="0" algn="l">
              <a:lnSpc>
                <a:spcPct val="115000"/>
              </a:lnSpc>
              <a:spcBef>
                <a:spcPts val="0"/>
              </a:spcBef>
              <a:spcAft>
                <a:spcPts val="0"/>
              </a:spcAft>
              <a:buClr>
                <a:srgbClr val="202124"/>
              </a:buClr>
              <a:buSzPts val="1400"/>
              <a:buFont typeface="Poppins"/>
              <a:buChar char="○"/>
            </a:pPr>
            <a:r>
              <a:rPr lang="en">
                <a:solidFill>
                  <a:srgbClr val="202124"/>
                </a:solidFill>
                <a:highlight>
                  <a:schemeClr val="lt1"/>
                </a:highlight>
                <a:latin typeface="Poppins"/>
                <a:ea typeface="Poppins"/>
                <a:cs typeface="Poppins"/>
                <a:sym typeface="Poppins"/>
              </a:rPr>
              <a:t>For project	</a:t>
            </a:r>
            <a:endParaRPr>
              <a:solidFill>
                <a:srgbClr val="202124"/>
              </a:solidFill>
              <a:highlight>
                <a:schemeClr val="lt1"/>
              </a:highlight>
              <a:latin typeface="Poppins"/>
              <a:ea typeface="Poppins"/>
              <a:cs typeface="Poppins"/>
              <a:sym typeface="Poppins"/>
            </a:endParaRPr>
          </a:p>
          <a:p>
            <a:pPr indent="-317500" lvl="0" marL="457200" rtl="0" algn="l">
              <a:lnSpc>
                <a:spcPct val="115000"/>
              </a:lnSpc>
              <a:spcBef>
                <a:spcPts val="0"/>
              </a:spcBef>
              <a:spcAft>
                <a:spcPts val="0"/>
              </a:spcAft>
              <a:buClr>
                <a:srgbClr val="202124"/>
              </a:buClr>
              <a:buSzPts val="1400"/>
              <a:buFont typeface="Poppins"/>
              <a:buChar char="●"/>
            </a:pPr>
            <a:r>
              <a:rPr lang="en">
                <a:solidFill>
                  <a:srgbClr val="202124"/>
                </a:solidFill>
                <a:highlight>
                  <a:schemeClr val="lt1"/>
                </a:highlight>
                <a:latin typeface="Poppins"/>
                <a:ea typeface="Poppins"/>
                <a:cs typeface="Poppins"/>
                <a:sym typeface="Poppins"/>
              </a:rPr>
              <a:t>Setting.gradle.kts</a:t>
            </a:r>
            <a:endParaRPr>
              <a:solidFill>
                <a:srgbClr val="202124"/>
              </a:solidFill>
              <a:highlight>
                <a:schemeClr val="lt1"/>
              </a:highlight>
              <a:latin typeface="Poppins"/>
              <a:ea typeface="Poppins"/>
              <a:cs typeface="Poppins"/>
              <a:sym typeface="Poppins"/>
            </a:endParaRPr>
          </a:p>
          <a:p>
            <a:pPr indent="-317500" lvl="1" marL="914400" rtl="0" algn="l">
              <a:lnSpc>
                <a:spcPct val="115000"/>
              </a:lnSpc>
              <a:spcBef>
                <a:spcPts val="0"/>
              </a:spcBef>
              <a:spcAft>
                <a:spcPts val="0"/>
              </a:spcAft>
              <a:buClr>
                <a:srgbClr val="202124"/>
              </a:buClr>
              <a:buSzPts val="1400"/>
              <a:buFont typeface="Poppins"/>
              <a:buChar char="○"/>
            </a:pPr>
            <a:r>
              <a:rPr lang="en">
                <a:solidFill>
                  <a:srgbClr val="202124"/>
                </a:solidFill>
                <a:highlight>
                  <a:schemeClr val="lt1"/>
                </a:highlight>
                <a:latin typeface="Poppins"/>
                <a:ea typeface="Poppins"/>
                <a:cs typeface="Poppins"/>
                <a:sym typeface="Poppins"/>
              </a:rPr>
              <a:t>informs Gradle which modules it should include when building your app</a:t>
            </a:r>
            <a:endParaRPr>
              <a:solidFill>
                <a:srgbClr val="202124"/>
              </a:solidFill>
              <a:highlight>
                <a:schemeClr val="lt1"/>
              </a:highlight>
              <a:latin typeface="Poppins"/>
              <a:ea typeface="Poppins"/>
              <a:cs typeface="Poppins"/>
              <a:sym typeface="Poppins"/>
            </a:endParaRPr>
          </a:p>
          <a:p>
            <a:pPr indent="0" lvl="0" marL="0" rtl="0" algn="l">
              <a:spcBef>
                <a:spcPts val="400"/>
              </a:spcBef>
              <a:spcAft>
                <a:spcPts val="0"/>
              </a:spcAft>
              <a:buNone/>
            </a:pPr>
            <a:r>
              <a:t/>
            </a:r>
            <a:endParaRPr>
              <a:solidFill>
                <a:schemeClr val="dk1"/>
              </a:solidFill>
              <a:latin typeface="Poppins"/>
              <a:ea typeface="Poppins"/>
              <a:cs typeface="Poppins"/>
              <a:sym typeface="Poppins"/>
            </a:endParaRPr>
          </a:p>
        </p:txBody>
      </p:sp>
      <p:sp>
        <p:nvSpPr>
          <p:cNvPr id="275" name="Google Shape;275;p34"/>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276" name="Google Shape;276;p34"/>
          <p:cNvSpPr txBox="1"/>
          <p:nvPr>
            <p:ph idx="4294967295" type="title"/>
          </p:nvPr>
        </p:nvSpPr>
        <p:spPr>
          <a:xfrm flipH="1">
            <a:off x="6340206" y="219100"/>
            <a:ext cx="28038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Project Structure </a:t>
            </a:r>
            <a:endParaRPr sz="1900"/>
          </a:p>
        </p:txBody>
      </p:sp>
      <p:pic>
        <p:nvPicPr>
          <p:cNvPr id="277" name="Google Shape;277;p34"/>
          <p:cNvPicPr preferRelativeResize="0"/>
          <p:nvPr/>
        </p:nvPicPr>
        <p:blipFill>
          <a:blip r:embed="rId3">
            <a:alphaModFix/>
          </a:blip>
          <a:stretch>
            <a:fillRect/>
          </a:stretch>
        </p:blipFill>
        <p:spPr>
          <a:xfrm>
            <a:off x="362585" y="915588"/>
            <a:ext cx="2614337" cy="2926074"/>
          </a:xfrm>
          <a:prstGeom prst="rect">
            <a:avLst/>
          </a:prstGeom>
          <a:noFill/>
          <a:ln>
            <a:noFill/>
          </a:ln>
        </p:spPr>
      </p:pic>
      <p:sp>
        <p:nvSpPr>
          <p:cNvPr id="278" name="Google Shape;278;p34"/>
          <p:cNvSpPr/>
          <p:nvPr/>
        </p:nvSpPr>
        <p:spPr>
          <a:xfrm>
            <a:off x="445251" y="3589201"/>
            <a:ext cx="2134200" cy="203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79" name="Google Shape;279;p34"/>
          <p:cNvSpPr/>
          <p:nvPr/>
        </p:nvSpPr>
        <p:spPr>
          <a:xfrm>
            <a:off x="445251" y="2730482"/>
            <a:ext cx="2134200" cy="203100"/>
          </a:xfrm>
          <a:prstGeom prst="roundRect">
            <a:avLst>
              <a:gd fmla="val 16667" name="adj"/>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9900"/>
              </a:solidFill>
              <a:latin typeface="Poppins"/>
              <a:ea typeface="Poppins"/>
              <a:cs typeface="Poppins"/>
              <a:sym typeface="Poppins"/>
            </a:endParaRPr>
          </a:p>
        </p:txBody>
      </p:sp>
      <p:sp>
        <p:nvSpPr>
          <p:cNvPr id="280" name="Google Shape;280;p34"/>
          <p:cNvSpPr/>
          <p:nvPr/>
        </p:nvSpPr>
        <p:spPr>
          <a:xfrm>
            <a:off x="445251" y="2060632"/>
            <a:ext cx="2134200" cy="203100"/>
          </a:xfrm>
          <a:prstGeom prst="roundRect">
            <a:avLst>
              <a:gd fmla="val 16667" name="adj"/>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81" name="Google Shape;281;p34">
            <a:hlinkClick r:id="rId4"/>
          </p:cNvPr>
          <p:cNvSpPr txBox="1"/>
          <p:nvPr/>
        </p:nvSpPr>
        <p:spPr>
          <a:xfrm>
            <a:off x="278700" y="4349650"/>
            <a:ext cx="727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FF9900"/>
                </a:solidFill>
                <a:latin typeface="Poppins"/>
                <a:ea typeface="Poppins"/>
                <a:cs typeface="Poppins"/>
                <a:sym typeface="Poppins"/>
                <a:hlinkClick r:id="rId5">
                  <a:extLst>
                    <a:ext uri="{A12FA001-AC4F-418D-AE19-62706E023703}">
                      <ahyp:hlinkClr val="tx"/>
                    </a:ext>
                  </a:extLst>
                </a:hlinkClick>
              </a:rPr>
              <a:t>https://gist.github.com/JackleStyle0/ad230390d4e462e6804b77d325d4202b</a:t>
            </a:r>
            <a:endParaRPr>
              <a:solidFill>
                <a:srgbClr val="FF9900"/>
              </a:solidFill>
              <a:latin typeface="Poppins"/>
              <a:ea typeface="Poppins"/>
              <a:cs typeface="Poppins"/>
              <a:sym typeface="Poppi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3" name="Google Shape;1163;p133"/>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164" name="Google Shape;1164;p133"/>
          <p:cNvSpPr txBox="1"/>
          <p:nvPr>
            <p:ph idx="4294967295" type="title"/>
          </p:nvPr>
        </p:nvSpPr>
        <p:spPr>
          <a:xfrm flipH="1">
            <a:off x="6340206" y="219100"/>
            <a:ext cx="28038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Activity lifecycle</a:t>
            </a:r>
            <a:endParaRPr sz="1900"/>
          </a:p>
        </p:txBody>
      </p:sp>
      <p:pic>
        <p:nvPicPr>
          <p:cNvPr id="1165" name="Google Shape;1165;p133"/>
          <p:cNvPicPr preferRelativeResize="0"/>
          <p:nvPr/>
        </p:nvPicPr>
        <p:blipFill>
          <a:blip r:embed="rId3">
            <a:alphaModFix/>
          </a:blip>
          <a:stretch>
            <a:fillRect/>
          </a:stretch>
        </p:blipFill>
        <p:spPr>
          <a:xfrm>
            <a:off x="2700013" y="152400"/>
            <a:ext cx="3743971" cy="48387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3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Enable viewBinding</a:t>
            </a:r>
            <a:endParaRPr/>
          </a:p>
        </p:txBody>
      </p:sp>
      <p:sp>
        <p:nvSpPr>
          <p:cNvPr id="1171" name="Google Shape;1171;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2" name="Google Shape;1172;p134"/>
          <p:cNvSpPr txBox="1"/>
          <p:nvPr/>
        </p:nvSpPr>
        <p:spPr>
          <a:xfrm>
            <a:off x="2563800" y="1401900"/>
            <a:ext cx="4016400" cy="2339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solidFill>
                  <a:srgbClr val="BBBBBB"/>
                </a:solidFill>
                <a:latin typeface="Poppins"/>
                <a:ea typeface="Poppins"/>
                <a:cs typeface="Poppins"/>
                <a:sym typeface="Poppins"/>
              </a:rPr>
              <a:t>// build.gradle (module app)</a:t>
            </a:r>
            <a:endParaRPr i="1" sz="2000">
              <a:solidFill>
                <a:srgbClr val="BBBBBB"/>
              </a:solidFill>
              <a:latin typeface="Poppins"/>
              <a:ea typeface="Poppins"/>
              <a:cs typeface="Poppins"/>
              <a:sym typeface="Poppins"/>
            </a:endParaRPr>
          </a:p>
          <a:p>
            <a:pPr indent="0" lvl="0" marL="0" rtl="0" algn="l">
              <a:spcBef>
                <a:spcPts val="0"/>
              </a:spcBef>
              <a:spcAft>
                <a:spcPts val="0"/>
              </a:spcAft>
              <a:buNone/>
            </a:pPr>
            <a:r>
              <a:rPr i="1" lang="en" sz="2000">
                <a:solidFill>
                  <a:srgbClr val="FFC66D"/>
                </a:solidFill>
                <a:latin typeface="Poppins"/>
                <a:ea typeface="Poppins"/>
                <a:cs typeface="Poppins"/>
                <a:sym typeface="Poppins"/>
              </a:rPr>
              <a:t>android </a:t>
            </a:r>
            <a:r>
              <a:rPr lang="en" sz="2000">
                <a:solidFill>
                  <a:srgbClr val="A9B7C6"/>
                </a:solidFill>
                <a:latin typeface="Poppins"/>
                <a:ea typeface="Poppins"/>
                <a:cs typeface="Poppins"/>
                <a:sym typeface="Poppins"/>
              </a:rPr>
              <a:t>{</a:t>
            </a:r>
            <a:endParaRPr sz="2000">
              <a:solidFill>
                <a:srgbClr val="A9B7C6"/>
              </a:solidFill>
              <a:latin typeface="Poppins"/>
              <a:ea typeface="Poppins"/>
              <a:cs typeface="Poppins"/>
              <a:sym typeface="Poppins"/>
            </a:endParaRPr>
          </a:p>
          <a:p>
            <a:pPr indent="0" lvl="0" marL="0" rtl="0" algn="l">
              <a:spcBef>
                <a:spcPts val="0"/>
              </a:spcBef>
              <a:spcAft>
                <a:spcPts val="0"/>
              </a:spcAft>
              <a:buNone/>
            </a:pPr>
            <a:r>
              <a:rPr b="1" lang="en" sz="2000">
                <a:solidFill>
                  <a:srgbClr val="A9B7C6"/>
                </a:solidFill>
                <a:latin typeface="Poppins"/>
                <a:ea typeface="Poppins"/>
                <a:cs typeface="Poppins"/>
                <a:sym typeface="Poppins"/>
              </a:rPr>
              <a:t>   </a:t>
            </a:r>
            <a:r>
              <a:rPr b="1" lang="en" sz="2000">
                <a:solidFill>
                  <a:srgbClr val="FFC66D"/>
                </a:solidFill>
                <a:latin typeface="Poppins"/>
                <a:ea typeface="Poppins"/>
                <a:cs typeface="Poppins"/>
                <a:sym typeface="Poppins"/>
              </a:rPr>
              <a:t>…</a:t>
            </a:r>
            <a:endParaRPr b="1" sz="2000">
              <a:solidFill>
                <a:srgbClr val="FFC66D"/>
              </a:solidFill>
              <a:latin typeface="Poppins"/>
              <a:ea typeface="Poppins"/>
              <a:cs typeface="Poppins"/>
              <a:sym typeface="Poppins"/>
            </a:endParaRPr>
          </a:p>
          <a:p>
            <a:pPr indent="0" lvl="0" marL="0" rtl="0" algn="l">
              <a:spcBef>
                <a:spcPts val="0"/>
              </a:spcBef>
              <a:spcAft>
                <a:spcPts val="0"/>
              </a:spcAft>
              <a:buNone/>
            </a:pPr>
            <a:r>
              <a:rPr b="1" lang="en" sz="2000">
                <a:solidFill>
                  <a:srgbClr val="A9B7C6"/>
                </a:solidFill>
                <a:latin typeface="Poppins"/>
                <a:ea typeface="Poppins"/>
                <a:cs typeface="Poppins"/>
                <a:sym typeface="Poppins"/>
              </a:rPr>
              <a:t>   buildFeatures {</a:t>
            </a:r>
            <a:endParaRPr b="1" sz="2000">
              <a:solidFill>
                <a:srgbClr val="A9B7C6"/>
              </a:solidFill>
              <a:latin typeface="Poppins"/>
              <a:ea typeface="Poppins"/>
              <a:cs typeface="Poppins"/>
              <a:sym typeface="Poppins"/>
            </a:endParaRPr>
          </a:p>
          <a:p>
            <a:pPr indent="0" lvl="0" marL="0" rtl="0" algn="l">
              <a:spcBef>
                <a:spcPts val="0"/>
              </a:spcBef>
              <a:spcAft>
                <a:spcPts val="0"/>
              </a:spcAft>
              <a:buNone/>
            </a:pPr>
            <a:r>
              <a:rPr b="1" lang="en" sz="2000">
                <a:solidFill>
                  <a:srgbClr val="A9B7C6"/>
                </a:solidFill>
                <a:latin typeface="Poppins"/>
                <a:ea typeface="Poppins"/>
                <a:cs typeface="Poppins"/>
                <a:sym typeface="Poppins"/>
              </a:rPr>
              <a:t>       </a:t>
            </a:r>
            <a:r>
              <a:rPr b="1" lang="en" sz="2000">
                <a:solidFill>
                  <a:srgbClr val="9876AA"/>
                </a:solidFill>
                <a:latin typeface="Poppins"/>
                <a:ea typeface="Poppins"/>
                <a:cs typeface="Poppins"/>
                <a:sym typeface="Poppins"/>
              </a:rPr>
              <a:t>viewBinding </a:t>
            </a:r>
            <a:r>
              <a:rPr b="1" lang="en" sz="2000">
                <a:solidFill>
                  <a:srgbClr val="A9B7C6"/>
                </a:solidFill>
                <a:latin typeface="Poppins"/>
                <a:ea typeface="Poppins"/>
                <a:cs typeface="Poppins"/>
                <a:sym typeface="Poppins"/>
              </a:rPr>
              <a:t>= </a:t>
            </a:r>
            <a:r>
              <a:rPr b="1" lang="en" sz="2000">
                <a:solidFill>
                  <a:srgbClr val="CC7832"/>
                </a:solidFill>
                <a:latin typeface="Poppins"/>
                <a:ea typeface="Poppins"/>
                <a:cs typeface="Poppins"/>
                <a:sym typeface="Poppins"/>
              </a:rPr>
              <a:t>true</a:t>
            </a:r>
            <a:endParaRPr b="1" sz="2000">
              <a:solidFill>
                <a:srgbClr val="CC7832"/>
              </a:solidFill>
              <a:latin typeface="Poppins"/>
              <a:ea typeface="Poppins"/>
              <a:cs typeface="Poppins"/>
              <a:sym typeface="Poppins"/>
            </a:endParaRPr>
          </a:p>
          <a:p>
            <a:pPr indent="0" lvl="0" marL="0" rtl="0" algn="l">
              <a:spcBef>
                <a:spcPts val="0"/>
              </a:spcBef>
              <a:spcAft>
                <a:spcPts val="0"/>
              </a:spcAft>
              <a:buNone/>
            </a:pPr>
            <a:r>
              <a:rPr b="1" lang="en" sz="2000">
                <a:solidFill>
                  <a:srgbClr val="CC7832"/>
                </a:solidFill>
                <a:latin typeface="Poppins"/>
                <a:ea typeface="Poppins"/>
                <a:cs typeface="Poppins"/>
                <a:sym typeface="Poppins"/>
              </a:rPr>
              <a:t>   </a:t>
            </a:r>
            <a:r>
              <a:rPr b="1" lang="en" sz="2000">
                <a:solidFill>
                  <a:srgbClr val="A9B7C6"/>
                </a:solidFill>
                <a:latin typeface="Poppins"/>
                <a:ea typeface="Poppins"/>
                <a:cs typeface="Poppins"/>
                <a:sym typeface="Poppins"/>
              </a:rPr>
              <a:t>}</a:t>
            </a:r>
            <a:endParaRPr b="1" sz="2000">
              <a:solidFill>
                <a:srgbClr val="A9B7C6"/>
              </a:solidFill>
              <a:latin typeface="Poppins"/>
              <a:ea typeface="Poppins"/>
              <a:cs typeface="Poppins"/>
              <a:sym typeface="Poppins"/>
            </a:endParaRPr>
          </a:p>
          <a:p>
            <a:pPr indent="0" lvl="0" marL="0" rtl="0" algn="l">
              <a:spcBef>
                <a:spcPts val="0"/>
              </a:spcBef>
              <a:spcAft>
                <a:spcPts val="0"/>
              </a:spcAft>
              <a:buNone/>
            </a:pPr>
            <a:r>
              <a:rPr lang="en" sz="2000">
                <a:solidFill>
                  <a:srgbClr val="A9B7C6"/>
                </a:solidFill>
                <a:latin typeface="Poppins"/>
                <a:ea typeface="Poppins"/>
                <a:cs typeface="Poppins"/>
                <a:sym typeface="Poppins"/>
              </a:rPr>
              <a:t>}</a:t>
            </a:r>
            <a:endParaRPr sz="2000">
              <a:solidFill>
                <a:srgbClr val="A9B7C6"/>
              </a:solidFill>
              <a:latin typeface="Poppins"/>
              <a:ea typeface="Poppins"/>
              <a:cs typeface="Poppins"/>
              <a:sym typeface="Poppi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5"/>
          <p:cNvSpPr txBox="1"/>
          <p:nvPr>
            <p:ph type="title"/>
          </p:nvPr>
        </p:nvSpPr>
        <p:spPr>
          <a:xfrm>
            <a:off x="720000" y="387600"/>
            <a:ext cx="80268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Ignore layout from generate binding</a:t>
            </a:r>
            <a:endParaRPr/>
          </a:p>
        </p:txBody>
      </p:sp>
      <p:sp>
        <p:nvSpPr>
          <p:cNvPr id="1178" name="Google Shape;1178;p1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9" name="Google Shape;1179;p135"/>
          <p:cNvSpPr txBox="1"/>
          <p:nvPr/>
        </p:nvSpPr>
        <p:spPr>
          <a:xfrm>
            <a:off x="1747350" y="1694400"/>
            <a:ext cx="5649300" cy="1477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FFC66D"/>
                </a:solidFill>
                <a:latin typeface="Roboto Mono"/>
                <a:ea typeface="Roboto Mono"/>
                <a:cs typeface="Roboto Mono"/>
                <a:sym typeface="Roboto Mono"/>
              </a:rPr>
              <a:t>&lt;LinearLayout</a:t>
            </a:r>
            <a:endParaRPr i="1">
              <a:solidFill>
                <a:srgbClr val="FFC66D"/>
              </a:solidFill>
              <a:latin typeface="Roboto Mono"/>
              <a:ea typeface="Roboto Mono"/>
              <a:cs typeface="Roboto Mono"/>
              <a:sym typeface="Roboto Mono"/>
            </a:endParaRPr>
          </a:p>
          <a:p>
            <a:pPr indent="0" lvl="0" marL="0" rtl="0" algn="l">
              <a:spcBef>
                <a:spcPts val="0"/>
              </a:spcBef>
              <a:spcAft>
                <a:spcPts val="0"/>
              </a:spcAft>
              <a:buNone/>
            </a:pPr>
            <a:r>
              <a:rPr i="1" lang="en">
                <a:solidFill>
                  <a:srgbClr val="FFC66D"/>
                </a:solidFill>
                <a:latin typeface="Roboto Mono"/>
                <a:ea typeface="Roboto Mono"/>
                <a:cs typeface="Roboto Mono"/>
                <a:sym typeface="Roboto Mono"/>
              </a:rPr>
              <a:t>	 </a:t>
            </a:r>
            <a:r>
              <a:rPr i="1" lang="en">
                <a:solidFill>
                  <a:schemeClr val="lt1"/>
                </a:solidFill>
                <a:latin typeface="Roboto Mono"/>
                <a:ea typeface="Roboto Mono"/>
                <a:cs typeface="Roboto Mono"/>
                <a:sym typeface="Roboto Mono"/>
              </a:rPr>
              <a:t>…</a:t>
            </a:r>
            <a:endParaRPr i="1">
              <a:solidFill>
                <a:schemeClr val="lt1"/>
              </a:solidFill>
              <a:latin typeface="Roboto Mono"/>
              <a:ea typeface="Roboto Mono"/>
              <a:cs typeface="Roboto Mono"/>
              <a:sym typeface="Roboto Mono"/>
            </a:endParaRPr>
          </a:p>
          <a:p>
            <a:pPr indent="0" lvl="0" marL="0" rtl="0" algn="l">
              <a:spcBef>
                <a:spcPts val="0"/>
              </a:spcBef>
              <a:spcAft>
                <a:spcPts val="0"/>
              </a:spcAft>
              <a:buNone/>
            </a:pPr>
            <a:r>
              <a:rPr b="1" i="1" lang="en">
                <a:solidFill>
                  <a:schemeClr val="lt1"/>
                </a:solidFill>
                <a:latin typeface="Roboto Mono"/>
                <a:ea typeface="Roboto Mono"/>
                <a:cs typeface="Roboto Mono"/>
                <a:sym typeface="Roboto Mono"/>
              </a:rPr>
              <a:t>	</a:t>
            </a:r>
            <a:r>
              <a:rPr b="1" lang="en">
                <a:solidFill>
                  <a:srgbClr val="9876AA"/>
                </a:solidFill>
                <a:latin typeface="Roboto Mono"/>
                <a:ea typeface="Roboto Mono"/>
                <a:cs typeface="Roboto Mono"/>
                <a:sym typeface="Roboto Mono"/>
              </a:rPr>
              <a:t>tools</a:t>
            </a:r>
            <a:r>
              <a:rPr b="1" lang="en">
                <a:solidFill>
                  <a:srgbClr val="BABABA"/>
                </a:solidFill>
                <a:latin typeface="Roboto Mono"/>
                <a:ea typeface="Roboto Mono"/>
                <a:cs typeface="Roboto Mono"/>
                <a:sym typeface="Roboto Mono"/>
              </a:rPr>
              <a:t>:viewBindingIgnore</a:t>
            </a:r>
            <a:r>
              <a:rPr b="1" lang="en">
                <a:solidFill>
                  <a:srgbClr val="6A8759"/>
                </a:solidFill>
                <a:latin typeface="Roboto Mono"/>
                <a:ea typeface="Roboto Mono"/>
                <a:cs typeface="Roboto Mono"/>
                <a:sym typeface="Roboto Mono"/>
              </a:rPr>
              <a:t>="true"</a:t>
            </a:r>
            <a:endParaRPr b="1" i="1">
              <a:solidFill>
                <a:schemeClr val="lt1"/>
              </a:solidFill>
              <a:latin typeface="Roboto Mono"/>
              <a:ea typeface="Roboto Mono"/>
              <a:cs typeface="Roboto Mono"/>
              <a:sym typeface="Roboto Mono"/>
            </a:endParaRPr>
          </a:p>
          <a:p>
            <a:pPr indent="0" lvl="0" marL="0" rtl="0" algn="l">
              <a:spcBef>
                <a:spcPts val="0"/>
              </a:spcBef>
              <a:spcAft>
                <a:spcPts val="0"/>
              </a:spcAft>
              <a:buNone/>
            </a:pPr>
            <a:r>
              <a:rPr i="1" lang="en">
                <a:solidFill>
                  <a:srgbClr val="FFC66D"/>
                </a:solidFill>
                <a:latin typeface="Roboto Mono"/>
                <a:ea typeface="Roboto Mono"/>
                <a:cs typeface="Roboto Mono"/>
                <a:sym typeface="Roboto Mono"/>
              </a:rPr>
              <a:t>&gt;</a:t>
            </a:r>
            <a:endParaRPr i="1">
              <a:solidFill>
                <a:srgbClr val="FFC66D"/>
              </a:solidFill>
              <a:latin typeface="Roboto Mono"/>
              <a:ea typeface="Roboto Mono"/>
              <a:cs typeface="Roboto Mono"/>
              <a:sym typeface="Roboto Mono"/>
            </a:endParaRPr>
          </a:p>
          <a:p>
            <a:pPr indent="0" lvl="0" marL="0" rtl="0" algn="l">
              <a:spcBef>
                <a:spcPts val="0"/>
              </a:spcBef>
              <a:spcAft>
                <a:spcPts val="0"/>
              </a:spcAft>
              <a:buNone/>
            </a:pPr>
            <a:r>
              <a:rPr i="1" lang="en">
                <a:solidFill>
                  <a:schemeClr val="lt1"/>
                </a:solidFill>
                <a:latin typeface="Roboto Mono"/>
                <a:ea typeface="Roboto Mono"/>
                <a:cs typeface="Roboto Mono"/>
                <a:sym typeface="Roboto Mono"/>
              </a:rPr>
              <a:t>    …</a:t>
            </a:r>
            <a:endParaRPr i="1">
              <a:solidFill>
                <a:srgbClr val="FFC66D"/>
              </a:solidFill>
              <a:latin typeface="Roboto Mono"/>
              <a:ea typeface="Roboto Mono"/>
              <a:cs typeface="Roboto Mono"/>
              <a:sym typeface="Roboto Mono"/>
            </a:endParaRPr>
          </a:p>
          <a:p>
            <a:pPr indent="0" lvl="0" marL="0" rtl="0" algn="l">
              <a:spcBef>
                <a:spcPts val="0"/>
              </a:spcBef>
              <a:spcAft>
                <a:spcPts val="0"/>
              </a:spcAft>
              <a:buNone/>
            </a:pPr>
            <a:r>
              <a:rPr i="1" lang="en">
                <a:solidFill>
                  <a:srgbClr val="FFC66D"/>
                </a:solidFill>
                <a:latin typeface="Roboto Mono"/>
                <a:ea typeface="Roboto Mono"/>
                <a:cs typeface="Roboto Mono"/>
                <a:sym typeface="Roboto Mono"/>
              </a:rPr>
              <a:t>&lt;/LinearLayout&gt;</a:t>
            </a:r>
            <a:endParaRPr i="1">
              <a:solidFill>
                <a:srgbClr val="FFC66D"/>
              </a:solidFill>
              <a:latin typeface="Roboto Mono"/>
              <a:ea typeface="Roboto Mono"/>
              <a:cs typeface="Roboto Mono"/>
              <a:sym typeface="Roboto Mon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3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view binding in activity</a:t>
            </a:r>
            <a:endParaRPr/>
          </a:p>
        </p:txBody>
      </p:sp>
      <p:sp>
        <p:nvSpPr>
          <p:cNvPr id="1185" name="Google Shape;1185;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6" name="Google Shape;1186;p136"/>
          <p:cNvSpPr txBox="1"/>
          <p:nvPr/>
        </p:nvSpPr>
        <p:spPr>
          <a:xfrm>
            <a:off x="720000" y="1752150"/>
            <a:ext cx="7206600" cy="1639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CC7832"/>
                </a:solidFill>
                <a:latin typeface="Roboto Mono"/>
                <a:ea typeface="Roboto Mono"/>
                <a:cs typeface="Roboto Mono"/>
                <a:sym typeface="Roboto Mono"/>
              </a:rPr>
              <a:t>private lateinit var </a:t>
            </a:r>
            <a:r>
              <a:rPr b="1" lang="en" sz="1350">
                <a:solidFill>
                  <a:srgbClr val="9876AA"/>
                </a:solidFill>
                <a:latin typeface="Roboto Mono"/>
                <a:ea typeface="Roboto Mono"/>
                <a:cs typeface="Roboto Mono"/>
                <a:sym typeface="Roboto Mono"/>
              </a:rPr>
              <a:t>binding</a:t>
            </a:r>
            <a:r>
              <a:rPr b="1" lang="en" sz="1350">
                <a:solidFill>
                  <a:srgbClr val="A9B7C6"/>
                </a:solidFill>
                <a:latin typeface="Roboto Mono"/>
                <a:ea typeface="Roboto Mono"/>
                <a:cs typeface="Roboto Mono"/>
                <a:sym typeface="Roboto Mono"/>
              </a:rPr>
              <a:t>: ActivityMainBinding</a:t>
            </a:r>
            <a:endParaRPr b="1" sz="1350">
              <a:solidFill>
                <a:srgbClr val="A9B7C6"/>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CC7832"/>
                </a:solidFill>
                <a:latin typeface="Roboto Mono"/>
                <a:ea typeface="Roboto Mono"/>
                <a:cs typeface="Roboto Mono"/>
                <a:sym typeface="Roboto Mono"/>
              </a:rPr>
              <a:t>override fun </a:t>
            </a:r>
            <a:r>
              <a:rPr lang="en" sz="1350">
                <a:solidFill>
                  <a:srgbClr val="FFC66D"/>
                </a:solidFill>
                <a:latin typeface="Roboto Mono"/>
                <a:ea typeface="Roboto Mono"/>
                <a:cs typeface="Roboto Mono"/>
                <a:sym typeface="Roboto Mono"/>
              </a:rPr>
              <a:t>onCreate</a:t>
            </a:r>
            <a:r>
              <a:rPr lang="en" sz="1350">
                <a:solidFill>
                  <a:srgbClr val="A9B7C6"/>
                </a:solidFill>
                <a:latin typeface="Roboto Mono"/>
                <a:ea typeface="Roboto Mono"/>
                <a:cs typeface="Roboto Mono"/>
                <a:sym typeface="Roboto Mono"/>
              </a:rPr>
              <a:t>(savedInstanceState: Bundle?) {</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r>
              <a:rPr lang="en" sz="1350">
                <a:solidFill>
                  <a:srgbClr val="CC7832"/>
                </a:solidFill>
                <a:latin typeface="Roboto Mono"/>
                <a:ea typeface="Roboto Mono"/>
                <a:cs typeface="Roboto Mono"/>
                <a:sym typeface="Roboto Mono"/>
              </a:rPr>
              <a:t>super</a:t>
            </a:r>
            <a:r>
              <a:rPr lang="en" sz="1350">
                <a:solidFill>
                  <a:srgbClr val="A9B7C6"/>
                </a:solidFill>
                <a:latin typeface="Roboto Mono"/>
                <a:ea typeface="Roboto Mono"/>
                <a:cs typeface="Roboto Mono"/>
                <a:sym typeface="Roboto Mono"/>
              </a:rPr>
              <a:t>.onCreate(savedInstanceState)</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sz="1350">
                <a:solidFill>
                  <a:srgbClr val="A9B7C6"/>
                </a:solidFill>
                <a:latin typeface="Roboto Mono"/>
                <a:ea typeface="Roboto Mono"/>
                <a:cs typeface="Roboto Mono"/>
                <a:sym typeface="Roboto Mono"/>
              </a:rPr>
              <a:t>     </a:t>
            </a:r>
            <a:r>
              <a:rPr b="1" lang="en" sz="1350">
                <a:solidFill>
                  <a:srgbClr val="9876AA"/>
                </a:solidFill>
                <a:latin typeface="Roboto Mono"/>
                <a:ea typeface="Roboto Mono"/>
                <a:cs typeface="Roboto Mono"/>
                <a:sym typeface="Roboto Mono"/>
              </a:rPr>
              <a:t>binding </a:t>
            </a:r>
            <a:r>
              <a:rPr b="1" lang="en" sz="1350">
                <a:solidFill>
                  <a:srgbClr val="A9B7C6"/>
                </a:solidFill>
                <a:latin typeface="Roboto Mono"/>
                <a:ea typeface="Roboto Mono"/>
                <a:cs typeface="Roboto Mono"/>
                <a:sym typeface="Roboto Mono"/>
              </a:rPr>
              <a:t>= ActivityMainBinding.inflate(</a:t>
            </a:r>
            <a:r>
              <a:rPr b="1" i="1" lang="en" sz="1350">
                <a:solidFill>
                  <a:srgbClr val="9876AA"/>
                </a:solidFill>
                <a:latin typeface="Roboto Mono"/>
                <a:ea typeface="Roboto Mono"/>
                <a:cs typeface="Roboto Mono"/>
                <a:sym typeface="Roboto Mono"/>
              </a:rPr>
              <a:t>layoutInflater</a:t>
            </a:r>
            <a:r>
              <a:rPr b="1" lang="en" sz="1350">
                <a:solidFill>
                  <a:srgbClr val="A9B7C6"/>
                </a:solidFill>
                <a:latin typeface="Roboto Mono"/>
                <a:ea typeface="Roboto Mono"/>
                <a:cs typeface="Roboto Mono"/>
                <a:sym typeface="Roboto Mono"/>
              </a:rPr>
              <a:t>)</a:t>
            </a:r>
            <a:endParaRPr b="1"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sz="1350">
                <a:solidFill>
                  <a:srgbClr val="A9B7C6"/>
                </a:solidFill>
                <a:latin typeface="Roboto Mono"/>
                <a:ea typeface="Roboto Mono"/>
                <a:cs typeface="Roboto Mono"/>
                <a:sym typeface="Roboto Mono"/>
              </a:rPr>
              <a:t>     setContentView(</a:t>
            </a:r>
            <a:r>
              <a:rPr b="1" lang="en" sz="1350">
                <a:solidFill>
                  <a:srgbClr val="9876AA"/>
                </a:solidFill>
                <a:latin typeface="Roboto Mono"/>
                <a:ea typeface="Roboto Mono"/>
                <a:cs typeface="Roboto Mono"/>
                <a:sym typeface="Roboto Mono"/>
              </a:rPr>
              <a:t>binding</a:t>
            </a:r>
            <a:r>
              <a:rPr b="1" lang="en" sz="1350">
                <a:solidFill>
                  <a:srgbClr val="A9B7C6"/>
                </a:solidFill>
                <a:latin typeface="Roboto Mono"/>
                <a:ea typeface="Roboto Mono"/>
                <a:cs typeface="Roboto Mono"/>
                <a:sym typeface="Roboto Mono"/>
              </a:rPr>
              <a:t>.</a:t>
            </a:r>
            <a:r>
              <a:rPr b="1" i="1" lang="en" sz="1350">
                <a:solidFill>
                  <a:srgbClr val="9876AA"/>
                </a:solidFill>
                <a:latin typeface="Roboto Mono"/>
                <a:ea typeface="Roboto Mono"/>
                <a:cs typeface="Roboto Mono"/>
                <a:sym typeface="Roboto Mono"/>
              </a:rPr>
              <a:t>root</a:t>
            </a:r>
            <a:r>
              <a:rPr b="1" lang="en" sz="1350">
                <a:solidFill>
                  <a:srgbClr val="A9B7C6"/>
                </a:solidFill>
                <a:latin typeface="Roboto Mono"/>
                <a:ea typeface="Roboto Mono"/>
                <a:cs typeface="Roboto Mono"/>
                <a:sym typeface="Roboto Mono"/>
              </a:rPr>
              <a:t>)</a:t>
            </a:r>
            <a:endParaRPr b="1"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a:t>
            </a:r>
            <a:endParaRPr sz="1350">
              <a:solidFill>
                <a:srgbClr val="A9B7C6"/>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3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Handle action on view</a:t>
            </a:r>
            <a:endParaRPr/>
          </a:p>
        </p:txBody>
      </p:sp>
      <p:sp>
        <p:nvSpPr>
          <p:cNvPr id="1192" name="Google Shape;1192;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93" name="Google Shape;1193;p137"/>
          <p:cNvSpPr txBox="1"/>
          <p:nvPr/>
        </p:nvSpPr>
        <p:spPr>
          <a:xfrm>
            <a:off x="720000" y="1745175"/>
            <a:ext cx="7206600" cy="212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C7832"/>
                </a:solidFill>
                <a:latin typeface="Roboto Mono"/>
                <a:ea typeface="Roboto Mono"/>
                <a:cs typeface="Roboto Mono"/>
                <a:sym typeface="Roboto Mono"/>
              </a:rPr>
              <a:t>private lateinit var </a:t>
            </a:r>
            <a:r>
              <a:rPr b="1" lang="en">
                <a:solidFill>
                  <a:srgbClr val="9876AA"/>
                </a:solidFill>
                <a:latin typeface="Roboto Mono"/>
                <a:ea typeface="Roboto Mono"/>
                <a:cs typeface="Roboto Mono"/>
                <a:sym typeface="Roboto Mono"/>
              </a:rPr>
              <a:t>binding</a:t>
            </a:r>
            <a:r>
              <a:rPr lang="en">
                <a:solidFill>
                  <a:srgbClr val="A9B7C6"/>
                </a:solidFill>
                <a:latin typeface="Roboto Mono"/>
                <a:ea typeface="Roboto Mono"/>
                <a:cs typeface="Roboto Mono"/>
                <a:sym typeface="Roboto Mono"/>
              </a:rPr>
              <a:t>: </a:t>
            </a:r>
            <a:r>
              <a:rPr b="1" lang="en">
                <a:solidFill>
                  <a:srgbClr val="A9B7C6"/>
                </a:solidFill>
                <a:latin typeface="Roboto Mono"/>
                <a:ea typeface="Roboto Mono"/>
                <a:cs typeface="Roboto Mono"/>
                <a:sym typeface="Roboto Mono"/>
              </a:rPr>
              <a:t>ActivityMainBinding</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CC7832"/>
                </a:solidFill>
                <a:latin typeface="Roboto Mono"/>
                <a:ea typeface="Roboto Mono"/>
                <a:cs typeface="Roboto Mono"/>
                <a:sym typeface="Roboto Mono"/>
              </a:rPr>
              <a:t>override fun </a:t>
            </a:r>
            <a:r>
              <a:rPr b="1" lang="en">
                <a:solidFill>
                  <a:srgbClr val="FFC66D"/>
                </a:solidFill>
                <a:latin typeface="Roboto Mono"/>
                <a:ea typeface="Roboto Mono"/>
                <a:cs typeface="Roboto Mono"/>
                <a:sym typeface="Roboto Mono"/>
              </a:rPr>
              <a:t>onCreate</a:t>
            </a:r>
            <a:r>
              <a:rPr lang="en">
                <a:solidFill>
                  <a:srgbClr val="A9B7C6"/>
                </a:solidFill>
                <a:latin typeface="Roboto Mono"/>
                <a:ea typeface="Roboto Mono"/>
                <a:cs typeface="Roboto Mono"/>
                <a:sym typeface="Roboto Mono"/>
              </a:rPr>
              <a:t>(</a:t>
            </a:r>
            <a:r>
              <a:rPr b="1" lang="en">
                <a:solidFill>
                  <a:srgbClr val="A9B7C6"/>
                </a:solidFill>
                <a:latin typeface="Roboto Mono"/>
                <a:ea typeface="Roboto Mono"/>
                <a:cs typeface="Roboto Mono"/>
                <a:sym typeface="Roboto Mono"/>
              </a:rPr>
              <a:t>savedInstanceState</a:t>
            </a:r>
            <a:r>
              <a:rPr lang="en">
                <a:solidFill>
                  <a:srgbClr val="A9B7C6"/>
                </a:solidFill>
                <a:latin typeface="Roboto Mono"/>
                <a:ea typeface="Roboto Mono"/>
                <a:cs typeface="Roboto Mono"/>
                <a:sym typeface="Roboto Mono"/>
              </a:rPr>
              <a:t>: </a:t>
            </a:r>
            <a:r>
              <a:rPr b="1" lang="en">
                <a:solidFill>
                  <a:srgbClr val="A9B7C6"/>
                </a:solidFill>
                <a:latin typeface="Roboto Mono"/>
                <a:ea typeface="Roboto Mono"/>
                <a:cs typeface="Roboto Mono"/>
                <a:sym typeface="Roboto Mono"/>
              </a:rPr>
              <a:t>Bundle</a:t>
            </a:r>
            <a:r>
              <a:rPr lang="en">
                <a:solidFill>
                  <a:srgbClr val="A9B7C6"/>
                </a:solidFill>
                <a:latin typeface="Roboto Mono"/>
                <a:ea typeface="Roboto Mono"/>
                <a:cs typeface="Roboto Mono"/>
                <a:sym typeface="Roboto Mono"/>
              </a:rPr>
              <a:t>?) {</a:t>
            </a:r>
            <a:endParaRPr>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a:solidFill>
                  <a:srgbClr val="A9B7C6"/>
                </a:solidFill>
                <a:latin typeface="Roboto Mono"/>
                <a:ea typeface="Roboto Mono"/>
                <a:cs typeface="Roboto Mono"/>
                <a:sym typeface="Roboto Mono"/>
              </a:rPr>
              <a:t>    </a:t>
            </a:r>
            <a:r>
              <a:rPr b="1" lang="en">
                <a:solidFill>
                  <a:srgbClr val="A9B7C6"/>
                </a:solidFill>
                <a:latin typeface="Roboto Mono"/>
                <a:ea typeface="Roboto Mono"/>
                <a:cs typeface="Roboto Mono"/>
                <a:sym typeface="Roboto Mono"/>
              </a:rPr>
              <a:t>...</a:t>
            </a:r>
            <a:endParaRPr b="1">
              <a:solidFill>
                <a:srgbClr val="FAFAFA"/>
              </a:solidFill>
              <a:latin typeface="Roboto Mono"/>
              <a:ea typeface="Roboto Mono"/>
              <a:cs typeface="Roboto Mono"/>
              <a:sym typeface="Roboto Mono"/>
            </a:endParaRPr>
          </a:p>
          <a:p>
            <a:pPr indent="0" lvl="0" marL="0" rtl="0" algn="l">
              <a:spcBef>
                <a:spcPts val="0"/>
              </a:spcBef>
              <a:spcAft>
                <a:spcPts val="0"/>
              </a:spcAft>
              <a:buNone/>
            </a:pPr>
            <a:r>
              <a:rPr lang="en">
                <a:solidFill>
                  <a:srgbClr val="FAFAFA"/>
                </a:solidFill>
                <a:latin typeface="Roboto Mono"/>
                <a:ea typeface="Roboto Mono"/>
                <a:cs typeface="Roboto Mono"/>
                <a:sym typeface="Roboto Mono"/>
              </a:rPr>
              <a:t>    </a:t>
            </a:r>
            <a:r>
              <a:rPr b="1" lang="en">
                <a:solidFill>
                  <a:srgbClr val="9876AA"/>
                </a:solidFill>
                <a:latin typeface="Roboto Mono"/>
                <a:ea typeface="Roboto Mono"/>
                <a:cs typeface="Roboto Mono"/>
                <a:sym typeface="Roboto Mono"/>
              </a:rPr>
              <a:t>binding</a:t>
            </a:r>
            <a:r>
              <a:rPr b="1" lang="en">
                <a:solidFill>
                  <a:srgbClr val="A9B7C6"/>
                </a:solidFill>
                <a:latin typeface="Roboto Mono"/>
                <a:ea typeface="Roboto Mono"/>
                <a:cs typeface="Roboto Mono"/>
                <a:sym typeface="Roboto Mono"/>
              </a:rPr>
              <a:t>.</a:t>
            </a:r>
            <a:r>
              <a:rPr b="1" lang="en">
                <a:solidFill>
                  <a:srgbClr val="9876AA"/>
                </a:solidFill>
                <a:latin typeface="Roboto Mono"/>
                <a:ea typeface="Roboto Mono"/>
                <a:cs typeface="Roboto Mono"/>
                <a:sym typeface="Roboto Mono"/>
              </a:rPr>
              <a:t>pokeBall</a:t>
            </a:r>
            <a:r>
              <a:rPr b="1" lang="en">
                <a:solidFill>
                  <a:srgbClr val="A9B7C6"/>
                </a:solidFill>
                <a:latin typeface="Roboto Mono"/>
                <a:ea typeface="Roboto Mono"/>
                <a:cs typeface="Roboto Mono"/>
                <a:sym typeface="Roboto Mono"/>
              </a:rPr>
              <a:t>.setOnClickListener</a:t>
            </a:r>
            <a:r>
              <a:rPr lang="en">
                <a:solidFill>
                  <a:srgbClr val="A9B7C6"/>
                </a:solidFill>
                <a:latin typeface="Roboto Mono"/>
                <a:ea typeface="Roboto Mono"/>
                <a:cs typeface="Roboto Mono"/>
                <a:sym typeface="Roboto Mono"/>
              </a:rPr>
              <a:t> {</a:t>
            </a:r>
            <a:endParaRPr>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a:solidFill>
                  <a:srgbClr val="A9B7C6"/>
                </a:solidFill>
                <a:latin typeface="Roboto Mono"/>
                <a:ea typeface="Roboto Mono"/>
                <a:cs typeface="Roboto Mono"/>
                <a:sym typeface="Roboto Mono"/>
              </a:rPr>
              <a:t>       </a:t>
            </a:r>
            <a:r>
              <a:rPr b="1" lang="en">
                <a:solidFill>
                  <a:srgbClr val="A9B7C6"/>
                </a:solidFill>
                <a:latin typeface="Roboto Mono"/>
                <a:ea typeface="Roboto Mono"/>
                <a:cs typeface="Roboto Mono"/>
                <a:sym typeface="Roboto Mono"/>
              </a:rPr>
              <a:t>...</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a:solidFill>
                  <a:srgbClr val="A9B7C6"/>
                </a:solidFill>
                <a:latin typeface="Roboto Mono"/>
                <a:ea typeface="Roboto Mono"/>
                <a:cs typeface="Roboto Mono"/>
                <a:sym typeface="Roboto Mono"/>
              </a:rPr>
              <a:t>    }</a:t>
            </a:r>
            <a:endParaRPr>
              <a:solidFill>
                <a:srgbClr val="A9B7C6"/>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a:solidFill>
                  <a:srgbClr val="A9B7C6"/>
                </a:solidFill>
                <a:latin typeface="Roboto Mono"/>
                <a:ea typeface="Roboto Mono"/>
                <a:cs typeface="Roboto Mono"/>
                <a:sym typeface="Roboto Mono"/>
              </a:rPr>
              <a:t>}</a:t>
            </a:r>
            <a:endParaRPr>
              <a:solidFill>
                <a:srgbClr val="A9B7C6"/>
              </a:solidFill>
              <a:latin typeface="Roboto Mono"/>
              <a:ea typeface="Roboto Mono"/>
              <a:cs typeface="Roboto Mono"/>
              <a:sym typeface="Roboto Mon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3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Logging</a:t>
            </a:r>
            <a:endParaRPr/>
          </a:p>
        </p:txBody>
      </p:sp>
      <p:sp>
        <p:nvSpPr>
          <p:cNvPr id="1199" name="Google Shape;1199;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0" name="Google Shape;1200;p138"/>
          <p:cNvPicPr preferRelativeResize="0"/>
          <p:nvPr/>
        </p:nvPicPr>
        <p:blipFill>
          <a:blip r:embed="rId3">
            <a:alphaModFix/>
          </a:blip>
          <a:stretch>
            <a:fillRect/>
          </a:stretch>
        </p:blipFill>
        <p:spPr>
          <a:xfrm>
            <a:off x="1650875" y="1048525"/>
            <a:ext cx="5273339" cy="38385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39"/>
          <p:cNvSpPr txBox="1"/>
          <p:nvPr>
            <p:ph idx="1" type="body"/>
          </p:nvPr>
        </p:nvSpPr>
        <p:spPr>
          <a:xfrm>
            <a:off x="489000" y="1948500"/>
            <a:ext cx="8166000" cy="12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42424"/>
                </a:solidFill>
                <a:highlight>
                  <a:srgbClr val="FFFFFF"/>
                </a:highlight>
              </a:rPr>
              <a:t>Right click main package&gt; New &gt; Activity &gt; Empty view activity</a:t>
            </a:r>
            <a:endParaRPr sz="2000">
              <a:solidFill>
                <a:srgbClr val="242424"/>
              </a:solidFill>
              <a:highlight>
                <a:srgbClr val="FFFFFF"/>
              </a:highlight>
            </a:endParaRPr>
          </a:p>
          <a:p>
            <a:pPr indent="0" lvl="0" marL="0" rtl="0" algn="l">
              <a:spcBef>
                <a:spcPts val="0"/>
              </a:spcBef>
              <a:spcAft>
                <a:spcPts val="0"/>
              </a:spcAft>
              <a:buNone/>
            </a:pPr>
            <a:r>
              <a:t/>
            </a:r>
            <a:endParaRPr sz="2000">
              <a:solidFill>
                <a:srgbClr val="242424"/>
              </a:solidFill>
              <a:highlight>
                <a:srgbClr val="FFFFFF"/>
              </a:highlight>
            </a:endParaRPr>
          </a:p>
          <a:p>
            <a:pPr indent="0" lvl="0" marL="0" rtl="0" algn="ctr">
              <a:spcBef>
                <a:spcPts val="0"/>
              </a:spcBef>
              <a:spcAft>
                <a:spcPts val="0"/>
              </a:spcAft>
              <a:buNone/>
            </a:pPr>
            <a:r>
              <a:rPr b="1" lang="en" sz="2000">
                <a:solidFill>
                  <a:srgbClr val="242424"/>
                </a:solidFill>
                <a:highlight>
                  <a:srgbClr val="FFFFFF"/>
                </a:highlight>
              </a:rPr>
              <a:t>“PokemonDetailActivity”</a:t>
            </a:r>
            <a:endParaRPr b="1" sz="2000">
              <a:solidFill>
                <a:srgbClr val="242424"/>
              </a:solidFill>
              <a:highlight>
                <a:srgbClr val="FFFFFF"/>
              </a:highlight>
            </a:endParaRPr>
          </a:p>
          <a:p>
            <a:pPr indent="0" lvl="0" marL="0" rtl="0" algn="ctr">
              <a:spcBef>
                <a:spcPts val="0"/>
              </a:spcBef>
              <a:spcAft>
                <a:spcPts val="0"/>
              </a:spcAft>
              <a:buNone/>
            </a:pPr>
            <a:r>
              <a:t/>
            </a:r>
            <a:endParaRPr b="1" sz="2000">
              <a:solidFill>
                <a:srgbClr val="242424"/>
              </a:solidFill>
              <a:highlight>
                <a:srgbClr val="FFFFFF"/>
              </a:highlight>
            </a:endParaRPr>
          </a:p>
          <a:p>
            <a:pPr indent="0" lvl="0" marL="0" rtl="0" algn="ctr">
              <a:spcBef>
                <a:spcPts val="0"/>
              </a:spcBef>
              <a:spcAft>
                <a:spcPts val="0"/>
              </a:spcAft>
              <a:buNone/>
            </a:pPr>
            <a:r>
              <a:rPr lang="en" sz="1800">
                <a:solidFill>
                  <a:srgbClr val="8C8C8C"/>
                </a:solidFill>
              </a:rPr>
              <a:t>** Check declare activity </a:t>
            </a:r>
            <a:r>
              <a:rPr lang="en" sz="1800">
                <a:solidFill>
                  <a:srgbClr val="8C8C8C"/>
                </a:solidFill>
              </a:rPr>
              <a:t>in</a:t>
            </a:r>
            <a:r>
              <a:rPr lang="en" sz="1800">
                <a:solidFill>
                  <a:srgbClr val="8C8C8C"/>
                </a:solidFill>
              </a:rPr>
              <a:t> androidManifest.xml**</a:t>
            </a:r>
            <a:endParaRPr sz="1800">
              <a:solidFill>
                <a:srgbClr val="8C8C8C"/>
              </a:solidFill>
            </a:endParaRPr>
          </a:p>
        </p:txBody>
      </p:sp>
      <p:sp>
        <p:nvSpPr>
          <p:cNvPr id="1206" name="Google Shape;1206;p13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new activity</a:t>
            </a:r>
            <a:endParaRPr/>
          </a:p>
        </p:txBody>
      </p:sp>
      <p:sp>
        <p:nvSpPr>
          <p:cNvPr id="1207" name="Google Shape;1207;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13" name="Google Shape;1213;p140"/>
          <p:cNvPicPr preferRelativeResize="0"/>
          <p:nvPr/>
        </p:nvPicPr>
        <p:blipFill>
          <a:blip r:embed="rId3">
            <a:alphaModFix/>
          </a:blip>
          <a:stretch>
            <a:fillRect/>
          </a:stretch>
        </p:blipFill>
        <p:spPr>
          <a:xfrm>
            <a:off x="1476700" y="152400"/>
            <a:ext cx="6190601" cy="4838701"/>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41"/>
          <p:cNvSpPr txBox="1"/>
          <p:nvPr>
            <p:ph idx="1" type="body"/>
          </p:nvPr>
        </p:nvSpPr>
        <p:spPr>
          <a:xfrm>
            <a:off x="1363050" y="1948500"/>
            <a:ext cx="6417900" cy="12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42424"/>
                </a:solidFill>
                <a:highlight>
                  <a:srgbClr val="FFFFFF"/>
                </a:highlight>
              </a:rPr>
              <a:t>Activity class &gt; </a:t>
            </a:r>
            <a:r>
              <a:rPr b="1" lang="en" sz="2000">
                <a:solidFill>
                  <a:srgbClr val="242424"/>
                </a:solidFill>
                <a:highlight>
                  <a:srgbClr val="FFFFFF"/>
                </a:highlight>
              </a:rPr>
              <a:t>PokemonDetailActivity.kt</a:t>
            </a:r>
            <a:endParaRPr b="1" sz="2000">
              <a:solidFill>
                <a:srgbClr val="242424"/>
              </a:solidFill>
              <a:highlight>
                <a:srgbClr val="FFFFFF"/>
              </a:highlight>
            </a:endParaRPr>
          </a:p>
          <a:p>
            <a:pPr indent="0" lvl="0" marL="0" rtl="0" algn="l">
              <a:spcBef>
                <a:spcPts val="0"/>
              </a:spcBef>
              <a:spcAft>
                <a:spcPts val="0"/>
              </a:spcAft>
              <a:buNone/>
            </a:pPr>
            <a:r>
              <a:t/>
            </a:r>
            <a:endParaRPr sz="2000">
              <a:solidFill>
                <a:srgbClr val="242424"/>
              </a:solidFill>
              <a:highlight>
                <a:srgbClr val="FFFFFF"/>
              </a:highlight>
            </a:endParaRPr>
          </a:p>
          <a:p>
            <a:pPr indent="0" lvl="0" marL="0" rtl="0" algn="l">
              <a:spcBef>
                <a:spcPts val="0"/>
              </a:spcBef>
              <a:spcAft>
                <a:spcPts val="0"/>
              </a:spcAft>
              <a:buNone/>
            </a:pPr>
            <a:r>
              <a:rPr lang="en" sz="2000">
                <a:solidFill>
                  <a:srgbClr val="242424"/>
                </a:solidFill>
                <a:highlight>
                  <a:srgbClr val="FFFFFF"/>
                </a:highlight>
              </a:rPr>
              <a:t>Layout &gt; </a:t>
            </a:r>
            <a:r>
              <a:rPr b="1" lang="en" sz="2000">
                <a:solidFill>
                  <a:srgbClr val="242424"/>
                </a:solidFill>
                <a:highlight>
                  <a:srgbClr val="FFFFFF"/>
                </a:highlight>
              </a:rPr>
              <a:t>activity_pokemon_detail.xml</a:t>
            </a:r>
            <a:endParaRPr b="1" sz="2000">
              <a:solidFill>
                <a:srgbClr val="242424"/>
              </a:solidFill>
              <a:highlight>
                <a:srgbClr val="FFFFFF"/>
              </a:highlight>
            </a:endParaRPr>
          </a:p>
        </p:txBody>
      </p:sp>
      <p:sp>
        <p:nvSpPr>
          <p:cNvPr id="1219" name="Google Shape;1219;p14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new activity layout</a:t>
            </a:r>
            <a:endParaRPr/>
          </a:p>
        </p:txBody>
      </p:sp>
      <p:sp>
        <p:nvSpPr>
          <p:cNvPr id="1220" name="Google Shape;1220;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42"/>
          <p:cNvSpPr txBox="1"/>
          <p:nvPr>
            <p:ph idx="1" type="body"/>
          </p:nvPr>
        </p:nvSpPr>
        <p:spPr>
          <a:xfrm>
            <a:off x="1085700" y="1965450"/>
            <a:ext cx="6972600" cy="12126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CC7832"/>
              </a:solidFill>
            </a:endParaRPr>
          </a:p>
          <a:p>
            <a:pPr indent="0" lvl="0" marL="0" rtl="0" algn="l">
              <a:spcBef>
                <a:spcPts val="0"/>
              </a:spcBef>
              <a:spcAft>
                <a:spcPts val="0"/>
              </a:spcAft>
              <a:buNone/>
            </a:pPr>
            <a:r>
              <a:rPr lang="en" sz="1600">
                <a:solidFill>
                  <a:srgbClr val="CC7832"/>
                </a:solidFill>
              </a:rPr>
              <a:t>val </a:t>
            </a:r>
            <a:r>
              <a:rPr lang="en" sz="1600">
                <a:solidFill>
                  <a:srgbClr val="A9B7C6"/>
                </a:solidFill>
              </a:rPr>
              <a:t>intent = Intent(</a:t>
            </a:r>
            <a:r>
              <a:rPr lang="en" sz="1600">
                <a:solidFill>
                  <a:srgbClr val="CC7832"/>
                </a:solidFill>
              </a:rPr>
              <a:t>this, </a:t>
            </a:r>
            <a:r>
              <a:rPr b="1" lang="en" sz="1600">
                <a:solidFill>
                  <a:srgbClr val="A9B7C6"/>
                </a:solidFill>
              </a:rPr>
              <a:t>PokemonDetailActivity::</a:t>
            </a:r>
            <a:r>
              <a:rPr b="1" lang="en" sz="1600">
                <a:solidFill>
                  <a:srgbClr val="CC7832"/>
                </a:solidFill>
              </a:rPr>
              <a:t>class</a:t>
            </a:r>
            <a:r>
              <a:rPr b="1" lang="en" sz="1600">
                <a:solidFill>
                  <a:srgbClr val="A9B7C6"/>
                </a:solidFill>
              </a:rPr>
              <a:t>.</a:t>
            </a:r>
            <a:r>
              <a:rPr b="1" i="1" lang="en" sz="1600">
                <a:solidFill>
                  <a:srgbClr val="9876AA"/>
                </a:solidFill>
              </a:rPr>
              <a:t>java</a:t>
            </a:r>
            <a:r>
              <a:rPr lang="en" sz="1600">
                <a:solidFill>
                  <a:srgbClr val="A9B7C6"/>
                </a:solidFill>
              </a:rPr>
              <a:t>)</a:t>
            </a:r>
            <a:endParaRPr sz="1600">
              <a:solidFill>
                <a:srgbClr val="A9B7C6"/>
              </a:solidFill>
            </a:endParaRPr>
          </a:p>
          <a:p>
            <a:pPr indent="0" lvl="0" marL="0" rtl="0" algn="l">
              <a:spcBef>
                <a:spcPts val="0"/>
              </a:spcBef>
              <a:spcAft>
                <a:spcPts val="0"/>
              </a:spcAft>
              <a:buNone/>
            </a:pPr>
            <a:r>
              <a:rPr lang="en" sz="1600">
                <a:solidFill>
                  <a:srgbClr val="A9B7C6"/>
                </a:solidFill>
              </a:rPr>
              <a:t>startActivity(intent)</a:t>
            </a:r>
            <a:endParaRPr sz="1600">
              <a:solidFill>
                <a:srgbClr val="A9B7C6"/>
              </a:solidFill>
            </a:endParaRPr>
          </a:p>
          <a:p>
            <a:pPr indent="0" lvl="0" marL="0" rtl="0" algn="l">
              <a:spcBef>
                <a:spcPts val="0"/>
              </a:spcBef>
              <a:spcAft>
                <a:spcPts val="0"/>
              </a:spcAft>
              <a:buNone/>
            </a:pPr>
            <a:r>
              <a:t/>
            </a:r>
            <a:endParaRPr sz="1600">
              <a:solidFill>
                <a:srgbClr val="242424"/>
              </a:solidFill>
            </a:endParaRPr>
          </a:p>
        </p:txBody>
      </p:sp>
      <p:sp>
        <p:nvSpPr>
          <p:cNvPr id="1226" name="Google Shape;1226;p14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to new activty</a:t>
            </a:r>
            <a:endParaRPr/>
          </a:p>
        </p:txBody>
      </p:sp>
      <p:sp>
        <p:nvSpPr>
          <p:cNvPr id="1227" name="Google Shape;1227;p1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p:nvPr/>
        </p:nvSpPr>
        <p:spPr>
          <a:xfrm>
            <a:off x="1508700" y="2120950"/>
            <a:ext cx="20562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minSDK</a:t>
            </a:r>
            <a:endParaRPr sz="1400"/>
          </a:p>
          <a:p>
            <a:pPr indent="-330200" lvl="0" marL="457200" rtl="0" algn="l">
              <a:spcBef>
                <a:spcPts val="0"/>
              </a:spcBef>
              <a:spcAft>
                <a:spcPts val="0"/>
              </a:spcAft>
              <a:buSzPts val="1600"/>
              <a:buChar char="●"/>
            </a:pPr>
            <a:r>
              <a:rPr lang="en" sz="1400"/>
              <a:t>compileSDK</a:t>
            </a:r>
            <a:endParaRPr sz="1400"/>
          </a:p>
          <a:p>
            <a:pPr indent="-330200" lvl="0" marL="457200" rtl="0" algn="l">
              <a:spcBef>
                <a:spcPts val="0"/>
              </a:spcBef>
              <a:spcAft>
                <a:spcPts val="0"/>
              </a:spcAft>
              <a:buSzPts val="1600"/>
              <a:buChar char="●"/>
            </a:pPr>
            <a:r>
              <a:rPr lang="en" sz="1400"/>
              <a:t>targetSDKPlatform architecture</a:t>
            </a:r>
            <a:endParaRPr sz="1400"/>
          </a:p>
          <a:p>
            <a:pPr indent="-317500" lvl="0" marL="457200" rtl="0" algn="l">
              <a:spcBef>
                <a:spcPts val="0"/>
              </a:spcBef>
              <a:spcAft>
                <a:spcPts val="0"/>
              </a:spcAft>
              <a:buSzPts val="1400"/>
              <a:buChar char="●"/>
            </a:pPr>
            <a:r>
              <a:rPr lang="en" sz="1400"/>
              <a:t>dependencies</a:t>
            </a:r>
            <a:endParaRPr sz="1400"/>
          </a:p>
        </p:txBody>
      </p:sp>
      <p:sp>
        <p:nvSpPr>
          <p:cNvPr id="288" name="Google Shape;288;p35"/>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9" name="Google Shape;28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43"/>
          <p:cNvSpPr/>
          <p:nvPr/>
        </p:nvSpPr>
        <p:spPr>
          <a:xfrm>
            <a:off x="4033225" y="1886825"/>
            <a:ext cx="4478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3"/>
          <p:cNvSpPr txBox="1"/>
          <p:nvPr>
            <p:ph idx="1" type="subTitle"/>
          </p:nvPr>
        </p:nvSpPr>
        <p:spPr>
          <a:xfrm flipH="1">
            <a:off x="4931900" y="2284375"/>
            <a:ext cx="3784200" cy="12249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1200"/>
              </a:spcBef>
              <a:spcAft>
                <a:spcPts val="0"/>
              </a:spcAft>
              <a:buSzPts val="1400"/>
              <a:buChar char="●"/>
            </a:pPr>
            <a:r>
              <a:rPr lang="en" sz="1400"/>
              <a:t>View</a:t>
            </a:r>
            <a:endParaRPr/>
          </a:p>
          <a:p>
            <a:pPr indent="-317500" lvl="1" marL="914400" rtl="0" algn="l">
              <a:lnSpc>
                <a:spcPct val="95000"/>
              </a:lnSpc>
              <a:spcBef>
                <a:spcPts val="1200"/>
              </a:spcBef>
              <a:spcAft>
                <a:spcPts val="0"/>
              </a:spcAft>
              <a:buSzPts val="1400"/>
              <a:buChar char="●"/>
            </a:pPr>
            <a:r>
              <a:rPr lang="en"/>
              <a:t>RecyclerView</a:t>
            </a:r>
            <a:endParaRPr/>
          </a:p>
          <a:p>
            <a:pPr indent="-317500" lvl="0" marL="457200" rtl="0" algn="l">
              <a:lnSpc>
                <a:spcPct val="95000"/>
              </a:lnSpc>
              <a:spcBef>
                <a:spcPts val="1200"/>
              </a:spcBef>
              <a:spcAft>
                <a:spcPts val="0"/>
              </a:spcAft>
              <a:buSzPts val="1400"/>
              <a:buChar char="●"/>
            </a:pPr>
            <a:r>
              <a:rPr lang="en" sz="1400"/>
              <a:t>Action to view	</a:t>
            </a:r>
            <a:endParaRPr/>
          </a:p>
          <a:p>
            <a:pPr indent="-246062" lvl="0" marL="457200" rtl="0" algn="l">
              <a:lnSpc>
                <a:spcPct val="95000"/>
              </a:lnSpc>
              <a:spcBef>
                <a:spcPts val="1200"/>
              </a:spcBef>
              <a:spcAft>
                <a:spcPts val="0"/>
              </a:spcAft>
              <a:buSzPts val="275"/>
              <a:buChar char="●"/>
            </a:pPr>
            <a:r>
              <a:t/>
            </a:r>
            <a:endParaRPr/>
          </a:p>
          <a:p>
            <a:pPr indent="0" lvl="0" marL="0" rtl="0" algn="r">
              <a:spcBef>
                <a:spcPts val="1200"/>
              </a:spcBef>
              <a:spcAft>
                <a:spcPts val="1600"/>
              </a:spcAft>
              <a:buNone/>
            </a:pPr>
            <a:r>
              <a:t/>
            </a:r>
            <a:endParaRPr sz="1400"/>
          </a:p>
        </p:txBody>
      </p:sp>
      <p:sp>
        <p:nvSpPr>
          <p:cNvPr id="1234" name="Google Shape;1234;p143"/>
          <p:cNvSpPr txBox="1"/>
          <p:nvPr>
            <p:ph type="title"/>
          </p:nvPr>
        </p:nvSpPr>
        <p:spPr>
          <a:xfrm flipH="1">
            <a:off x="3882200" y="1361000"/>
            <a:ext cx="4548900" cy="110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800"/>
              <a:t>Layout part 2</a:t>
            </a:r>
            <a:endParaRPr sz="4800"/>
          </a:p>
        </p:txBody>
      </p:sp>
      <p:sp>
        <p:nvSpPr>
          <p:cNvPr id="1235" name="Google Shape;1235;p1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44"/>
          <p:cNvSpPr txBox="1"/>
          <p:nvPr>
            <p:ph type="title"/>
          </p:nvPr>
        </p:nvSpPr>
        <p:spPr>
          <a:xfrm>
            <a:off x="720000" y="387600"/>
            <a:ext cx="6346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RecyclerView Concept</a:t>
            </a:r>
            <a:endParaRPr sz="2400"/>
          </a:p>
        </p:txBody>
      </p:sp>
      <p:sp>
        <p:nvSpPr>
          <p:cNvPr id="1241" name="Google Shape;1241;p1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42" name="Google Shape;1242;p144"/>
          <p:cNvPicPr preferRelativeResize="0"/>
          <p:nvPr/>
        </p:nvPicPr>
        <p:blipFill>
          <a:blip r:embed="rId3">
            <a:alphaModFix/>
          </a:blip>
          <a:stretch>
            <a:fillRect/>
          </a:stretch>
        </p:blipFill>
        <p:spPr>
          <a:xfrm>
            <a:off x="2065225" y="1000200"/>
            <a:ext cx="5013550" cy="383849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45"/>
          <p:cNvSpPr txBox="1"/>
          <p:nvPr>
            <p:ph type="title"/>
          </p:nvPr>
        </p:nvSpPr>
        <p:spPr>
          <a:xfrm>
            <a:off x="720000" y="387600"/>
            <a:ext cx="6346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RecyclerView Concept</a:t>
            </a:r>
            <a:endParaRPr sz="2400"/>
          </a:p>
        </p:txBody>
      </p:sp>
      <p:sp>
        <p:nvSpPr>
          <p:cNvPr id="1248" name="Google Shape;1248;p1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49" name="Google Shape;1249;p145"/>
          <p:cNvPicPr preferRelativeResize="0"/>
          <p:nvPr/>
        </p:nvPicPr>
        <p:blipFill>
          <a:blip r:embed="rId3">
            <a:alphaModFix/>
          </a:blip>
          <a:stretch>
            <a:fillRect/>
          </a:stretch>
        </p:blipFill>
        <p:spPr>
          <a:xfrm>
            <a:off x="1160000" y="1000200"/>
            <a:ext cx="6824000" cy="38385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46"/>
          <p:cNvSpPr txBox="1"/>
          <p:nvPr>
            <p:ph type="title"/>
          </p:nvPr>
        </p:nvSpPr>
        <p:spPr>
          <a:xfrm>
            <a:off x="720000" y="387600"/>
            <a:ext cx="6346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RecyclerView</a:t>
            </a:r>
            <a:endParaRPr sz="2400"/>
          </a:p>
        </p:txBody>
      </p:sp>
      <p:sp>
        <p:nvSpPr>
          <p:cNvPr id="1255" name="Google Shape;1255;p1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6" name="Google Shape;1256;p146"/>
          <p:cNvSpPr txBox="1"/>
          <p:nvPr/>
        </p:nvSpPr>
        <p:spPr>
          <a:xfrm>
            <a:off x="720000" y="1931400"/>
            <a:ext cx="5907600" cy="2130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900"/>
              </a:spcBef>
              <a:spcAft>
                <a:spcPts val="0"/>
              </a:spcAft>
              <a:buClr>
                <a:srgbClr val="202124"/>
              </a:buClr>
              <a:buSzPts val="1600"/>
              <a:buChar char="●"/>
            </a:pPr>
            <a:r>
              <a:rPr lang="en" sz="1600">
                <a:highlight>
                  <a:srgbClr val="FFFFFF"/>
                </a:highlight>
                <a:latin typeface="Poppins"/>
                <a:ea typeface="Poppins"/>
                <a:cs typeface="Poppins"/>
                <a:sym typeface="Poppins"/>
              </a:rPr>
              <a:t>Create Layout for RecyclerView item</a:t>
            </a:r>
            <a:endParaRPr sz="1600">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Create data model for </a:t>
            </a:r>
            <a:r>
              <a:rPr lang="en" sz="1600">
                <a:highlight>
                  <a:schemeClr val="lt1"/>
                </a:highlight>
                <a:latin typeface="Poppins"/>
                <a:ea typeface="Poppins"/>
                <a:cs typeface="Poppins"/>
                <a:sym typeface="Poppins"/>
              </a:rPr>
              <a:t>RecyclerView item</a:t>
            </a:r>
            <a:endParaRPr sz="1600">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Create ViewHolder and bind data to view</a:t>
            </a:r>
            <a:endParaRPr sz="1600">
              <a:solidFill>
                <a:srgbClr val="FF0000"/>
              </a:solidFill>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Create Adapter</a:t>
            </a:r>
            <a:endParaRPr sz="1600">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Create recyclerView and Layoutmanager</a:t>
            </a:r>
            <a:endParaRPr sz="1600">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Set adapter to recyclerView</a:t>
            </a:r>
            <a:endParaRPr sz="1600">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Handle click on item</a:t>
            </a:r>
            <a:endParaRPr sz="1600">
              <a:highlight>
                <a:srgbClr val="FFFFFF"/>
              </a:highlight>
              <a:latin typeface="Poppins"/>
              <a:ea typeface="Poppins"/>
              <a:cs typeface="Poppins"/>
              <a:sym typeface="Poppin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47"/>
          <p:cNvSpPr txBox="1"/>
          <p:nvPr>
            <p:ph type="title"/>
          </p:nvPr>
        </p:nvSpPr>
        <p:spPr>
          <a:xfrm>
            <a:off x="720000" y="387600"/>
            <a:ext cx="66054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Create Layout for RecyclerView item</a:t>
            </a:r>
            <a:endParaRPr sz="2400"/>
          </a:p>
        </p:txBody>
      </p:sp>
      <p:sp>
        <p:nvSpPr>
          <p:cNvPr id="1262" name="Google Shape;1262;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63" name="Google Shape;1263;p147"/>
          <p:cNvPicPr preferRelativeResize="0"/>
          <p:nvPr/>
        </p:nvPicPr>
        <p:blipFill>
          <a:blip r:embed="rId3">
            <a:alphaModFix/>
          </a:blip>
          <a:stretch>
            <a:fillRect/>
          </a:stretch>
        </p:blipFill>
        <p:spPr>
          <a:xfrm>
            <a:off x="720000" y="2874875"/>
            <a:ext cx="3675201" cy="910225"/>
          </a:xfrm>
          <a:prstGeom prst="rect">
            <a:avLst/>
          </a:prstGeom>
          <a:noFill/>
          <a:ln>
            <a:noFill/>
          </a:ln>
        </p:spPr>
      </p:pic>
      <p:pic>
        <p:nvPicPr>
          <p:cNvPr id="1264" name="Google Shape;1264;p147"/>
          <p:cNvPicPr preferRelativeResize="0"/>
          <p:nvPr/>
        </p:nvPicPr>
        <p:blipFill>
          <a:blip r:embed="rId4">
            <a:alphaModFix/>
          </a:blip>
          <a:stretch>
            <a:fillRect/>
          </a:stretch>
        </p:blipFill>
        <p:spPr>
          <a:xfrm>
            <a:off x="720000" y="1803058"/>
            <a:ext cx="3675199" cy="878516"/>
          </a:xfrm>
          <a:prstGeom prst="rect">
            <a:avLst/>
          </a:prstGeom>
          <a:noFill/>
          <a:ln>
            <a:noFill/>
          </a:ln>
        </p:spPr>
      </p:pic>
      <p:sp>
        <p:nvSpPr>
          <p:cNvPr id="1265" name="Google Shape;1265;p147"/>
          <p:cNvSpPr txBox="1"/>
          <p:nvPr/>
        </p:nvSpPr>
        <p:spPr>
          <a:xfrm>
            <a:off x="5466775" y="1203550"/>
            <a:ext cx="3090000" cy="38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latin typeface="Roboto Mono"/>
                <a:ea typeface="Roboto Mono"/>
                <a:cs typeface="Roboto Mono"/>
                <a:sym typeface="Roboto Mono"/>
              </a:rPr>
              <a:t>ConstraintLayout</a:t>
            </a:r>
            <a:endParaRPr b="1"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chemeClr val="dk1"/>
                </a:solidFill>
                <a:latin typeface="Roboto Mono"/>
                <a:ea typeface="Roboto Mono"/>
                <a:cs typeface="Roboto Mono"/>
                <a:sym typeface="Roboto Mono"/>
              </a:rPr>
              <a:t> - width match_parent</a:t>
            </a:r>
            <a:endParaRPr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chemeClr val="dk1"/>
                </a:solidFill>
                <a:latin typeface="Roboto Mono"/>
                <a:ea typeface="Roboto Mono"/>
                <a:cs typeface="Roboto Mono"/>
                <a:sym typeface="Roboto Mono"/>
              </a:rPr>
              <a:t> - height wrap_content</a:t>
            </a:r>
            <a:endParaRPr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chemeClr val="dk1"/>
                </a:solidFill>
                <a:latin typeface="Roboto Mono"/>
                <a:ea typeface="Roboto Mono"/>
                <a:cs typeface="Roboto Mono"/>
                <a:sym typeface="Roboto Mono"/>
              </a:rPr>
              <a:t> - padding: 8dp</a:t>
            </a:r>
            <a:endParaRPr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chemeClr val="dk1"/>
                </a:solidFill>
                <a:latin typeface="Roboto Mono"/>
                <a:ea typeface="Roboto Mono"/>
                <a:cs typeface="Roboto Mono"/>
                <a:sym typeface="Roboto Mono"/>
              </a:rPr>
              <a:t> - background #FEFEFE</a:t>
            </a:r>
            <a:endParaRPr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600">
                <a:solidFill>
                  <a:schemeClr val="dk1"/>
                </a:solidFill>
                <a:latin typeface="Roboto Mono"/>
                <a:ea typeface="Roboto Mono"/>
                <a:cs typeface="Roboto Mono"/>
                <a:sym typeface="Roboto Mono"/>
              </a:rPr>
              <a:t>Imaview</a:t>
            </a:r>
            <a:endParaRPr b="1"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chemeClr val="dk1"/>
                </a:solidFill>
                <a:latin typeface="Roboto Mono"/>
                <a:ea typeface="Roboto Mono"/>
                <a:cs typeface="Roboto Mono"/>
                <a:sym typeface="Roboto Mono"/>
              </a:rPr>
              <a:t> - width, height 80dp</a:t>
            </a:r>
            <a:endParaRPr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600">
                <a:solidFill>
                  <a:schemeClr val="dk1"/>
                </a:solidFill>
                <a:latin typeface="Roboto Mono"/>
                <a:ea typeface="Roboto Mono"/>
                <a:cs typeface="Roboto Mono"/>
                <a:sym typeface="Roboto Mono"/>
              </a:rPr>
              <a:t>TextView (Name)</a:t>
            </a:r>
            <a:endParaRPr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chemeClr val="dk1"/>
                </a:solidFill>
                <a:latin typeface="Roboto Mono"/>
                <a:ea typeface="Roboto Mono"/>
                <a:cs typeface="Roboto Mono"/>
                <a:sym typeface="Roboto Mono"/>
              </a:rPr>
              <a:t> - size 28sp</a:t>
            </a:r>
            <a:br>
              <a:rPr lang="en" sz="1600">
                <a:solidFill>
                  <a:schemeClr val="dk1"/>
                </a:solidFill>
                <a:latin typeface="Roboto Mono"/>
                <a:ea typeface="Roboto Mono"/>
                <a:cs typeface="Roboto Mono"/>
                <a:sym typeface="Roboto Mono"/>
              </a:rPr>
            </a:br>
            <a:r>
              <a:rPr lang="en" sz="1600">
                <a:solidFill>
                  <a:schemeClr val="dk1"/>
                </a:solidFill>
                <a:latin typeface="Roboto Mono"/>
                <a:ea typeface="Roboto Mono"/>
                <a:cs typeface="Roboto Mono"/>
                <a:sym typeface="Roboto Mono"/>
              </a:rPr>
              <a:t> - color #4078c0</a:t>
            </a:r>
            <a:endParaRPr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600">
                <a:solidFill>
                  <a:schemeClr val="dk1"/>
                </a:solidFill>
                <a:latin typeface="Roboto Mono"/>
                <a:ea typeface="Roboto Mono"/>
                <a:cs typeface="Roboto Mono"/>
                <a:sym typeface="Roboto Mono"/>
              </a:rPr>
              <a:t>TextView (Type)</a:t>
            </a:r>
            <a:endParaRPr sz="16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600">
                <a:solidFill>
                  <a:schemeClr val="dk1"/>
                </a:solidFill>
                <a:latin typeface="Roboto Mono"/>
                <a:ea typeface="Roboto Mono"/>
                <a:cs typeface="Roboto Mono"/>
                <a:sym typeface="Roboto Mono"/>
              </a:rPr>
              <a:t> - padding 4dp</a:t>
            </a:r>
            <a:br>
              <a:rPr lang="en" sz="1600">
                <a:solidFill>
                  <a:schemeClr val="dk1"/>
                </a:solidFill>
                <a:latin typeface="Roboto Mono"/>
                <a:ea typeface="Roboto Mono"/>
                <a:cs typeface="Roboto Mono"/>
                <a:sym typeface="Roboto Mono"/>
              </a:rPr>
            </a:br>
            <a:r>
              <a:rPr lang="en" sz="1600">
                <a:solidFill>
                  <a:schemeClr val="dk1"/>
                </a:solidFill>
                <a:latin typeface="Roboto Mono"/>
                <a:ea typeface="Roboto Mono"/>
                <a:cs typeface="Roboto Mono"/>
                <a:sym typeface="Roboto Mono"/>
              </a:rPr>
              <a:t> - color #C0E167</a:t>
            </a:r>
            <a:endParaRPr sz="1600">
              <a:solidFill>
                <a:schemeClr val="dk1"/>
              </a:solidFill>
              <a:latin typeface="Roboto Mono"/>
              <a:ea typeface="Roboto Mono"/>
              <a:cs typeface="Roboto Mono"/>
              <a:sym typeface="Roboto Mon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48"/>
          <p:cNvSpPr txBox="1"/>
          <p:nvPr>
            <p:ph type="title"/>
          </p:nvPr>
        </p:nvSpPr>
        <p:spPr>
          <a:xfrm>
            <a:off x="720000" y="387600"/>
            <a:ext cx="7203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Create data model for RecyclerView item</a:t>
            </a:r>
            <a:endParaRPr sz="2400"/>
          </a:p>
        </p:txBody>
      </p:sp>
      <p:sp>
        <p:nvSpPr>
          <p:cNvPr id="1271" name="Google Shape;1271;p1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2" name="Google Shape;1272;p148"/>
          <p:cNvSpPr txBox="1"/>
          <p:nvPr/>
        </p:nvSpPr>
        <p:spPr>
          <a:xfrm>
            <a:off x="720000" y="1810625"/>
            <a:ext cx="3629100" cy="2339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C7832"/>
                </a:solidFill>
                <a:latin typeface="Roboto Mono"/>
                <a:ea typeface="Roboto Mono"/>
                <a:cs typeface="Roboto Mono"/>
                <a:sym typeface="Roboto Mono"/>
              </a:rPr>
              <a:t>data class </a:t>
            </a:r>
            <a:r>
              <a:rPr b="1" lang="en">
                <a:solidFill>
                  <a:srgbClr val="A9B7C6"/>
                </a:solidFill>
                <a:latin typeface="Roboto Mono"/>
                <a:ea typeface="Roboto Mono"/>
                <a:cs typeface="Roboto Mono"/>
                <a:sym typeface="Roboto Mono"/>
              </a:rPr>
              <a:t>Pokemon(</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   </a:t>
            </a:r>
            <a:r>
              <a:rPr b="1" lang="en">
                <a:solidFill>
                  <a:srgbClr val="CC7832"/>
                </a:solidFill>
                <a:latin typeface="Roboto Mono"/>
                <a:ea typeface="Roboto Mono"/>
                <a:cs typeface="Roboto Mono"/>
                <a:sym typeface="Roboto Mono"/>
              </a:rPr>
              <a:t>val </a:t>
            </a:r>
            <a:r>
              <a:rPr b="1" lang="en">
                <a:solidFill>
                  <a:srgbClr val="9876AA"/>
                </a:solidFill>
                <a:latin typeface="Roboto Mono"/>
                <a:ea typeface="Roboto Mono"/>
                <a:cs typeface="Roboto Mono"/>
                <a:sym typeface="Roboto Mono"/>
              </a:rPr>
              <a:t>id</a:t>
            </a:r>
            <a:r>
              <a:rPr b="1" lang="en">
                <a:solidFill>
                  <a:srgbClr val="A9B7C6"/>
                </a:solidFill>
                <a:latin typeface="Roboto Mono"/>
                <a:ea typeface="Roboto Mono"/>
                <a:cs typeface="Roboto Mono"/>
                <a:sym typeface="Roboto Mono"/>
              </a:rPr>
              <a:t>: Int</a:t>
            </a:r>
            <a:r>
              <a:rPr b="1" lang="en">
                <a:solidFill>
                  <a:srgbClr val="CC7832"/>
                </a:solidFill>
                <a:latin typeface="Roboto Mono"/>
                <a:ea typeface="Roboto Mono"/>
                <a:cs typeface="Roboto Mono"/>
                <a:sym typeface="Roboto Mono"/>
              </a:rPr>
              <a:t>,</a:t>
            </a:r>
            <a:endParaRPr b="1">
              <a:solidFill>
                <a:srgbClr val="CC7832"/>
              </a:solidFill>
              <a:latin typeface="Roboto Mono"/>
              <a:ea typeface="Roboto Mono"/>
              <a:cs typeface="Roboto Mono"/>
              <a:sym typeface="Roboto Mono"/>
            </a:endParaRPr>
          </a:p>
          <a:p>
            <a:pPr indent="0" lvl="0" marL="0" rtl="0" algn="l">
              <a:spcBef>
                <a:spcPts val="0"/>
              </a:spcBef>
              <a:spcAft>
                <a:spcPts val="0"/>
              </a:spcAft>
              <a:buNone/>
            </a:pPr>
            <a:r>
              <a:rPr b="1" lang="en">
                <a:solidFill>
                  <a:srgbClr val="CC7832"/>
                </a:solidFill>
                <a:latin typeface="Roboto Mono"/>
                <a:ea typeface="Roboto Mono"/>
                <a:cs typeface="Roboto Mono"/>
                <a:sym typeface="Roboto Mono"/>
              </a:rPr>
              <a:t>   val </a:t>
            </a:r>
            <a:r>
              <a:rPr b="1" lang="en">
                <a:solidFill>
                  <a:srgbClr val="9876AA"/>
                </a:solidFill>
                <a:latin typeface="Roboto Mono"/>
                <a:ea typeface="Roboto Mono"/>
                <a:cs typeface="Roboto Mono"/>
                <a:sym typeface="Roboto Mono"/>
              </a:rPr>
              <a:t>name</a:t>
            </a:r>
            <a:r>
              <a:rPr b="1" lang="en">
                <a:solidFill>
                  <a:srgbClr val="A9B7C6"/>
                </a:solidFill>
                <a:latin typeface="Roboto Mono"/>
                <a:ea typeface="Roboto Mono"/>
                <a:cs typeface="Roboto Mono"/>
                <a:sym typeface="Roboto Mono"/>
              </a:rPr>
              <a:t>: Name</a:t>
            </a:r>
            <a:r>
              <a:rPr b="1" lang="en">
                <a:solidFill>
                  <a:srgbClr val="CC7832"/>
                </a:solidFill>
                <a:latin typeface="Roboto Mono"/>
                <a:ea typeface="Roboto Mono"/>
                <a:cs typeface="Roboto Mono"/>
                <a:sym typeface="Roboto Mono"/>
              </a:rPr>
              <a:t>,</a:t>
            </a:r>
            <a:endParaRPr b="1">
              <a:solidFill>
                <a:srgbClr val="CC7832"/>
              </a:solidFill>
              <a:latin typeface="Roboto Mono"/>
              <a:ea typeface="Roboto Mono"/>
              <a:cs typeface="Roboto Mono"/>
              <a:sym typeface="Roboto Mono"/>
            </a:endParaRPr>
          </a:p>
          <a:p>
            <a:pPr indent="0" lvl="0" marL="0" rtl="0" algn="l">
              <a:spcBef>
                <a:spcPts val="0"/>
              </a:spcBef>
              <a:spcAft>
                <a:spcPts val="0"/>
              </a:spcAft>
              <a:buNone/>
            </a:pPr>
            <a:r>
              <a:rPr b="1" lang="en">
                <a:solidFill>
                  <a:srgbClr val="CC7832"/>
                </a:solidFill>
                <a:latin typeface="Roboto Mono"/>
                <a:ea typeface="Roboto Mono"/>
                <a:cs typeface="Roboto Mono"/>
                <a:sym typeface="Roboto Mono"/>
              </a:rPr>
              <a:t>   val </a:t>
            </a:r>
            <a:r>
              <a:rPr b="1" lang="en">
                <a:solidFill>
                  <a:srgbClr val="9876AA"/>
                </a:solidFill>
                <a:latin typeface="Roboto Mono"/>
                <a:ea typeface="Roboto Mono"/>
                <a:cs typeface="Roboto Mono"/>
                <a:sym typeface="Roboto Mono"/>
              </a:rPr>
              <a:t>type</a:t>
            </a:r>
            <a:r>
              <a:rPr b="1" lang="en">
                <a:solidFill>
                  <a:srgbClr val="A9B7C6"/>
                </a:solidFill>
                <a:latin typeface="Roboto Mono"/>
                <a:ea typeface="Roboto Mono"/>
                <a:cs typeface="Roboto Mono"/>
                <a:sym typeface="Roboto Mono"/>
              </a:rPr>
              <a:t>: List&lt;String&gt;</a:t>
            </a:r>
            <a:r>
              <a:rPr b="1" lang="en">
                <a:solidFill>
                  <a:srgbClr val="CC7832"/>
                </a:solidFill>
                <a:latin typeface="Roboto Mono"/>
                <a:ea typeface="Roboto Mono"/>
                <a:cs typeface="Roboto Mono"/>
                <a:sym typeface="Roboto Mono"/>
              </a:rPr>
              <a:t>,</a:t>
            </a:r>
            <a:endParaRPr b="1">
              <a:solidFill>
                <a:srgbClr val="CC7832"/>
              </a:solidFill>
              <a:latin typeface="Roboto Mono"/>
              <a:ea typeface="Roboto Mono"/>
              <a:cs typeface="Roboto Mono"/>
              <a:sym typeface="Roboto Mono"/>
            </a:endParaRPr>
          </a:p>
          <a:p>
            <a:pPr indent="0" lvl="0" marL="0" rtl="0" algn="l">
              <a:spcBef>
                <a:spcPts val="0"/>
              </a:spcBef>
              <a:spcAft>
                <a:spcPts val="0"/>
              </a:spcAft>
              <a:buNone/>
            </a:pPr>
            <a:r>
              <a:rPr b="1" lang="en">
                <a:solidFill>
                  <a:srgbClr val="CC7832"/>
                </a:solidFill>
                <a:latin typeface="Roboto Mono"/>
                <a:ea typeface="Roboto Mono"/>
                <a:cs typeface="Roboto Mono"/>
                <a:sym typeface="Roboto Mono"/>
              </a:rPr>
              <a:t>   val </a:t>
            </a:r>
            <a:r>
              <a:rPr b="1" lang="en">
                <a:solidFill>
                  <a:srgbClr val="9876AA"/>
                </a:solidFill>
                <a:latin typeface="Roboto Mono"/>
                <a:ea typeface="Roboto Mono"/>
                <a:cs typeface="Roboto Mono"/>
                <a:sym typeface="Roboto Mono"/>
              </a:rPr>
              <a:t>hp</a:t>
            </a:r>
            <a:r>
              <a:rPr b="1" lang="en">
                <a:solidFill>
                  <a:srgbClr val="A9B7C6"/>
                </a:solidFill>
                <a:latin typeface="Roboto Mono"/>
                <a:ea typeface="Roboto Mono"/>
                <a:cs typeface="Roboto Mono"/>
                <a:sym typeface="Roboto Mono"/>
              </a:rPr>
              <a:t>: Int</a:t>
            </a:r>
            <a:r>
              <a:rPr b="1" lang="en">
                <a:solidFill>
                  <a:srgbClr val="CC7832"/>
                </a:solidFill>
                <a:latin typeface="Roboto Mono"/>
                <a:ea typeface="Roboto Mono"/>
                <a:cs typeface="Roboto Mono"/>
                <a:sym typeface="Roboto Mono"/>
              </a:rPr>
              <a:t>,</a:t>
            </a:r>
            <a:endParaRPr b="1">
              <a:solidFill>
                <a:srgbClr val="CC7832"/>
              </a:solidFill>
              <a:latin typeface="Roboto Mono"/>
              <a:ea typeface="Roboto Mono"/>
              <a:cs typeface="Roboto Mono"/>
              <a:sym typeface="Roboto Mono"/>
            </a:endParaRPr>
          </a:p>
          <a:p>
            <a:pPr indent="0" lvl="0" marL="0" rtl="0" algn="l">
              <a:spcBef>
                <a:spcPts val="0"/>
              </a:spcBef>
              <a:spcAft>
                <a:spcPts val="0"/>
              </a:spcAft>
              <a:buNone/>
            </a:pPr>
            <a:r>
              <a:rPr b="1" lang="en">
                <a:solidFill>
                  <a:srgbClr val="CC7832"/>
                </a:solidFill>
                <a:latin typeface="Roboto Mono"/>
                <a:ea typeface="Roboto Mono"/>
                <a:cs typeface="Roboto Mono"/>
                <a:sym typeface="Roboto Mono"/>
              </a:rPr>
              <a:t>   val </a:t>
            </a:r>
            <a:r>
              <a:rPr b="1" lang="en">
                <a:solidFill>
                  <a:srgbClr val="9876AA"/>
                </a:solidFill>
                <a:latin typeface="Roboto Mono"/>
                <a:ea typeface="Roboto Mono"/>
                <a:cs typeface="Roboto Mono"/>
                <a:sym typeface="Roboto Mono"/>
              </a:rPr>
              <a:t>attack</a:t>
            </a:r>
            <a:r>
              <a:rPr b="1" lang="en">
                <a:solidFill>
                  <a:srgbClr val="A9B7C6"/>
                </a:solidFill>
                <a:latin typeface="Roboto Mono"/>
                <a:ea typeface="Roboto Mono"/>
                <a:cs typeface="Roboto Mono"/>
                <a:sym typeface="Roboto Mono"/>
              </a:rPr>
              <a:t>: Int</a:t>
            </a:r>
            <a:r>
              <a:rPr b="1" lang="en">
                <a:solidFill>
                  <a:srgbClr val="CC7832"/>
                </a:solidFill>
                <a:latin typeface="Roboto Mono"/>
                <a:ea typeface="Roboto Mono"/>
                <a:cs typeface="Roboto Mono"/>
                <a:sym typeface="Roboto Mono"/>
              </a:rPr>
              <a:t>,</a:t>
            </a:r>
            <a:endParaRPr b="1">
              <a:solidFill>
                <a:srgbClr val="CC7832"/>
              </a:solidFill>
              <a:latin typeface="Roboto Mono"/>
              <a:ea typeface="Roboto Mono"/>
              <a:cs typeface="Roboto Mono"/>
              <a:sym typeface="Roboto Mono"/>
            </a:endParaRPr>
          </a:p>
          <a:p>
            <a:pPr indent="0" lvl="0" marL="0" rtl="0" algn="l">
              <a:spcBef>
                <a:spcPts val="0"/>
              </a:spcBef>
              <a:spcAft>
                <a:spcPts val="0"/>
              </a:spcAft>
              <a:buNone/>
            </a:pPr>
            <a:r>
              <a:rPr b="1" lang="en">
                <a:solidFill>
                  <a:srgbClr val="CC7832"/>
                </a:solidFill>
                <a:latin typeface="Roboto Mono"/>
                <a:ea typeface="Roboto Mono"/>
                <a:cs typeface="Roboto Mono"/>
                <a:sym typeface="Roboto Mono"/>
              </a:rPr>
              <a:t>   val </a:t>
            </a:r>
            <a:r>
              <a:rPr b="1" lang="en">
                <a:solidFill>
                  <a:srgbClr val="9876AA"/>
                </a:solidFill>
                <a:latin typeface="Roboto Mono"/>
                <a:ea typeface="Roboto Mono"/>
                <a:cs typeface="Roboto Mono"/>
                <a:sym typeface="Roboto Mono"/>
              </a:rPr>
              <a:t>defense</a:t>
            </a:r>
            <a:r>
              <a:rPr b="1" lang="en">
                <a:solidFill>
                  <a:srgbClr val="A9B7C6"/>
                </a:solidFill>
                <a:latin typeface="Roboto Mono"/>
                <a:ea typeface="Roboto Mono"/>
                <a:cs typeface="Roboto Mono"/>
                <a:sym typeface="Roboto Mono"/>
              </a:rPr>
              <a:t>: Int</a:t>
            </a:r>
            <a:r>
              <a:rPr b="1" lang="en">
                <a:solidFill>
                  <a:srgbClr val="CC7832"/>
                </a:solidFill>
                <a:latin typeface="Roboto Mono"/>
                <a:ea typeface="Roboto Mono"/>
                <a:cs typeface="Roboto Mono"/>
                <a:sym typeface="Roboto Mono"/>
              </a:rPr>
              <a:t>,</a:t>
            </a:r>
            <a:endParaRPr b="1">
              <a:solidFill>
                <a:srgbClr val="CC7832"/>
              </a:solidFill>
              <a:latin typeface="Roboto Mono"/>
              <a:ea typeface="Roboto Mono"/>
              <a:cs typeface="Roboto Mono"/>
              <a:sym typeface="Roboto Mono"/>
            </a:endParaRPr>
          </a:p>
          <a:p>
            <a:pPr indent="0" lvl="0" marL="0" rtl="0" algn="l">
              <a:spcBef>
                <a:spcPts val="0"/>
              </a:spcBef>
              <a:spcAft>
                <a:spcPts val="0"/>
              </a:spcAft>
              <a:buNone/>
            </a:pPr>
            <a:r>
              <a:rPr b="1" lang="en">
                <a:solidFill>
                  <a:srgbClr val="CC7832"/>
                </a:solidFill>
                <a:latin typeface="Roboto Mono"/>
                <a:ea typeface="Roboto Mono"/>
                <a:cs typeface="Roboto Mono"/>
                <a:sym typeface="Roboto Mono"/>
              </a:rPr>
              <a:t>   val </a:t>
            </a:r>
            <a:r>
              <a:rPr b="1" lang="en">
                <a:solidFill>
                  <a:srgbClr val="9876AA"/>
                </a:solidFill>
                <a:latin typeface="Roboto Mono"/>
                <a:ea typeface="Roboto Mono"/>
                <a:cs typeface="Roboto Mono"/>
                <a:sym typeface="Roboto Mono"/>
              </a:rPr>
              <a:t>speed</a:t>
            </a:r>
            <a:r>
              <a:rPr b="1" lang="en">
                <a:solidFill>
                  <a:srgbClr val="A9B7C6"/>
                </a:solidFill>
                <a:latin typeface="Roboto Mono"/>
                <a:ea typeface="Roboto Mono"/>
                <a:cs typeface="Roboto Mono"/>
                <a:sym typeface="Roboto Mono"/>
              </a:rPr>
              <a:t>: Int</a:t>
            </a:r>
            <a:r>
              <a:rPr b="1" lang="en">
                <a:solidFill>
                  <a:srgbClr val="CC7832"/>
                </a:solidFill>
                <a:latin typeface="Roboto Mono"/>
                <a:ea typeface="Roboto Mono"/>
                <a:cs typeface="Roboto Mono"/>
                <a:sym typeface="Roboto Mono"/>
              </a:rPr>
              <a:t>,</a:t>
            </a:r>
            <a:endParaRPr b="1">
              <a:solidFill>
                <a:srgbClr val="CC7832"/>
              </a:solidFill>
              <a:latin typeface="Roboto Mono"/>
              <a:ea typeface="Roboto Mono"/>
              <a:cs typeface="Roboto Mono"/>
              <a:sym typeface="Roboto Mono"/>
            </a:endParaRPr>
          </a:p>
          <a:p>
            <a:pPr indent="0" lvl="0" marL="0" rtl="0" algn="l">
              <a:spcBef>
                <a:spcPts val="0"/>
              </a:spcBef>
              <a:spcAft>
                <a:spcPts val="0"/>
              </a:spcAft>
              <a:buNone/>
            </a:pPr>
            <a:r>
              <a:rPr b="1" lang="en">
                <a:solidFill>
                  <a:srgbClr val="CC7832"/>
                </a:solidFill>
                <a:latin typeface="Roboto Mono"/>
                <a:ea typeface="Roboto Mono"/>
                <a:cs typeface="Roboto Mono"/>
                <a:sym typeface="Roboto Mono"/>
              </a:rPr>
              <a:t>   val </a:t>
            </a:r>
            <a:r>
              <a:rPr b="1" lang="en">
                <a:solidFill>
                  <a:srgbClr val="9876AA"/>
                </a:solidFill>
                <a:latin typeface="Roboto Mono"/>
                <a:ea typeface="Roboto Mono"/>
                <a:cs typeface="Roboto Mono"/>
                <a:sym typeface="Roboto Mono"/>
              </a:rPr>
              <a:t>imageUrl</a:t>
            </a:r>
            <a:r>
              <a:rPr b="1" lang="en">
                <a:solidFill>
                  <a:srgbClr val="A9B7C6"/>
                </a:solidFill>
                <a:latin typeface="Roboto Mono"/>
                <a:ea typeface="Roboto Mono"/>
                <a:cs typeface="Roboto Mono"/>
                <a:sym typeface="Roboto Mono"/>
              </a:rPr>
              <a:t>: String</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a:t>
            </a:r>
            <a:endParaRPr b="1">
              <a:solidFill>
                <a:srgbClr val="CC7832"/>
              </a:solidFill>
              <a:latin typeface="Roboto Mono"/>
              <a:ea typeface="Roboto Mono"/>
              <a:cs typeface="Roboto Mono"/>
              <a:sym typeface="Roboto Mono"/>
            </a:endParaRPr>
          </a:p>
        </p:txBody>
      </p:sp>
      <p:sp>
        <p:nvSpPr>
          <p:cNvPr id="1273" name="Google Shape;1273;p148"/>
          <p:cNvSpPr txBox="1"/>
          <p:nvPr/>
        </p:nvSpPr>
        <p:spPr>
          <a:xfrm>
            <a:off x="4815125" y="1810625"/>
            <a:ext cx="3000000" cy="1046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C7832"/>
                </a:solidFill>
                <a:latin typeface="Roboto Mono"/>
                <a:ea typeface="Roboto Mono"/>
                <a:cs typeface="Roboto Mono"/>
                <a:sym typeface="Roboto Mono"/>
              </a:rPr>
              <a:t>data class </a:t>
            </a:r>
            <a:r>
              <a:rPr b="1" lang="en">
                <a:solidFill>
                  <a:srgbClr val="A9B7C6"/>
                </a:solidFill>
                <a:latin typeface="Roboto Mono"/>
                <a:ea typeface="Roboto Mono"/>
                <a:cs typeface="Roboto Mono"/>
                <a:sym typeface="Roboto Mono"/>
              </a:rPr>
              <a:t>Name(</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   </a:t>
            </a:r>
            <a:r>
              <a:rPr b="1" lang="en">
                <a:solidFill>
                  <a:srgbClr val="CC7832"/>
                </a:solidFill>
                <a:latin typeface="Roboto Mono"/>
                <a:ea typeface="Roboto Mono"/>
                <a:cs typeface="Roboto Mono"/>
                <a:sym typeface="Roboto Mono"/>
              </a:rPr>
              <a:t>val </a:t>
            </a:r>
            <a:r>
              <a:rPr b="1" lang="en">
                <a:solidFill>
                  <a:srgbClr val="9876AA"/>
                </a:solidFill>
                <a:latin typeface="Roboto Mono"/>
                <a:ea typeface="Roboto Mono"/>
                <a:cs typeface="Roboto Mono"/>
                <a:sym typeface="Roboto Mono"/>
              </a:rPr>
              <a:t>english</a:t>
            </a:r>
            <a:r>
              <a:rPr b="1" lang="en">
                <a:solidFill>
                  <a:srgbClr val="A9B7C6"/>
                </a:solidFill>
                <a:latin typeface="Roboto Mono"/>
                <a:ea typeface="Roboto Mono"/>
                <a:cs typeface="Roboto Mono"/>
                <a:sym typeface="Roboto Mono"/>
              </a:rPr>
              <a:t>: String</a:t>
            </a:r>
            <a:r>
              <a:rPr b="1" lang="en">
                <a:solidFill>
                  <a:srgbClr val="CC7832"/>
                </a:solidFill>
                <a:latin typeface="Roboto Mono"/>
                <a:ea typeface="Roboto Mono"/>
                <a:cs typeface="Roboto Mono"/>
                <a:sym typeface="Roboto Mono"/>
              </a:rPr>
              <a:t>,</a:t>
            </a:r>
            <a:endParaRPr b="1">
              <a:solidFill>
                <a:srgbClr val="CC7832"/>
              </a:solidFill>
              <a:latin typeface="Roboto Mono"/>
              <a:ea typeface="Roboto Mono"/>
              <a:cs typeface="Roboto Mono"/>
              <a:sym typeface="Roboto Mono"/>
            </a:endParaRPr>
          </a:p>
          <a:p>
            <a:pPr indent="0" lvl="0" marL="0" rtl="0" algn="l">
              <a:spcBef>
                <a:spcPts val="0"/>
              </a:spcBef>
              <a:spcAft>
                <a:spcPts val="0"/>
              </a:spcAft>
              <a:buNone/>
            </a:pPr>
            <a:r>
              <a:rPr b="1" lang="en">
                <a:solidFill>
                  <a:srgbClr val="CC7832"/>
                </a:solidFill>
                <a:latin typeface="Roboto Mono"/>
                <a:ea typeface="Roboto Mono"/>
                <a:cs typeface="Roboto Mono"/>
                <a:sym typeface="Roboto Mono"/>
              </a:rPr>
              <a:t>   val </a:t>
            </a:r>
            <a:r>
              <a:rPr b="1" lang="en">
                <a:solidFill>
                  <a:srgbClr val="9876AA"/>
                </a:solidFill>
                <a:latin typeface="Roboto Mono"/>
                <a:ea typeface="Roboto Mono"/>
                <a:cs typeface="Roboto Mono"/>
                <a:sym typeface="Roboto Mono"/>
              </a:rPr>
              <a:t>japanese</a:t>
            </a:r>
            <a:r>
              <a:rPr b="1" lang="en">
                <a:solidFill>
                  <a:srgbClr val="A9B7C6"/>
                </a:solidFill>
                <a:latin typeface="Roboto Mono"/>
                <a:ea typeface="Roboto Mono"/>
                <a:cs typeface="Roboto Mono"/>
                <a:sym typeface="Roboto Mono"/>
              </a:rPr>
              <a:t>: String</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a:t>
            </a:r>
            <a:endParaRPr b="1">
              <a:solidFill>
                <a:srgbClr val="A9B7C6"/>
              </a:solidFill>
              <a:latin typeface="Roboto Mono"/>
              <a:ea typeface="Roboto Mono"/>
              <a:cs typeface="Roboto Mono"/>
              <a:sym typeface="Roboto Mono"/>
            </a:endParaRPr>
          </a:p>
        </p:txBody>
      </p:sp>
      <p:sp>
        <p:nvSpPr>
          <p:cNvPr id="1274" name="Google Shape;1274;p148">
            <a:hlinkClick r:id="rId3"/>
          </p:cNvPr>
          <p:cNvSpPr txBox="1"/>
          <p:nvPr/>
        </p:nvSpPr>
        <p:spPr>
          <a:xfrm>
            <a:off x="1653400" y="4412050"/>
            <a:ext cx="62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E69138"/>
                </a:solidFill>
                <a:hlinkClick r:id="rId4">
                  <a:extLst>
                    <a:ext uri="{A12FA001-AC4F-418D-AE19-62706E023703}">
                      <ahyp:hlinkClr val="tx"/>
                    </a:ext>
                  </a:extLst>
                </a:hlinkClick>
              </a:rPr>
              <a:t>https://gist.github.com/eye-bs/3e8f952a1cfde96ac457e2212c61f754</a:t>
            </a:r>
            <a:endParaRPr u="sng">
              <a:solidFill>
                <a:srgbClr val="E69138"/>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49"/>
          <p:cNvSpPr txBox="1"/>
          <p:nvPr>
            <p:ph type="title"/>
          </p:nvPr>
        </p:nvSpPr>
        <p:spPr>
          <a:xfrm>
            <a:off x="720000" y="387600"/>
            <a:ext cx="7203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Create ViewHolder and bind data to view</a:t>
            </a:r>
            <a:endParaRPr sz="2400"/>
          </a:p>
          <a:p>
            <a:pPr indent="0" lvl="0" marL="0" rtl="0" algn="l">
              <a:spcBef>
                <a:spcPts val="0"/>
              </a:spcBef>
              <a:spcAft>
                <a:spcPts val="0"/>
              </a:spcAft>
              <a:buNone/>
            </a:pPr>
            <a:r>
              <a:t/>
            </a:r>
            <a:endParaRPr sz="2400"/>
          </a:p>
        </p:txBody>
      </p:sp>
      <p:sp>
        <p:nvSpPr>
          <p:cNvPr id="1280" name="Google Shape;1280;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1" name="Google Shape;1281;p149"/>
          <p:cNvSpPr txBox="1"/>
          <p:nvPr/>
        </p:nvSpPr>
        <p:spPr>
          <a:xfrm>
            <a:off x="1183050" y="1240450"/>
            <a:ext cx="6777900" cy="3509400"/>
          </a:xfrm>
          <a:prstGeom prst="rect">
            <a:avLst/>
          </a:prstGeom>
          <a:solidFill>
            <a:srgbClr val="24242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CC7832"/>
                </a:solidFill>
                <a:latin typeface="Roboto Mono"/>
                <a:ea typeface="Roboto Mono"/>
                <a:cs typeface="Roboto Mono"/>
                <a:sym typeface="Roboto Mono"/>
              </a:rPr>
              <a:t>class </a:t>
            </a:r>
            <a:r>
              <a:rPr lang="en" sz="1350">
                <a:solidFill>
                  <a:srgbClr val="A9B7C6"/>
                </a:solidFill>
                <a:latin typeface="Roboto Mono"/>
                <a:ea typeface="Roboto Mono"/>
                <a:cs typeface="Roboto Mono"/>
                <a:sym typeface="Roboto Mono"/>
              </a:rPr>
              <a:t>PokemonViewHolder(</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r>
              <a:rPr lang="en" sz="1350">
                <a:solidFill>
                  <a:srgbClr val="CC7832"/>
                </a:solidFill>
                <a:latin typeface="Roboto Mono"/>
                <a:ea typeface="Roboto Mono"/>
                <a:cs typeface="Roboto Mono"/>
                <a:sym typeface="Roboto Mono"/>
              </a:rPr>
              <a:t>private val </a:t>
            </a:r>
            <a:r>
              <a:rPr lang="en" sz="1350">
                <a:solidFill>
                  <a:srgbClr val="9876AA"/>
                </a:solidFill>
                <a:latin typeface="Roboto Mono"/>
                <a:ea typeface="Roboto Mono"/>
                <a:cs typeface="Roboto Mono"/>
                <a:sym typeface="Roboto Mono"/>
              </a:rPr>
              <a:t>bind</a:t>
            </a:r>
            <a:r>
              <a:rPr lang="en" sz="1350">
                <a:solidFill>
                  <a:srgbClr val="A9B7C6"/>
                </a:solidFill>
                <a:latin typeface="Roboto Mono"/>
                <a:ea typeface="Roboto Mono"/>
                <a:cs typeface="Roboto Mono"/>
                <a:sym typeface="Roboto Mono"/>
              </a:rPr>
              <a:t>: PokemonCardItemBinding</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 ViewHolder(bind.</a:t>
            </a:r>
            <a:r>
              <a:rPr i="1" lang="en" sz="1350">
                <a:solidFill>
                  <a:srgbClr val="9876AA"/>
                </a:solidFill>
                <a:latin typeface="Roboto Mono"/>
                <a:ea typeface="Roboto Mono"/>
                <a:cs typeface="Roboto Mono"/>
                <a:sym typeface="Roboto Mono"/>
              </a:rPr>
              <a:t>root</a:t>
            </a:r>
            <a:r>
              <a:rPr lang="en" sz="1350">
                <a:solidFill>
                  <a:srgbClr val="A9B7C6"/>
                </a:solidFill>
                <a:latin typeface="Roboto Mono"/>
                <a:ea typeface="Roboto Mono"/>
                <a:cs typeface="Roboto Mono"/>
                <a:sym typeface="Roboto Mono"/>
              </a:rPr>
              <a:t>) {</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r>
              <a:rPr lang="en" sz="1350">
                <a:solidFill>
                  <a:srgbClr val="CC7832"/>
                </a:solidFill>
                <a:latin typeface="Roboto Mono"/>
                <a:ea typeface="Roboto Mono"/>
                <a:cs typeface="Roboto Mono"/>
                <a:sym typeface="Roboto Mono"/>
              </a:rPr>
              <a:t>fun </a:t>
            </a:r>
            <a:r>
              <a:rPr lang="en" sz="1350">
                <a:solidFill>
                  <a:srgbClr val="FFC66D"/>
                </a:solidFill>
                <a:latin typeface="Roboto Mono"/>
                <a:ea typeface="Roboto Mono"/>
                <a:cs typeface="Roboto Mono"/>
                <a:sym typeface="Roboto Mono"/>
              </a:rPr>
              <a:t>bindView</a:t>
            </a:r>
            <a:r>
              <a:rPr lang="en" sz="1350">
                <a:solidFill>
                  <a:srgbClr val="A9B7C6"/>
                </a:solidFill>
                <a:latin typeface="Roboto Mono"/>
                <a:ea typeface="Roboto Mono"/>
                <a:cs typeface="Roboto Mono"/>
                <a:sym typeface="Roboto Mono"/>
              </a:rPr>
              <a:t>(pokemon: Pokemon) {</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pokemon.</a:t>
            </a:r>
            <a:r>
              <a:rPr i="1" lang="en" sz="1350">
                <a:solidFill>
                  <a:srgbClr val="FFC66D"/>
                </a:solidFill>
                <a:latin typeface="Roboto Mono"/>
                <a:ea typeface="Roboto Mono"/>
                <a:cs typeface="Roboto Mono"/>
                <a:sym typeface="Roboto Mono"/>
              </a:rPr>
              <a:t>apply </a:t>
            </a:r>
            <a:r>
              <a:rPr lang="en" sz="1350">
                <a:solidFill>
                  <a:srgbClr val="A9B7C6"/>
                </a:solidFill>
                <a:latin typeface="Roboto Mono"/>
                <a:ea typeface="Roboto Mono"/>
                <a:cs typeface="Roboto Mono"/>
                <a:sym typeface="Roboto Mono"/>
              </a:rPr>
              <a:t>{</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r>
              <a:rPr lang="en" sz="1350">
                <a:solidFill>
                  <a:srgbClr val="9876AA"/>
                </a:solidFill>
                <a:latin typeface="Roboto Mono"/>
                <a:ea typeface="Roboto Mono"/>
                <a:cs typeface="Roboto Mono"/>
                <a:sym typeface="Roboto Mono"/>
              </a:rPr>
              <a:t>bind</a:t>
            </a:r>
            <a:r>
              <a:rPr lang="en" sz="1350">
                <a:solidFill>
                  <a:srgbClr val="A9B7C6"/>
                </a:solidFill>
                <a:latin typeface="Roboto Mono"/>
                <a:ea typeface="Roboto Mono"/>
                <a:cs typeface="Roboto Mono"/>
                <a:sym typeface="Roboto Mono"/>
              </a:rPr>
              <a:t>.</a:t>
            </a:r>
            <a:r>
              <a:rPr lang="en" sz="1350">
                <a:solidFill>
                  <a:srgbClr val="9876AA"/>
                </a:solidFill>
                <a:latin typeface="Roboto Mono"/>
                <a:ea typeface="Roboto Mono"/>
                <a:cs typeface="Roboto Mono"/>
                <a:sym typeface="Roboto Mono"/>
              </a:rPr>
              <a:t>nameTv</a:t>
            </a:r>
            <a:r>
              <a:rPr lang="en" sz="1350">
                <a:solidFill>
                  <a:srgbClr val="A9B7C6"/>
                </a:solidFill>
                <a:latin typeface="Roboto Mono"/>
                <a:ea typeface="Roboto Mono"/>
                <a:cs typeface="Roboto Mono"/>
                <a:sym typeface="Roboto Mono"/>
              </a:rPr>
              <a:t>.</a:t>
            </a:r>
            <a:r>
              <a:rPr i="1" lang="en" sz="1350">
                <a:solidFill>
                  <a:srgbClr val="9876AA"/>
                </a:solidFill>
                <a:latin typeface="Roboto Mono"/>
                <a:ea typeface="Roboto Mono"/>
                <a:cs typeface="Roboto Mono"/>
                <a:sym typeface="Roboto Mono"/>
              </a:rPr>
              <a:t>text </a:t>
            </a:r>
            <a:r>
              <a:rPr lang="en" sz="1350">
                <a:solidFill>
                  <a:srgbClr val="A9B7C6"/>
                </a:solidFill>
                <a:latin typeface="Roboto Mono"/>
                <a:ea typeface="Roboto Mono"/>
                <a:cs typeface="Roboto Mono"/>
                <a:sym typeface="Roboto Mono"/>
              </a:rPr>
              <a:t>= </a:t>
            </a:r>
            <a:r>
              <a:rPr lang="en" sz="1350">
                <a:solidFill>
                  <a:srgbClr val="9876AA"/>
                </a:solidFill>
                <a:latin typeface="Roboto Mono"/>
                <a:ea typeface="Roboto Mono"/>
                <a:cs typeface="Roboto Mono"/>
                <a:sym typeface="Roboto Mono"/>
              </a:rPr>
              <a:t>name</a:t>
            </a:r>
            <a:endParaRPr sz="1350">
              <a:solidFill>
                <a:srgbClr val="9876AA"/>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9876AA"/>
                </a:solidFill>
                <a:latin typeface="Roboto Mono"/>
                <a:ea typeface="Roboto Mono"/>
                <a:cs typeface="Roboto Mono"/>
                <a:sym typeface="Roboto Mono"/>
              </a:rPr>
              <a:t>           bind</a:t>
            </a:r>
            <a:r>
              <a:rPr lang="en" sz="1350">
                <a:solidFill>
                  <a:srgbClr val="A9B7C6"/>
                </a:solidFill>
                <a:latin typeface="Roboto Mono"/>
                <a:ea typeface="Roboto Mono"/>
                <a:cs typeface="Roboto Mono"/>
                <a:sym typeface="Roboto Mono"/>
              </a:rPr>
              <a:t>.</a:t>
            </a:r>
            <a:r>
              <a:rPr lang="en" sz="1350">
                <a:solidFill>
                  <a:srgbClr val="9876AA"/>
                </a:solidFill>
                <a:latin typeface="Roboto Mono"/>
                <a:ea typeface="Roboto Mono"/>
                <a:cs typeface="Roboto Mono"/>
                <a:sym typeface="Roboto Mono"/>
              </a:rPr>
              <a:t>typeTv</a:t>
            </a:r>
            <a:r>
              <a:rPr lang="en" sz="1350">
                <a:solidFill>
                  <a:srgbClr val="A9B7C6"/>
                </a:solidFill>
                <a:latin typeface="Roboto Mono"/>
                <a:ea typeface="Roboto Mono"/>
                <a:cs typeface="Roboto Mono"/>
                <a:sym typeface="Roboto Mono"/>
              </a:rPr>
              <a:t>.</a:t>
            </a:r>
            <a:r>
              <a:rPr i="1" lang="en" sz="1350">
                <a:solidFill>
                  <a:srgbClr val="9876AA"/>
                </a:solidFill>
                <a:latin typeface="Roboto Mono"/>
                <a:ea typeface="Roboto Mono"/>
                <a:cs typeface="Roboto Mono"/>
                <a:sym typeface="Roboto Mono"/>
              </a:rPr>
              <a:t>text </a:t>
            </a:r>
            <a:r>
              <a:rPr lang="en" sz="1350">
                <a:solidFill>
                  <a:srgbClr val="A9B7C6"/>
                </a:solidFill>
                <a:latin typeface="Roboto Mono"/>
                <a:ea typeface="Roboto Mono"/>
                <a:cs typeface="Roboto Mono"/>
                <a:sym typeface="Roboto Mono"/>
              </a:rPr>
              <a:t>= </a:t>
            </a:r>
            <a:r>
              <a:rPr lang="en" sz="1350">
                <a:solidFill>
                  <a:srgbClr val="9876AA"/>
                </a:solidFill>
                <a:latin typeface="Roboto Mono"/>
                <a:ea typeface="Roboto Mono"/>
                <a:cs typeface="Roboto Mono"/>
                <a:sym typeface="Roboto Mono"/>
              </a:rPr>
              <a:t>type.joinToString(", ")</a:t>
            </a:r>
            <a:endParaRPr sz="1350">
              <a:solidFill>
                <a:srgbClr val="9876AA"/>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9876AA"/>
                </a:solidFill>
                <a:latin typeface="Roboto Mono"/>
                <a:ea typeface="Roboto Mono"/>
                <a:cs typeface="Roboto Mono"/>
                <a:sym typeface="Roboto Mono"/>
              </a:rPr>
              <a:t>           bind</a:t>
            </a:r>
            <a:r>
              <a:rPr lang="en" sz="1350">
                <a:solidFill>
                  <a:srgbClr val="A9B7C6"/>
                </a:solidFill>
                <a:latin typeface="Roboto Mono"/>
                <a:ea typeface="Roboto Mono"/>
                <a:cs typeface="Roboto Mono"/>
                <a:sym typeface="Roboto Mono"/>
              </a:rPr>
              <a:t>.</a:t>
            </a:r>
            <a:r>
              <a:rPr lang="en" sz="1350">
                <a:solidFill>
                  <a:srgbClr val="9876AA"/>
                </a:solidFill>
                <a:latin typeface="Roboto Mono"/>
                <a:ea typeface="Roboto Mono"/>
                <a:cs typeface="Roboto Mono"/>
                <a:sym typeface="Roboto Mono"/>
              </a:rPr>
              <a:t>imageView</a:t>
            </a:r>
            <a:r>
              <a:rPr lang="en" sz="1350">
                <a:solidFill>
                  <a:srgbClr val="A9B7C6"/>
                </a:solidFill>
                <a:latin typeface="Roboto Mono"/>
                <a:ea typeface="Roboto Mono"/>
                <a:cs typeface="Roboto Mono"/>
                <a:sym typeface="Roboto Mono"/>
              </a:rPr>
              <a:t>.</a:t>
            </a:r>
            <a:r>
              <a:rPr i="1" lang="en" sz="1350">
                <a:solidFill>
                  <a:srgbClr val="9876AA"/>
                </a:solidFill>
                <a:latin typeface="Roboto Mono"/>
                <a:ea typeface="Roboto Mono"/>
                <a:cs typeface="Roboto Mono"/>
                <a:sym typeface="Roboto Mono"/>
              </a:rPr>
              <a:t>background </a:t>
            </a:r>
            <a:r>
              <a:rPr lang="en" sz="1350">
                <a:solidFill>
                  <a:srgbClr val="A9B7C6"/>
                </a:solidFill>
                <a:latin typeface="Roboto Mono"/>
                <a:ea typeface="Roboto Mono"/>
                <a:cs typeface="Roboto Mono"/>
                <a:sym typeface="Roboto Mono"/>
              </a:rPr>
              <a:t>=</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ContextCompat.getDrawable(</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r>
              <a:rPr lang="en" sz="1350">
                <a:solidFill>
                  <a:srgbClr val="9876AA"/>
                </a:solidFill>
                <a:latin typeface="Roboto Mono"/>
                <a:ea typeface="Roboto Mono"/>
                <a:cs typeface="Roboto Mono"/>
                <a:sym typeface="Roboto Mono"/>
              </a:rPr>
              <a:t>bind</a:t>
            </a:r>
            <a:r>
              <a:rPr lang="en" sz="1350">
                <a:solidFill>
                  <a:srgbClr val="A9B7C6"/>
                </a:solidFill>
                <a:latin typeface="Roboto Mono"/>
                <a:ea typeface="Roboto Mono"/>
                <a:cs typeface="Roboto Mono"/>
                <a:sym typeface="Roboto Mono"/>
              </a:rPr>
              <a:t>.</a:t>
            </a:r>
            <a:r>
              <a:rPr lang="en" sz="1350">
                <a:solidFill>
                  <a:srgbClr val="9876AA"/>
                </a:solidFill>
                <a:latin typeface="Roboto Mono"/>
                <a:ea typeface="Roboto Mono"/>
                <a:cs typeface="Roboto Mono"/>
                <a:sym typeface="Roboto Mono"/>
              </a:rPr>
              <a:t>imageView</a:t>
            </a:r>
            <a:r>
              <a:rPr lang="en" sz="1350">
                <a:solidFill>
                  <a:srgbClr val="A9B7C6"/>
                </a:solidFill>
                <a:latin typeface="Roboto Mono"/>
                <a:ea typeface="Roboto Mono"/>
                <a:cs typeface="Roboto Mono"/>
                <a:sym typeface="Roboto Mono"/>
              </a:rPr>
              <a:t>.</a:t>
            </a:r>
            <a:r>
              <a:rPr i="1" lang="en" sz="1350">
                <a:solidFill>
                  <a:srgbClr val="9876AA"/>
                </a:solidFill>
                <a:latin typeface="Roboto Mono"/>
                <a:ea typeface="Roboto Mono"/>
                <a:cs typeface="Roboto Mono"/>
                <a:sym typeface="Roboto Mono"/>
              </a:rPr>
              <a:t>context</a:t>
            </a:r>
            <a:r>
              <a:rPr lang="en" sz="1350">
                <a:solidFill>
                  <a:srgbClr val="CC7832"/>
                </a:solidFill>
                <a:latin typeface="Roboto Mono"/>
                <a:ea typeface="Roboto Mono"/>
                <a:cs typeface="Roboto Mono"/>
                <a:sym typeface="Roboto Mono"/>
              </a:rPr>
              <a:t>,</a:t>
            </a:r>
            <a:endParaRPr sz="1350">
              <a:solidFill>
                <a:srgbClr val="CC7832"/>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CC7832"/>
                </a:solidFill>
                <a:latin typeface="Roboto Mono"/>
                <a:ea typeface="Roboto Mono"/>
                <a:cs typeface="Roboto Mono"/>
                <a:sym typeface="Roboto Mono"/>
              </a:rPr>
              <a:t>                   </a:t>
            </a:r>
            <a:r>
              <a:rPr lang="en" sz="1350">
                <a:solidFill>
                  <a:srgbClr val="A9B7C6"/>
                </a:solidFill>
                <a:latin typeface="Roboto Mono"/>
                <a:ea typeface="Roboto Mono"/>
                <a:cs typeface="Roboto Mono"/>
                <a:sym typeface="Roboto Mono"/>
              </a:rPr>
              <a:t>R.drawable.</a:t>
            </a:r>
            <a:r>
              <a:rPr i="1" lang="en" sz="1350">
                <a:solidFill>
                  <a:srgbClr val="9876AA"/>
                </a:solidFill>
                <a:latin typeface="Roboto Mono"/>
                <a:ea typeface="Roboto Mono"/>
                <a:cs typeface="Roboto Mono"/>
                <a:sym typeface="Roboto Mono"/>
              </a:rPr>
              <a:t>caterpie</a:t>
            </a:r>
            <a:endParaRPr i="1" sz="1350">
              <a:solidFill>
                <a:srgbClr val="9876AA"/>
              </a:solidFill>
              <a:latin typeface="Roboto Mono"/>
              <a:ea typeface="Roboto Mono"/>
              <a:cs typeface="Roboto Mono"/>
              <a:sym typeface="Roboto Mono"/>
            </a:endParaRPr>
          </a:p>
          <a:p>
            <a:pPr indent="0" lvl="0" marL="0" rtl="0" algn="l">
              <a:spcBef>
                <a:spcPts val="0"/>
              </a:spcBef>
              <a:spcAft>
                <a:spcPts val="0"/>
              </a:spcAft>
              <a:buNone/>
            </a:pPr>
            <a:r>
              <a:rPr i="1" lang="en" sz="1350">
                <a:solidFill>
                  <a:srgbClr val="9876AA"/>
                </a:solidFill>
                <a:latin typeface="Roboto Mono"/>
                <a:ea typeface="Roboto Mono"/>
                <a:cs typeface="Roboto Mono"/>
                <a:sym typeface="Roboto Mono"/>
              </a:rPr>
              <a:t>               </a:t>
            </a:r>
            <a:r>
              <a:rPr lang="en" sz="1350">
                <a:solidFill>
                  <a:srgbClr val="A9B7C6"/>
                </a:solidFill>
                <a:latin typeface="Roboto Mono"/>
                <a:ea typeface="Roboto Mono"/>
                <a:cs typeface="Roboto Mono"/>
                <a:sym typeface="Roboto Mono"/>
              </a:rPr>
              <a:t>)</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a:t>
            </a:r>
            <a:endParaRPr sz="1350">
              <a:solidFill>
                <a:srgbClr val="A9B7C6"/>
              </a:solidFill>
              <a:latin typeface="Roboto Mono"/>
              <a:ea typeface="Roboto Mono"/>
              <a:cs typeface="Roboto Mono"/>
              <a:sym typeface="Roboto Mon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50"/>
          <p:cNvSpPr txBox="1"/>
          <p:nvPr>
            <p:ph type="title"/>
          </p:nvPr>
        </p:nvSpPr>
        <p:spPr>
          <a:xfrm>
            <a:off x="720000" y="387600"/>
            <a:ext cx="7203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Create Adapter and set to RecyclerView</a:t>
            </a:r>
            <a:endParaRPr sz="2400"/>
          </a:p>
          <a:p>
            <a:pPr indent="0" lvl="0" marL="0" rtl="0" algn="l">
              <a:spcBef>
                <a:spcPts val="0"/>
              </a:spcBef>
              <a:spcAft>
                <a:spcPts val="0"/>
              </a:spcAft>
              <a:buNone/>
            </a:pPr>
            <a:r>
              <a:t/>
            </a:r>
            <a:endParaRPr sz="2400"/>
          </a:p>
        </p:txBody>
      </p:sp>
      <p:sp>
        <p:nvSpPr>
          <p:cNvPr id="1287" name="Google Shape;1287;p1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8" name="Google Shape;1288;p150"/>
          <p:cNvSpPr txBox="1"/>
          <p:nvPr/>
        </p:nvSpPr>
        <p:spPr>
          <a:xfrm>
            <a:off x="654750" y="1198350"/>
            <a:ext cx="7834500" cy="3586500"/>
          </a:xfrm>
          <a:prstGeom prst="rect">
            <a:avLst/>
          </a:prstGeom>
          <a:solidFill>
            <a:srgbClr val="24242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CC7832"/>
                </a:solidFill>
                <a:latin typeface="Poppins"/>
                <a:ea typeface="Poppins"/>
                <a:cs typeface="Poppins"/>
                <a:sym typeface="Poppins"/>
              </a:rPr>
              <a:t>class </a:t>
            </a:r>
            <a:r>
              <a:rPr lang="en" sz="1300">
                <a:solidFill>
                  <a:srgbClr val="A9B7C6"/>
                </a:solidFill>
                <a:latin typeface="Poppins"/>
                <a:ea typeface="Poppins"/>
                <a:cs typeface="Poppins"/>
                <a:sym typeface="Poppins"/>
              </a:rPr>
              <a:t>PokemonAdapter(</a:t>
            </a:r>
            <a:endParaRPr sz="1300">
              <a:solidFill>
                <a:srgbClr val="A9B7C6"/>
              </a:solidFill>
              <a:latin typeface="Poppins"/>
              <a:ea typeface="Poppins"/>
              <a:cs typeface="Poppins"/>
              <a:sym typeface="Poppins"/>
            </a:endParaRPr>
          </a:p>
          <a:p>
            <a:pPr indent="0" lvl="0" marL="0" rtl="0" algn="l">
              <a:spcBef>
                <a:spcPts val="0"/>
              </a:spcBef>
              <a:spcAft>
                <a:spcPts val="0"/>
              </a:spcAft>
              <a:buNone/>
            </a:pPr>
            <a:r>
              <a:rPr lang="en" sz="1300">
                <a:solidFill>
                  <a:srgbClr val="A9B7C6"/>
                </a:solidFill>
                <a:latin typeface="Poppins"/>
                <a:ea typeface="Poppins"/>
                <a:cs typeface="Poppins"/>
                <a:sym typeface="Poppins"/>
              </a:rPr>
              <a:t>   </a:t>
            </a:r>
            <a:r>
              <a:rPr lang="en" sz="1300">
                <a:solidFill>
                  <a:srgbClr val="CC7832"/>
                </a:solidFill>
                <a:latin typeface="Poppins"/>
                <a:ea typeface="Poppins"/>
                <a:cs typeface="Poppins"/>
                <a:sym typeface="Poppins"/>
              </a:rPr>
              <a:t>private val </a:t>
            </a:r>
            <a:r>
              <a:rPr lang="en" sz="1300">
                <a:solidFill>
                  <a:srgbClr val="9876AA"/>
                </a:solidFill>
                <a:latin typeface="Poppins"/>
                <a:ea typeface="Poppins"/>
                <a:cs typeface="Poppins"/>
                <a:sym typeface="Poppins"/>
              </a:rPr>
              <a:t>pokemonList</a:t>
            </a:r>
            <a:r>
              <a:rPr lang="en" sz="1300">
                <a:solidFill>
                  <a:srgbClr val="A9B7C6"/>
                </a:solidFill>
                <a:latin typeface="Poppins"/>
                <a:ea typeface="Poppins"/>
                <a:cs typeface="Poppins"/>
                <a:sym typeface="Poppins"/>
              </a:rPr>
              <a:t>: List&lt;Pokemon&gt;</a:t>
            </a:r>
            <a:endParaRPr sz="1300">
              <a:solidFill>
                <a:srgbClr val="A9B7C6"/>
              </a:solidFill>
              <a:latin typeface="Poppins"/>
              <a:ea typeface="Poppins"/>
              <a:cs typeface="Poppins"/>
              <a:sym typeface="Poppins"/>
            </a:endParaRPr>
          </a:p>
          <a:p>
            <a:pPr indent="0" lvl="0" marL="0" rtl="0" algn="l">
              <a:spcBef>
                <a:spcPts val="0"/>
              </a:spcBef>
              <a:spcAft>
                <a:spcPts val="0"/>
              </a:spcAft>
              <a:buNone/>
            </a:pPr>
            <a:r>
              <a:rPr lang="en" sz="1300">
                <a:solidFill>
                  <a:srgbClr val="A9B7C6"/>
                </a:solidFill>
                <a:latin typeface="Poppins"/>
                <a:ea typeface="Poppins"/>
                <a:cs typeface="Poppins"/>
                <a:sym typeface="Poppins"/>
              </a:rPr>
              <a:t>) : Adapter&lt;PokemonViewHolder&gt;() {</a:t>
            </a:r>
            <a:endParaRPr sz="1300">
              <a:solidFill>
                <a:srgbClr val="A9B7C6"/>
              </a:solidFill>
              <a:latin typeface="Poppins"/>
              <a:ea typeface="Poppins"/>
              <a:cs typeface="Poppins"/>
              <a:sym typeface="Poppins"/>
            </a:endParaRPr>
          </a:p>
          <a:p>
            <a:pPr indent="0" lvl="0" marL="0" rtl="0" algn="l">
              <a:spcBef>
                <a:spcPts val="0"/>
              </a:spcBef>
              <a:spcAft>
                <a:spcPts val="0"/>
              </a:spcAft>
              <a:buNone/>
            </a:pPr>
            <a:r>
              <a:t/>
            </a:r>
            <a:endParaRPr sz="1300">
              <a:solidFill>
                <a:srgbClr val="A9B7C6"/>
              </a:solidFill>
              <a:latin typeface="Poppins"/>
              <a:ea typeface="Poppins"/>
              <a:cs typeface="Poppins"/>
              <a:sym typeface="Poppins"/>
            </a:endParaRPr>
          </a:p>
          <a:p>
            <a:pPr indent="0" lvl="0" marL="0" rtl="0" algn="l">
              <a:spcBef>
                <a:spcPts val="0"/>
              </a:spcBef>
              <a:spcAft>
                <a:spcPts val="0"/>
              </a:spcAft>
              <a:buNone/>
            </a:pPr>
            <a:r>
              <a:rPr lang="en" sz="1300">
                <a:solidFill>
                  <a:srgbClr val="A9B7C6"/>
                </a:solidFill>
                <a:latin typeface="Poppins"/>
                <a:ea typeface="Poppins"/>
                <a:cs typeface="Poppins"/>
                <a:sym typeface="Poppins"/>
              </a:rPr>
              <a:t>   </a:t>
            </a:r>
            <a:r>
              <a:rPr lang="en" sz="1300">
                <a:solidFill>
                  <a:srgbClr val="CC7832"/>
                </a:solidFill>
                <a:latin typeface="Poppins"/>
                <a:ea typeface="Poppins"/>
                <a:cs typeface="Poppins"/>
                <a:sym typeface="Poppins"/>
              </a:rPr>
              <a:t>override fun </a:t>
            </a:r>
            <a:r>
              <a:rPr lang="en" sz="1300">
                <a:solidFill>
                  <a:srgbClr val="FFC66D"/>
                </a:solidFill>
                <a:latin typeface="Poppins"/>
                <a:ea typeface="Poppins"/>
                <a:cs typeface="Poppins"/>
                <a:sym typeface="Poppins"/>
              </a:rPr>
              <a:t>onCreateViewHolder</a:t>
            </a:r>
            <a:r>
              <a:rPr lang="en" sz="1300">
                <a:solidFill>
                  <a:srgbClr val="A9B7C6"/>
                </a:solidFill>
                <a:latin typeface="Poppins"/>
                <a:ea typeface="Poppins"/>
                <a:cs typeface="Poppins"/>
                <a:sym typeface="Poppins"/>
              </a:rPr>
              <a:t>(parent: ViewGroup</a:t>
            </a:r>
            <a:r>
              <a:rPr lang="en" sz="1300">
                <a:solidFill>
                  <a:srgbClr val="CC7832"/>
                </a:solidFill>
                <a:latin typeface="Poppins"/>
                <a:ea typeface="Poppins"/>
                <a:cs typeface="Poppins"/>
                <a:sym typeface="Poppins"/>
              </a:rPr>
              <a:t>, </a:t>
            </a:r>
            <a:r>
              <a:rPr lang="en" sz="1300">
                <a:solidFill>
                  <a:srgbClr val="A9B7C6"/>
                </a:solidFill>
                <a:latin typeface="Poppins"/>
                <a:ea typeface="Poppins"/>
                <a:cs typeface="Poppins"/>
                <a:sym typeface="Poppins"/>
              </a:rPr>
              <a:t>viewType: Int): PokemonViewHolder {</a:t>
            </a:r>
            <a:endParaRPr sz="1300">
              <a:solidFill>
                <a:srgbClr val="A9B7C6"/>
              </a:solidFill>
              <a:latin typeface="Poppins"/>
              <a:ea typeface="Poppins"/>
              <a:cs typeface="Poppins"/>
              <a:sym typeface="Poppins"/>
            </a:endParaRPr>
          </a:p>
          <a:p>
            <a:pPr indent="0" lvl="0" marL="0" rtl="0" algn="l">
              <a:spcBef>
                <a:spcPts val="0"/>
              </a:spcBef>
              <a:spcAft>
                <a:spcPts val="0"/>
              </a:spcAft>
              <a:buNone/>
            </a:pPr>
            <a:r>
              <a:rPr lang="en" sz="1300">
                <a:solidFill>
                  <a:srgbClr val="A9B7C6"/>
                </a:solidFill>
                <a:latin typeface="Poppins"/>
                <a:ea typeface="Poppins"/>
                <a:cs typeface="Poppins"/>
                <a:sym typeface="Poppins"/>
              </a:rPr>
              <a:t>       </a:t>
            </a:r>
            <a:r>
              <a:rPr lang="en" sz="1300">
                <a:solidFill>
                  <a:srgbClr val="CC7832"/>
                </a:solidFill>
                <a:latin typeface="Poppins"/>
                <a:ea typeface="Poppins"/>
                <a:cs typeface="Poppins"/>
                <a:sym typeface="Poppins"/>
              </a:rPr>
              <a:t>val </a:t>
            </a:r>
            <a:r>
              <a:rPr lang="en" sz="1300">
                <a:solidFill>
                  <a:srgbClr val="A9B7C6"/>
                </a:solidFill>
                <a:latin typeface="Poppins"/>
                <a:ea typeface="Poppins"/>
                <a:cs typeface="Poppins"/>
                <a:sym typeface="Poppins"/>
              </a:rPr>
              <a:t>inflater = LayoutInflater.from(parent.</a:t>
            </a:r>
            <a:r>
              <a:rPr i="1" lang="en" sz="1300">
                <a:solidFill>
                  <a:srgbClr val="9876AA"/>
                </a:solidFill>
                <a:latin typeface="Poppins"/>
                <a:ea typeface="Poppins"/>
                <a:cs typeface="Poppins"/>
                <a:sym typeface="Poppins"/>
              </a:rPr>
              <a:t>context</a:t>
            </a:r>
            <a:r>
              <a:rPr lang="en" sz="1300">
                <a:solidFill>
                  <a:srgbClr val="A9B7C6"/>
                </a:solidFill>
                <a:latin typeface="Poppins"/>
                <a:ea typeface="Poppins"/>
                <a:cs typeface="Poppins"/>
                <a:sym typeface="Poppins"/>
              </a:rPr>
              <a:t>)</a:t>
            </a:r>
            <a:endParaRPr sz="1300">
              <a:solidFill>
                <a:srgbClr val="A9B7C6"/>
              </a:solidFill>
              <a:latin typeface="Poppins"/>
              <a:ea typeface="Poppins"/>
              <a:cs typeface="Poppins"/>
              <a:sym typeface="Poppins"/>
            </a:endParaRPr>
          </a:p>
          <a:p>
            <a:pPr indent="0" lvl="0" marL="0" rtl="0" algn="l">
              <a:spcBef>
                <a:spcPts val="0"/>
              </a:spcBef>
              <a:spcAft>
                <a:spcPts val="0"/>
              </a:spcAft>
              <a:buNone/>
            </a:pPr>
            <a:r>
              <a:rPr lang="en" sz="1300">
                <a:solidFill>
                  <a:srgbClr val="A9B7C6"/>
                </a:solidFill>
                <a:latin typeface="Poppins"/>
                <a:ea typeface="Poppins"/>
                <a:cs typeface="Poppins"/>
                <a:sym typeface="Poppins"/>
              </a:rPr>
              <a:t>       </a:t>
            </a:r>
            <a:r>
              <a:rPr lang="en" sz="1300">
                <a:solidFill>
                  <a:srgbClr val="CC7832"/>
                </a:solidFill>
                <a:latin typeface="Poppins"/>
                <a:ea typeface="Poppins"/>
                <a:cs typeface="Poppins"/>
                <a:sym typeface="Poppins"/>
              </a:rPr>
              <a:t>val </a:t>
            </a:r>
            <a:r>
              <a:rPr lang="en" sz="1300">
                <a:solidFill>
                  <a:srgbClr val="A9B7C6"/>
                </a:solidFill>
                <a:latin typeface="Poppins"/>
                <a:ea typeface="Poppins"/>
                <a:cs typeface="Poppins"/>
                <a:sym typeface="Poppins"/>
              </a:rPr>
              <a:t>view = PokemonCardItemBinding.inflate(inflater</a:t>
            </a:r>
            <a:r>
              <a:rPr lang="en" sz="1300">
                <a:solidFill>
                  <a:srgbClr val="CC7832"/>
                </a:solidFill>
                <a:latin typeface="Poppins"/>
                <a:ea typeface="Poppins"/>
                <a:cs typeface="Poppins"/>
                <a:sym typeface="Poppins"/>
              </a:rPr>
              <a:t>, </a:t>
            </a:r>
            <a:r>
              <a:rPr lang="en" sz="1300">
                <a:solidFill>
                  <a:srgbClr val="A9B7C6"/>
                </a:solidFill>
                <a:latin typeface="Poppins"/>
                <a:ea typeface="Poppins"/>
                <a:cs typeface="Poppins"/>
                <a:sym typeface="Poppins"/>
              </a:rPr>
              <a:t>parent</a:t>
            </a:r>
            <a:r>
              <a:rPr lang="en" sz="1300">
                <a:solidFill>
                  <a:srgbClr val="CC7832"/>
                </a:solidFill>
                <a:latin typeface="Poppins"/>
                <a:ea typeface="Poppins"/>
                <a:cs typeface="Poppins"/>
                <a:sym typeface="Poppins"/>
              </a:rPr>
              <a:t>, false</a:t>
            </a:r>
            <a:r>
              <a:rPr lang="en" sz="1300">
                <a:solidFill>
                  <a:srgbClr val="A9B7C6"/>
                </a:solidFill>
                <a:latin typeface="Poppins"/>
                <a:ea typeface="Poppins"/>
                <a:cs typeface="Poppins"/>
                <a:sym typeface="Poppins"/>
              </a:rPr>
              <a:t>)</a:t>
            </a:r>
            <a:endParaRPr sz="1300">
              <a:solidFill>
                <a:srgbClr val="A9B7C6"/>
              </a:solidFill>
              <a:latin typeface="Poppins"/>
              <a:ea typeface="Poppins"/>
              <a:cs typeface="Poppins"/>
              <a:sym typeface="Poppins"/>
            </a:endParaRPr>
          </a:p>
          <a:p>
            <a:pPr indent="0" lvl="0" marL="0" rtl="0" algn="l">
              <a:spcBef>
                <a:spcPts val="0"/>
              </a:spcBef>
              <a:spcAft>
                <a:spcPts val="0"/>
              </a:spcAft>
              <a:buNone/>
            </a:pPr>
            <a:r>
              <a:rPr lang="en" sz="1300">
                <a:solidFill>
                  <a:srgbClr val="A9B7C6"/>
                </a:solidFill>
                <a:latin typeface="Poppins"/>
                <a:ea typeface="Poppins"/>
                <a:cs typeface="Poppins"/>
                <a:sym typeface="Poppins"/>
              </a:rPr>
              <a:t>       </a:t>
            </a:r>
            <a:r>
              <a:rPr lang="en" sz="1300">
                <a:solidFill>
                  <a:srgbClr val="CC7832"/>
                </a:solidFill>
                <a:latin typeface="Poppins"/>
                <a:ea typeface="Poppins"/>
                <a:cs typeface="Poppins"/>
                <a:sym typeface="Poppins"/>
              </a:rPr>
              <a:t>return </a:t>
            </a:r>
            <a:r>
              <a:rPr lang="en" sz="1300">
                <a:solidFill>
                  <a:srgbClr val="A9B7C6"/>
                </a:solidFill>
                <a:latin typeface="Poppins"/>
                <a:ea typeface="Poppins"/>
                <a:cs typeface="Poppins"/>
                <a:sym typeface="Poppins"/>
              </a:rPr>
              <a:t>PokemonViewHolder(view)</a:t>
            </a:r>
            <a:endParaRPr sz="1300">
              <a:solidFill>
                <a:srgbClr val="A9B7C6"/>
              </a:solidFill>
              <a:latin typeface="Poppins"/>
              <a:ea typeface="Poppins"/>
              <a:cs typeface="Poppins"/>
              <a:sym typeface="Poppins"/>
            </a:endParaRPr>
          </a:p>
          <a:p>
            <a:pPr indent="0" lvl="0" marL="0" rtl="0" algn="l">
              <a:spcBef>
                <a:spcPts val="0"/>
              </a:spcBef>
              <a:spcAft>
                <a:spcPts val="0"/>
              </a:spcAft>
              <a:buNone/>
            </a:pPr>
            <a:r>
              <a:rPr lang="en" sz="1300">
                <a:solidFill>
                  <a:srgbClr val="A9B7C6"/>
                </a:solidFill>
                <a:latin typeface="Poppins"/>
                <a:ea typeface="Poppins"/>
                <a:cs typeface="Poppins"/>
                <a:sym typeface="Poppins"/>
              </a:rPr>
              <a:t>   }</a:t>
            </a:r>
            <a:endParaRPr sz="1300">
              <a:solidFill>
                <a:srgbClr val="A9B7C6"/>
              </a:solidFill>
              <a:latin typeface="Poppins"/>
              <a:ea typeface="Poppins"/>
              <a:cs typeface="Poppins"/>
              <a:sym typeface="Poppins"/>
            </a:endParaRPr>
          </a:p>
          <a:p>
            <a:pPr indent="0" lvl="0" marL="0" rtl="0" algn="l">
              <a:spcBef>
                <a:spcPts val="0"/>
              </a:spcBef>
              <a:spcAft>
                <a:spcPts val="0"/>
              </a:spcAft>
              <a:buNone/>
            </a:pPr>
            <a:r>
              <a:t/>
            </a:r>
            <a:endParaRPr sz="1300">
              <a:solidFill>
                <a:srgbClr val="A9B7C6"/>
              </a:solidFill>
              <a:latin typeface="Poppins"/>
              <a:ea typeface="Poppins"/>
              <a:cs typeface="Poppins"/>
              <a:sym typeface="Poppins"/>
            </a:endParaRPr>
          </a:p>
          <a:p>
            <a:pPr indent="0" lvl="0" marL="0" rtl="0" algn="l">
              <a:spcBef>
                <a:spcPts val="0"/>
              </a:spcBef>
              <a:spcAft>
                <a:spcPts val="0"/>
              </a:spcAft>
              <a:buNone/>
            </a:pPr>
            <a:r>
              <a:rPr lang="en" sz="1300">
                <a:solidFill>
                  <a:srgbClr val="A9B7C6"/>
                </a:solidFill>
                <a:latin typeface="Poppins"/>
                <a:ea typeface="Poppins"/>
                <a:cs typeface="Poppins"/>
                <a:sym typeface="Poppins"/>
              </a:rPr>
              <a:t>   </a:t>
            </a:r>
            <a:r>
              <a:rPr lang="en" sz="1300">
                <a:solidFill>
                  <a:srgbClr val="CC7832"/>
                </a:solidFill>
                <a:latin typeface="Poppins"/>
                <a:ea typeface="Poppins"/>
                <a:cs typeface="Poppins"/>
                <a:sym typeface="Poppins"/>
              </a:rPr>
              <a:t>override fun </a:t>
            </a:r>
            <a:r>
              <a:rPr lang="en" sz="1300">
                <a:solidFill>
                  <a:srgbClr val="FFC66D"/>
                </a:solidFill>
                <a:latin typeface="Poppins"/>
                <a:ea typeface="Poppins"/>
                <a:cs typeface="Poppins"/>
                <a:sym typeface="Poppins"/>
              </a:rPr>
              <a:t>getItemCount</a:t>
            </a:r>
            <a:r>
              <a:rPr lang="en" sz="1300">
                <a:solidFill>
                  <a:srgbClr val="A9B7C6"/>
                </a:solidFill>
                <a:latin typeface="Poppins"/>
                <a:ea typeface="Poppins"/>
                <a:cs typeface="Poppins"/>
                <a:sym typeface="Poppins"/>
              </a:rPr>
              <a:t>(): Int = </a:t>
            </a:r>
            <a:r>
              <a:rPr lang="en" sz="1300">
                <a:solidFill>
                  <a:srgbClr val="9876AA"/>
                </a:solidFill>
                <a:latin typeface="Poppins"/>
                <a:ea typeface="Poppins"/>
                <a:cs typeface="Poppins"/>
                <a:sym typeface="Poppins"/>
              </a:rPr>
              <a:t>pokemonList</a:t>
            </a:r>
            <a:r>
              <a:rPr lang="en" sz="1300">
                <a:solidFill>
                  <a:srgbClr val="A9B7C6"/>
                </a:solidFill>
                <a:latin typeface="Poppins"/>
                <a:ea typeface="Poppins"/>
                <a:cs typeface="Poppins"/>
                <a:sym typeface="Poppins"/>
              </a:rPr>
              <a:t>.</a:t>
            </a:r>
            <a:r>
              <a:rPr lang="en" sz="1300">
                <a:solidFill>
                  <a:srgbClr val="9876AA"/>
                </a:solidFill>
                <a:latin typeface="Poppins"/>
                <a:ea typeface="Poppins"/>
                <a:cs typeface="Poppins"/>
                <a:sym typeface="Poppins"/>
              </a:rPr>
              <a:t>size</a:t>
            </a:r>
            <a:endParaRPr sz="1300">
              <a:solidFill>
                <a:srgbClr val="9876AA"/>
              </a:solidFill>
              <a:latin typeface="Poppins"/>
              <a:ea typeface="Poppins"/>
              <a:cs typeface="Poppins"/>
              <a:sym typeface="Poppins"/>
            </a:endParaRPr>
          </a:p>
          <a:p>
            <a:pPr indent="0" lvl="0" marL="0" rtl="0" algn="l">
              <a:spcBef>
                <a:spcPts val="0"/>
              </a:spcBef>
              <a:spcAft>
                <a:spcPts val="0"/>
              </a:spcAft>
              <a:buNone/>
            </a:pPr>
            <a:r>
              <a:t/>
            </a:r>
            <a:endParaRPr sz="1300">
              <a:solidFill>
                <a:srgbClr val="9876AA"/>
              </a:solidFill>
              <a:latin typeface="Poppins"/>
              <a:ea typeface="Poppins"/>
              <a:cs typeface="Poppins"/>
              <a:sym typeface="Poppins"/>
            </a:endParaRPr>
          </a:p>
          <a:p>
            <a:pPr indent="0" lvl="0" marL="0" rtl="0" algn="l">
              <a:spcBef>
                <a:spcPts val="0"/>
              </a:spcBef>
              <a:spcAft>
                <a:spcPts val="0"/>
              </a:spcAft>
              <a:buNone/>
            </a:pPr>
            <a:r>
              <a:rPr lang="en" sz="1300">
                <a:solidFill>
                  <a:srgbClr val="9876AA"/>
                </a:solidFill>
                <a:latin typeface="Poppins"/>
                <a:ea typeface="Poppins"/>
                <a:cs typeface="Poppins"/>
                <a:sym typeface="Poppins"/>
              </a:rPr>
              <a:t>   </a:t>
            </a:r>
            <a:r>
              <a:rPr lang="en" sz="1300">
                <a:solidFill>
                  <a:srgbClr val="CC7832"/>
                </a:solidFill>
                <a:latin typeface="Poppins"/>
                <a:ea typeface="Poppins"/>
                <a:cs typeface="Poppins"/>
                <a:sym typeface="Poppins"/>
              </a:rPr>
              <a:t>override fun </a:t>
            </a:r>
            <a:r>
              <a:rPr lang="en" sz="1300">
                <a:solidFill>
                  <a:srgbClr val="FFC66D"/>
                </a:solidFill>
                <a:latin typeface="Poppins"/>
                <a:ea typeface="Poppins"/>
                <a:cs typeface="Poppins"/>
                <a:sym typeface="Poppins"/>
              </a:rPr>
              <a:t>onBindViewHolder</a:t>
            </a:r>
            <a:r>
              <a:rPr lang="en" sz="1300">
                <a:solidFill>
                  <a:srgbClr val="A9B7C6"/>
                </a:solidFill>
                <a:latin typeface="Poppins"/>
                <a:ea typeface="Poppins"/>
                <a:cs typeface="Poppins"/>
                <a:sym typeface="Poppins"/>
              </a:rPr>
              <a:t>(holder: PokemonViewHolder</a:t>
            </a:r>
            <a:r>
              <a:rPr lang="en" sz="1300">
                <a:solidFill>
                  <a:srgbClr val="CC7832"/>
                </a:solidFill>
                <a:latin typeface="Poppins"/>
                <a:ea typeface="Poppins"/>
                <a:cs typeface="Poppins"/>
                <a:sym typeface="Poppins"/>
              </a:rPr>
              <a:t>, </a:t>
            </a:r>
            <a:r>
              <a:rPr lang="en" sz="1300">
                <a:solidFill>
                  <a:srgbClr val="A9B7C6"/>
                </a:solidFill>
                <a:latin typeface="Poppins"/>
                <a:ea typeface="Poppins"/>
                <a:cs typeface="Poppins"/>
                <a:sym typeface="Poppins"/>
              </a:rPr>
              <a:t>position: Int) {</a:t>
            </a:r>
            <a:endParaRPr sz="1300">
              <a:solidFill>
                <a:srgbClr val="A9B7C6"/>
              </a:solidFill>
              <a:latin typeface="Poppins"/>
              <a:ea typeface="Poppins"/>
              <a:cs typeface="Poppins"/>
              <a:sym typeface="Poppins"/>
            </a:endParaRPr>
          </a:p>
          <a:p>
            <a:pPr indent="0" lvl="0" marL="0" rtl="0" algn="l">
              <a:spcBef>
                <a:spcPts val="0"/>
              </a:spcBef>
              <a:spcAft>
                <a:spcPts val="0"/>
              </a:spcAft>
              <a:buNone/>
            </a:pPr>
            <a:r>
              <a:rPr lang="en" sz="1300">
                <a:solidFill>
                  <a:srgbClr val="A9B7C6"/>
                </a:solidFill>
                <a:latin typeface="Poppins"/>
                <a:ea typeface="Poppins"/>
                <a:cs typeface="Poppins"/>
                <a:sym typeface="Poppins"/>
              </a:rPr>
              <a:t>       holder.bindView(</a:t>
            </a:r>
            <a:r>
              <a:rPr lang="en" sz="1300">
                <a:solidFill>
                  <a:srgbClr val="9876AA"/>
                </a:solidFill>
                <a:latin typeface="Poppins"/>
                <a:ea typeface="Poppins"/>
                <a:cs typeface="Poppins"/>
                <a:sym typeface="Poppins"/>
              </a:rPr>
              <a:t>pokemonList</a:t>
            </a:r>
            <a:r>
              <a:rPr lang="en" sz="1300">
                <a:solidFill>
                  <a:srgbClr val="A9B7C6"/>
                </a:solidFill>
                <a:latin typeface="Poppins"/>
                <a:ea typeface="Poppins"/>
                <a:cs typeface="Poppins"/>
                <a:sym typeface="Poppins"/>
              </a:rPr>
              <a:t>[position])</a:t>
            </a:r>
            <a:endParaRPr sz="1300">
              <a:solidFill>
                <a:srgbClr val="A9B7C6"/>
              </a:solidFill>
              <a:latin typeface="Poppins"/>
              <a:ea typeface="Poppins"/>
              <a:cs typeface="Poppins"/>
              <a:sym typeface="Poppins"/>
            </a:endParaRPr>
          </a:p>
          <a:p>
            <a:pPr indent="0" lvl="0" marL="0" rtl="0" algn="l">
              <a:spcBef>
                <a:spcPts val="0"/>
              </a:spcBef>
              <a:spcAft>
                <a:spcPts val="0"/>
              </a:spcAft>
              <a:buNone/>
            </a:pPr>
            <a:r>
              <a:rPr lang="en" sz="1300">
                <a:solidFill>
                  <a:srgbClr val="A9B7C6"/>
                </a:solidFill>
                <a:latin typeface="Poppins"/>
                <a:ea typeface="Poppins"/>
                <a:cs typeface="Poppins"/>
                <a:sym typeface="Poppins"/>
              </a:rPr>
              <a:t>   }</a:t>
            </a:r>
            <a:endParaRPr sz="1300">
              <a:solidFill>
                <a:srgbClr val="A9B7C6"/>
              </a:solidFill>
              <a:latin typeface="Poppins"/>
              <a:ea typeface="Poppins"/>
              <a:cs typeface="Poppins"/>
              <a:sym typeface="Poppins"/>
            </a:endParaRPr>
          </a:p>
          <a:p>
            <a:pPr indent="0" lvl="0" marL="0" rtl="0" algn="l">
              <a:spcBef>
                <a:spcPts val="0"/>
              </a:spcBef>
              <a:spcAft>
                <a:spcPts val="0"/>
              </a:spcAft>
              <a:buNone/>
            </a:pPr>
            <a:r>
              <a:rPr lang="en" sz="1300">
                <a:solidFill>
                  <a:srgbClr val="A9B7C6"/>
                </a:solidFill>
                <a:latin typeface="Poppins"/>
                <a:ea typeface="Poppins"/>
                <a:cs typeface="Poppins"/>
                <a:sym typeface="Poppins"/>
              </a:rPr>
              <a:t>}</a:t>
            </a:r>
            <a:endParaRPr sz="1300">
              <a:solidFill>
                <a:srgbClr val="A9B7C6"/>
              </a:solidFill>
              <a:latin typeface="Poppins"/>
              <a:ea typeface="Poppins"/>
              <a:cs typeface="Poppins"/>
              <a:sym typeface="Poppins"/>
            </a:endParaRPr>
          </a:p>
          <a:p>
            <a:pPr indent="0" lvl="0" marL="0" rtl="0" algn="l">
              <a:spcBef>
                <a:spcPts val="0"/>
              </a:spcBef>
              <a:spcAft>
                <a:spcPts val="0"/>
              </a:spcAft>
              <a:buNone/>
            </a:pPr>
            <a:r>
              <a:t/>
            </a:r>
            <a:endParaRPr sz="1300">
              <a:solidFill>
                <a:srgbClr val="CC7832"/>
              </a:solidFill>
              <a:latin typeface="Poppins"/>
              <a:ea typeface="Poppins"/>
              <a:cs typeface="Poppins"/>
              <a:sym typeface="Poppin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51"/>
          <p:cNvSpPr txBox="1"/>
          <p:nvPr>
            <p:ph type="title"/>
          </p:nvPr>
        </p:nvSpPr>
        <p:spPr>
          <a:xfrm>
            <a:off x="720000" y="387600"/>
            <a:ext cx="7203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Create recyclerView and Layoutmanager</a:t>
            </a:r>
            <a:endParaRPr sz="2400"/>
          </a:p>
          <a:p>
            <a:pPr indent="0" lvl="0" marL="0" rtl="0" algn="l">
              <a:spcBef>
                <a:spcPts val="0"/>
              </a:spcBef>
              <a:spcAft>
                <a:spcPts val="0"/>
              </a:spcAft>
              <a:buNone/>
            </a:pPr>
            <a:r>
              <a:t/>
            </a:r>
            <a:endParaRPr sz="2400"/>
          </a:p>
        </p:txBody>
      </p:sp>
      <p:sp>
        <p:nvSpPr>
          <p:cNvPr id="1294" name="Google Shape;1294;p1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5" name="Google Shape;1295;p151"/>
          <p:cNvSpPr txBox="1"/>
          <p:nvPr/>
        </p:nvSpPr>
        <p:spPr>
          <a:xfrm>
            <a:off x="120000" y="1195650"/>
            <a:ext cx="8403000" cy="3201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8BF6A"/>
                </a:solidFill>
                <a:latin typeface="Roboto Mono"/>
                <a:ea typeface="Roboto Mono"/>
                <a:cs typeface="Roboto Mono"/>
                <a:sym typeface="Roboto Mono"/>
              </a:rPr>
              <a:t>&lt;androidx.constraintlayout.widget.ConstraintLayout&gt;</a:t>
            </a:r>
            <a:endParaRPr>
              <a:solidFill>
                <a:srgbClr val="E8BF6A"/>
              </a:solidFill>
              <a:latin typeface="Roboto Mono"/>
              <a:ea typeface="Roboto Mono"/>
              <a:cs typeface="Roboto Mono"/>
              <a:sym typeface="Roboto Mono"/>
            </a:endParaRPr>
          </a:p>
          <a:p>
            <a:pPr indent="0" lvl="0" marL="0" rtl="0" algn="l">
              <a:spcBef>
                <a:spcPts val="0"/>
              </a:spcBef>
              <a:spcAft>
                <a:spcPts val="0"/>
              </a:spcAft>
              <a:buNone/>
            </a:pPr>
            <a:r>
              <a:rPr lang="en">
                <a:solidFill>
                  <a:srgbClr val="E8BF6A"/>
                </a:solidFill>
                <a:latin typeface="Roboto Mono"/>
                <a:ea typeface="Roboto Mono"/>
                <a:cs typeface="Roboto Mono"/>
                <a:sym typeface="Roboto Mono"/>
              </a:rPr>
              <a:t>    …</a:t>
            </a:r>
            <a:endParaRPr>
              <a:solidFill>
                <a:srgbClr val="E8BF6A"/>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E8BF6A"/>
              </a:solidFill>
              <a:latin typeface="Roboto Mono"/>
              <a:ea typeface="Roboto Mono"/>
              <a:cs typeface="Roboto Mono"/>
              <a:sym typeface="Roboto Mono"/>
            </a:endParaRPr>
          </a:p>
          <a:p>
            <a:pPr indent="0" lvl="0" marL="0" rtl="0" algn="l">
              <a:spcBef>
                <a:spcPts val="0"/>
              </a:spcBef>
              <a:spcAft>
                <a:spcPts val="0"/>
              </a:spcAft>
              <a:buNone/>
            </a:pPr>
            <a:r>
              <a:rPr lang="en">
                <a:solidFill>
                  <a:srgbClr val="E8BF6A"/>
                </a:solidFill>
                <a:latin typeface="Roboto Mono"/>
                <a:ea typeface="Roboto Mono"/>
                <a:cs typeface="Roboto Mono"/>
                <a:sym typeface="Roboto Mono"/>
              </a:rPr>
              <a:t>   &lt;androidx.recyclerview.widget.RecyclerView</a:t>
            </a:r>
            <a:endParaRPr>
              <a:solidFill>
                <a:srgbClr val="E8BF6A"/>
              </a:solidFill>
              <a:latin typeface="Roboto Mono"/>
              <a:ea typeface="Roboto Mono"/>
              <a:cs typeface="Roboto Mono"/>
              <a:sym typeface="Roboto Mono"/>
            </a:endParaRPr>
          </a:p>
          <a:p>
            <a:pPr indent="0" lvl="0" marL="0" rtl="0" algn="l">
              <a:spcBef>
                <a:spcPts val="0"/>
              </a:spcBef>
              <a:spcAft>
                <a:spcPts val="0"/>
              </a:spcAft>
              <a:buNone/>
            </a:pPr>
            <a:r>
              <a:rPr lang="en">
                <a:solidFill>
                  <a:srgbClr val="E8BF6A"/>
                </a:solidFill>
                <a:latin typeface="Roboto Mono"/>
                <a:ea typeface="Roboto Mono"/>
                <a:cs typeface="Roboto Mono"/>
                <a:sym typeface="Roboto Mono"/>
              </a:rPr>
              <a:t>       </a:t>
            </a:r>
            <a:r>
              <a:rPr lang="en">
                <a:solidFill>
                  <a:srgbClr val="9876AA"/>
                </a:solidFill>
                <a:latin typeface="Roboto Mono"/>
                <a:ea typeface="Roboto Mono"/>
                <a:cs typeface="Roboto Mono"/>
                <a:sym typeface="Roboto Mono"/>
              </a:rPr>
              <a:t>android</a:t>
            </a:r>
            <a:r>
              <a:rPr lang="en">
                <a:solidFill>
                  <a:srgbClr val="BABABA"/>
                </a:solidFill>
                <a:latin typeface="Roboto Mono"/>
                <a:ea typeface="Roboto Mono"/>
                <a:cs typeface="Roboto Mono"/>
                <a:sym typeface="Roboto Mono"/>
              </a:rPr>
              <a:t>:layout_width</a:t>
            </a:r>
            <a:r>
              <a:rPr lang="en">
                <a:solidFill>
                  <a:srgbClr val="6A8759"/>
                </a:solidFill>
                <a:latin typeface="Roboto Mono"/>
                <a:ea typeface="Roboto Mono"/>
                <a:cs typeface="Roboto Mono"/>
                <a:sym typeface="Roboto Mono"/>
              </a:rPr>
              <a:t>="match_parent"</a:t>
            </a:r>
            <a:endParaRPr>
              <a:solidFill>
                <a:srgbClr val="6A8759"/>
              </a:solidFill>
              <a:latin typeface="Roboto Mono"/>
              <a:ea typeface="Roboto Mono"/>
              <a:cs typeface="Roboto Mono"/>
              <a:sym typeface="Roboto Mono"/>
            </a:endParaRPr>
          </a:p>
          <a:p>
            <a:pPr indent="0" lvl="0" marL="0" rtl="0" algn="l">
              <a:spcBef>
                <a:spcPts val="0"/>
              </a:spcBef>
              <a:spcAft>
                <a:spcPts val="0"/>
              </a:spcAft>
              <a:buNone/>
            </a:pPr>
            <a:r>
              <a:rPr lang="en">
                <a:solidFill>
                  <a:srgbClr val="6A8759"/>
                </a:solidFill>
                <a:latin typeface="Roboto Mono"/>
                <a:ea typeface="Roboto Mono"/>
                <a:cs typeface="Roboto Mono"/>
                <a:sym typeface="Roboto Mono"/>
              </a:rPr>
              <a:t>       </a:t>
            </a:r>
            <a:r>
              <a:rPr lang="en">
                <a:solidFill>
                  <a:srgbClr val="9876AA"/>
                </a:solidFill>
                <a:latin typeface="Roboto Mono"/>
                <a:ea typeface="Roboto Mono"/>
                <a:cs typeface="Roboto Mono"/>
                <a:sym typeface="Roboto Mono"/>
              </a:rPr>
              <a:t>android</a:t>
            </a:r>
            <a:r>
              <a:rPr lang="en">
                <a:solidFill>
                  <a:srgbClr val="BABABA"/>
                </a:solidFill>
                <a:latin typeface="Roboto Mono"/>
                <a:ea typeface="Roboto Mono"/>
                <a:cs typeface="Roboto Mono"/>
                <a:sym typeface="Roboto Mono"/>
              </a:rPr>
              <a:t>:layout_height</a:t>
            </a:r>
            <a:r>
              <a:rPr lang="en">
                <a:solidFill>
                  <a:srgbClr val="6A8759"/>
                </a:solidFill>
                <a:latin typeface="Roboto Mono"/>
                <a:ea typeface="Roboto Mono"/>
                <a:cs typeface="Roboto Mono"/>
                <a:sym typeface="Roboto Mono"/>
              </a:rPr>
              <a:t>="match_parent"</a:t>
            </a:r>
            <a:endParaRPr>
              <a:solidFill>
                <a:srgbClr val="6A8759"/>
              </a:solidFill>
              <a:latin typeface="Roboto Mono"/>
              <a:ea typeface="Roboto Mono"/>
              <a:cs typeface="Roboto Mono"/>
              <a:sym typeface="Roboto Mono"/>
            </a:endParaRPr>
          </a:p>
          <a:p>
            <a:pPr indent="0" lvl="0" marL="0" rtl="0" algn="l">
              <a:spcBef>
                <a:spcPts val="0"/>
              </a:spcBef>
              <a:spcAft>
                <a:spcPts val="0"/>
              </a:spcAft>
              <a:buNone/>
            </a:pPr>
            <a:r>
              <a:rPr b="1" lang="en">
                <a:solidFill>
                  <a:srgbClr val="6A8759"/>
                </a:solidFill>
                <a:latin typeface="Roboto Mono"/>
                <a:ea typeface="Roboto Mono"/>
                <a:cs typeface="Roboto Mono"/>
                <a:sym typeface="Roboto Mono"/>
              </a:rPr>
              <a:t>       </a:t>
            </a:r>
            <a:r>
              <a:rPr b="1" lang="en">
                <a:solidFill>
                  <a:srgbClr val="9876AA"/>
                </a:solidFill>
                <a:latin typeface="Roboto Mono"/>
                <a:ea typeface="Roboto Mono"/>
                <a:cs typeface="Roboto Mono"/>
                <a:sym typeface="Roboto Mono"/>
              </a:rPr>
              <a:t>android</a:t>
            </a:r>
            <a:r>
              <a:rPr b="1" lang="en">
                <a:solidFill>
                  <a:srgbClr val="BABABA"/>
                </a:solidFill>
                <a:latin typeface="Roboto Mono"/>
                <a:ea typeface="Roboto Mono"/>
                <a:cs typeface="Roboto Mono"/>
                <a:sym typeface="Roboto Mono"/>
              </a:rPr>
              <a:t>:orientation</a:t>
            </a:r>
            <a:r>
              <a:rPr b="1" lang="en">
                <a:solidFill>
                  <a:srgbClr val="6A8759"/>
                </a:solidFill>
                <a:latin typeface="Roboto Mono"/>
                <a:ea typeface="Roboto Mono"/>
                <a:cs typeface="Roboto Mono"/>
                <a:sym typeface="Roboto Mono"/>
              </a:rPr>
              <a:t>="vertical"</a:t>
            </a:r>
            <a:endParaRPr b="1">
              <a:solidFill>
                <a:srgbClr val="6A8759"/>
              </a:solidFill>
              <a:latin typeface="Roboto Mono"/>
              <a:ea typeface="Roboto Mono"/>
              <a:cs typeface="Roboto Mono"/>
              <a:sym typeface="Roboto Mono"/>
            </a:endParaRPr>
          </a:p>
          <a:p>
            <a:pPr indent="0" lvl="0" marL="0" rtl="0" algn="l">
              <a:spcBef>
                <a:spcPts val="0"/>
              </a:spcBef>
              <a:spcAft>
                <a:spcPts val="0"/>
              </a:spcAft>
              <a:buNone/>
            </a:pPr>
            <a:r>
              <a:rPr b="1" lang="en">
                <a:solidFill>
                  <a:srgbClr val="6A8759"/>
                </a:solidFill>
                <a:latin typeface="Roboto Mono"/>
                <a:ea typeface="Roboto Mono"/>
                <a:cs typeface="Roboto Mono"/>
                <a:sym typeface="Roboto Mono"/>
              </a:rPr>
              <a:t>       </a:t>
            </a:r>
            <a:r>
              <a:rPr b="1" lang="en">
                <a:solidFill>
                  <a:srgbClr val="9876AA"/>
                </a:solidFill>
                <a:latin typeface="Roboto Mono"/>
                <a:ea typeface="Roboto Mono"/>
                <a:cs typeface="Roboto Mono"/>
                <a:sym typeface="Roboto Mono"/>
              </a:rPr>
              <a:t>app</a:t>
            </a:r>
            <a:r>
              <a:rPr b="1" lang="en">
                <a:solidFill>
                  <a:srgbClr val="BABABA"/>
                </a:solidFill>
                <a:latin typeface="Roboto Mono"/>
                <a:ea typeface="Roboto Mono"/>
                <a:cs typeface="Roboto Mono"/>
                <a:sym typeface="Roboto Mono"/>
              </a:rPr>
              <a:t>:layoutManager</a:t>
            </a:r>
            <a:r>
              <a:rPr b="1" lang="en">
                <a:solidFill>
                  <a:srgbClr val="6A8759"/>
                </a:solidFill>
                <a:latin typeface="Roboto Mono"/>
                <a:ea typeface="Roboto Mono"/>
                <a:cs typeface="Roboto Mono"/>
                <a:sym typeface="Roboto Mono"/>
              </a:rPr>
              <a:t>="androidx.recyclerview.widget.LinearLayoutManager"</a:t>
            </a:r>
            <a:endParaRPr b="1">
              <a:solidFill>
                <a:srgbClr val="6A8759"/>
              </a:solidFill>
              <a:latin typeface="Roboto Mono"/>
              <a:ea typeface="Roboto Mono"/>
              <a:cs typeface="Roboto Mono"/>
              <a:sym typeface="Roboto Mono"/>
            </a:endParaRPr>
          </a:p>
          <a:p>
            <a:pPr indent="0" lvl="0" marL="0" rtl="0" algn="l">
              <a:spcBef>
                <a:spcPts val="0"/>
              </a:spcBef>
              <a:spcAft>
                <a:spcPts val="0"/>
              </a:spcAft>
              <a:buNone/>
            </a:pPr>
            <a:r>
              <a:rPr lang="en">
                <a:solidFill>
                  <a:srgbClr val="6A8759"/>
                </a:solidFill>
                <a:latin typeface="Roboto Mono"/>
                <a:ea typeface="Roboto Mono"/>
                <a:cs typeface="Roboto Mono"/>
                <a:sym typeface="Roboto Mono"/>
              </a:rPr>
              <a:t>       </a:t>
            </a:r>
            <a:r>
              <a:rPr lang="en">
                <a:solidFill>
                  <a:srgbClr val="9876AA"/>
                </a:solidFill>
                <a:latin typeface="Roboto Mono"/>
                <a:ea typeface="Roboto Mono"/>
                <a:cs typeface="Roboto Mono"/>
                <a:sym typeface="Roboto Mono"/>
              </a:rPr>
              <a:t>app</a:t>
            </a:r>
            <a:r>
              <a:rPr lang="en">
                <a:solidFill>
                  <a:srgbClr val="BABABA"/>
                </a:solidFill>
                <a:latin typeface="Roboto Mono"/>
                <a:ea typeface="Roboto Mono"/>
                <a:cs typeface="Roboto Mono"/>
                <a:sym typeface="Roboto Mono"/>
              </a:rPr>
              <a:t>:layout_constraintBottom_toBottomOf</a:t>
            </a:r>
            <a:r>
              <a:rPr lang="en">
                <a:solidFill>
                  <a:srgbClr val="6A8759"/>
                </a:solidFill>
                <a:latin typeface="Roboto Mono"/>
                <a:ea typeface="Roboto Mono"/>
                <a:cs typeface="Roboto Mono"/>
                <a:sym typeface="Roboto Mono"/>
              </a:rPr>
              <a:t>="parent"</a:t>
            </a:r>
            <a:endParaRPr>
              <a:solidFill>
                <a:srgbClr val="6A8759"/>
              </a:solidFill>
              <a:latin typeface="Roboto Mono"/>
              <a:ea typeface="Roboto Mono"/>
              <a:cs typeface="Roboto Mono"/>
              <a:sym typeface="Roboto Mono"/>
            </a:endParaRPr>
          </a:p>
          <a:p>
            <a:pPr indent="0" lvl="0" marL="0" rtl="0" algn="l">
              <a:spcBef>
                <a:spcPts val="0"/>
              </a:spcBef>
              <a:spcAft>
                <a:spcPts val="0"/>
              </a:spcAft>
              <a:buNone/>
            </a:pPr>
            <a:r>
              <a:rPr lang="en">
                <a:solidFill>
                  <a:srgbClr val="6A8759"/>
                </a:solidFill>
                <a:latin typeface="Roboto Mono"/>
                <a:ea typeface="Roboto Mono"/>
                <a:cs typeface="Roboto Mono"/>
                <a:sym typeface="Roboto Mono"/>
              </a:rPr>
              <a:t>       </a:t>
            </a:r>
            <a:r>
              <a:rPr lang="en">
                <a:solidFill>
                  <a:srgbClr val="9876AA"/>
                </a:solidFill>
                <a:latin typeface="Roboto Mono"/>
                <a:ea typeface="Roboto Mono"/>
                <a:cs typeface="Roboto Mono"/>
                <a:sym typeface="Roboto Mono"/>
              </a:rPr>
              <a:t>app</a:t>
            </a:r>
            <a:r>
              <a:rPr lang="en">
                <a:solidFill>
                  <a:srgbClr val="BABABA"/>
                </a:solidFill>
                <a:latin typeface="Roboto Mono"/>
                <a:ea typeface="Roboto Mono"/>
                <a:cs typeface="Roboto Mono"/>
                <a:sym typeface="Roboto Mono"/>
              </a:rPr>
              <a:t>:layout_constraintEnd_toEndOf</a:t>
            </a:r>
            <a:r>
              <a:rPr lang="en">
                <a:solidFill>
                  <a:srgbClr val="6A8759"/>
                </a:solidFill>
                <a:latin typeface="Roboto Mono"/>
                <a:ea typeface="Roboto Mono"/>
                <a:cs typeface="Roboto Mono"/>
                <a:sym typeface="Roboto Mono"/>
              </a:rPr>
              <a:t>="parent"</a:t>
            </a:r>
            <a:endParaRPr>
              <a:solidFill>
                <a:srgbClr val="6A8759"/>
              </a:solidFill>
              <a:latin typeface="Roboto Mono"/>
              <a:ea typeface="Roboto Mono"/>
              <a:cs typeface="Roboto Mono"/>
              <a:sym typeface="Roboto Mono"/>
            </a:endParaRPr>
          </a:p>
          <a:p>
            <a:pPr indent="0" lvl="0" marL="0" rtl="0" algn="l">
              <a:spcBef>
                <a:spcPts val="0"/>
              </a:spcBef>
              <a:spcAft>
                <a:spcPts val="0"/>
              </a:spcAft>
              <a:buNone/>
            </a:pPr>
            <a:r>
              <a:rPr lang="en">
                <a:solidFill>
                  <a:srgbClr val="6A8759"/>
                </a:solidFill>
                <a:latin typeface="Roboto Mono"/>
                <a:ea typeface="Roboto Mono"/>
                <a:cs typeface="Roboto Mono"/>
                <a:sym typeface="Roboto Mono"/>
              </a:rPr>
              <a:t>       </a:t>
            </a:r>
            <a:r>
              <a:rPr lang="en">
                <a:solidFill>
                  <a:srgbClr val="9876AA"/>
                </a:solidFill>
                <a:latin typeface="Roboto Mono"/>
                <a:ea typeface="Roboto Mono"/>
                <a:cs typeface="Roboto Mono"/>
                <a:sym typeface="Roboto Mono"/>
              </a:rPr>
              <a:t>app</a:t>
            </a:r>
            <a:r>
              <a:rPr lang="en">
                <a:solidFill>
                  <a:srgbClr val="BABABA"/>
                </a:solidFill>
                <a:latin typeface="Roboto Mono"/>
                <a:ea typeface="Roboto Mono"/>
                <a:cs typeface="Roboto Mono"/>
                <a:sym typeface="Roboto Mono"/>
              </a:rPr>
              <a:t>:layout_constraintStart_toStartOf</a:t>
            </a:r>
            <a:r>
              <a:rPr lang="en">
                <a:solidFill>
                  <a:srgbClr val="6A8759"/>
                </a:solidFill>
                <a:latin typeface="Roboto Mono"/>
                <a:ea typeface="Roboto Mono"/>
                <a:cs typeface="Roboto Mono"/>
                <a:sym typeface="Roboto Mono"/>
              </a:rPr>
              <a:t>="parent"</a:t>
            </a:r>
            <a:endParaRPr>
              <a:solidFill>
                <a:srgbClr val="6A8759"/>
              </a:solidFill>
              <a:latin typeface="Roboto Mono"/>
              <a:ea typeface="Roboto Mono"/>
              <a:cs typeface="Roboto Mono"/>
              <a:sym typeface="Roboto Mono"/>
            </a:endParaRPr>
          </a:p>
          <a:p>
            <a:pPr indent="0" lvl="0" marL="0" rtl="0" algn="l">
              <a:spcBef>
                <a:spcPts val="0"/>
              </a:spcBef>
              <a:spcAft>
                <a:spcPts val="0"/>
              </a:spcAft>
              <a:buNone/>
            </a:pPr>
            <a:r>
              <a:rPr lang="en">
                <a:solidFill>
                  <a:srgbClr val="6A8759"/>
                </a:solidFill>
                <a:latin typeface="Roboto Mono"/>
                <a:ea typeface="Roboto Mono"/>
                <a:cs typeface="Roboto Mono"/>
                <a:sym typeface="Roboto Mono"/>
              </a:rPr>
              <a:t>       </a:t>
            </a:r>
            <a:r>
              <a:rPr lang="en">
                <a:solidFill>
                  <a:srgbClr val="9876AA"/>
                </a:solidFill>
                <a:latin typeface="Roboto Mono"/>
                <a:ea typeface="Roboto Mono"/>
                <a:cs typeface="Roboto Mono"/>
                <a:sym typeface="Roboto Mono"/>
              </a:rPr>
              <a:t>app</a:t>
            </a:r>
            <a:r>
              <a:rPr lang="en">
                <a:solidFill>
                  <a:srgbClr val="BABABA"/>
                </a:solidFill>
                <a:latin typeface="Roboto Mono"/>
                <a:ea typeface="Roboto Mono"/>
                <a:cs typeface="Roboto Mono"/>
                <a:sym typeface="Roboto Mono"/>
              </a:rPr>
              <a:t>:layout_constraintTop_toTopOf</a:t>
            </a:r>
            <a:r>
              <a:rPr lang="en">
                <a:solidFill>
                  <a:srgbClr val="6A8759"/>
                </a:solidFill>
                <a:latin typeface="Roboto Mono"/>
                <a:ea typeface="Roboto Mono"/>
                <a:cs typeface="Roboto Mono"/>
                <a:sym typeface="Roboto Mono"/>
              </a:rPr>
              <a:t>="parent" </a:t>
            </a:r>
            <a:r>
              <a:rPr lang="en">
                <a:solidFill>
                  <a:srgbClr val="E8BF6A"/>
                </a:solidFill>
                <a:latin typeface="Roboto Mono"/>
                <a:ea typeface="Roboto Mono"/>
                <a:cs typeface="Roboto Mono"/>
                <a:sym typeface="Roboto Mono"/>
              </a:rPr>
              <a:t>/&gt;</a:t>
            </a:r>
            <a:endParaRPr>
              <a:solidFill>
                <a:srgbClr val="E8BF6A"/>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E8BF6A"/>
              </a:solidFill>
              <a:latin typeface="Roboto Mono"/>
              <a:ea typeface="Roboto Mono"/>
              <a:cs typeface="Roboto Mono"/>
              <a:sym typeface="Roboto Mono"/>
            </a:endParaRPr>
          </a:p>
          <a:p>
            <a:pPr indent="0" lvl="0" marL="0" rtl="0" algn="l">
              <a:spcBef>
                <a:spcPts val="0"/>
              </a:spcBef>
              <a:spcAft>
                <a:spcPts val="0"/>
              </a:spcAft>
              <a:buNone/>
            </a:pPr>
            <a:r>
              <a:rPr lang="en">
                <a:solidFill>
                  <a:srgbClr val="E8BF6A"/>
                </a:solidFill>
                <a:latin typeface="Roboto Mono"/>
                <a:ea typeface="Roboto Mono"/>
                <a:cs typeface="Roboto Mono"/>
                <a:sym typeface="Roboto Mono"/>
              </a:rPr>
              <a:t>&lt;/androidx.constraintlayout.widget.ConstraintLayout&gt;</a:t>
            </a:r>
            <a:endParaRPr>
              <a:solidFill>
                <a:srgbClr val="E8BF6A"/>
              </a:solidFill>
              <a:latin typeface="Roboto Mono"/>
              <a:ea typeface="Roboto Mono"/>
              <a:cs typeface="Roboto Mono"/>
              <a:sym typeface="Roboto Mon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52"/>
          <p:cNvSpPr/>
          <p:nvPr/>
        </p:nvSpPr>
        <p:spPr>
          <a:xfrm>
            <a:off x="619325" y="2634550"/>
            <a:ext cx="37149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52"/>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Fragment</a:t>
            </a:r>
            <a:endParaRPr/>
          </a:p>
        </p:txBody>
      </p:sp>
      <p:sp>
        <p:nvSpPr>
          <p:cNvPr id="1302" name="Google Shape;1302;p152"/>
          <p:cNvSpPr txBox="1"/>
          <p:nvPr/>
        </p:nvSpPr>
        <p:spPr>
          <a:xfrm>
            <a:off x="431575" y="3109100"/>
            <a:ext cx="3654600" cy="615600"/>
          </a:xfrm>
          <a:prstGeom prst="rect">
            <a:avLst/>
          </a:prstGeom>
          <a:noFill/>
          <a:ln>
            <a:noFill/>
          </a:ln>
        </p:spPr>
        <p:txBody>
          <a:bodyPr anchorCtr="0" anchor="t" bIns="91425" lIns="91425" spcFirstLastPara="1" rIns="91425" wrap="square" tIns="91425">
            <a:spAutoFit/>
          </a:bodyPr>
          <a:lstStyle/>
          <a:p>
            <a:pPr indent="-317500" lvl="1" marL="914400" rtl="0" algn="l">
              <a:lnSpc>
                <a:spcPct val="95000"/>
              </a:lnSpc>
              <a:spcBef>
                <a:spcPts val="1200"/>
              </a:spcBef>
              <a:spcAft>
                <a:spcPts val="0"/>
              </a:spcAft>
              <a:buClr>
                <a:schemeClr val="dk1"/>
              </a:buClr>
              <a:buSzPts val="1400"/>
              <a:buFont typeface="Poppins"/>
              <a:buChar char="●"/>
            </a:pPr>
            <a:r>
              <a:rPr lang="en">
                <a:solidFill>
                  <a:schemeClr val="dk1"/>
                </a:solidFill>
                <a:latin typeface="Poppins"/>
                <a:ea typeface="Poppins"/>
                <a:cs typeface="Poppins"/>
                <a:sym typeface="Poppins"/>
              </a:rPr>
              <a:t>Lifecycle</a:t>
            </a:r>
            <a:endParaRPr>
              <a:solidFill>
                <a:schemeClr val="dk1"/>
              </a:solidFill>
              <a:latin typeface="Poppins"/>
              <a:ea typeface="Poppins"/>
              <a:cs typeface="Poppins"/>
              <a:sym typeface="Poppins"/>
            </a:endParaRPr>
          </a:p>
          <a:p>
            <a:pPr indent="-317500" lvl="1" marL="9144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supportFragmentManager</a:t>
            </a:r>
            <a:endParaRPr>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5" name="Google Shape;295;p36"/>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296" name="Google Shape;296;p36"/>
          <p:cNvSpPr txBox="1"/>
          <p:nvPr>
            <p:ph idx="4294967295" type="title"/>
          </p:nvPr>
        </p:nvSpPr>
        <p:spPr>
          <a:xfrm flipH="1">
            <a:off x="6340750" y="219100"/>
            <a:ext cx="24966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SDK settings</a:t>
            </a:r>
            <a:endParaRPr sz="1900"/>
          </a:p>
        </p:txBody>
      </p:sp>
      <p:pic>
        <p:nvPicPr>
          <p:cNvPr id="297" name="Google Shape;297;p36"/>
          <p:cNvPicPr preferRelativeResize="0"/>
          <p:nvPr/>
        </p:nvPicPr>
        <p:blipFill>
          <a:blip r:embed="rId3">
            <a:alphaModFix/>
          </a:blip>
          <a:stretch>
            <a:fillRect/>
          </a:stretch>
        </p:blipFill>
        <p:spPr>
          <a:xfrm>
            <a:off x="152400" y="822650"/>
            <a:ext cx="8839198" cy="3669101"/>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pic>
        <p:nvPicPr>
          <p:cNvPr id="1307" name="Google Shape;1307;p153"/>
          <p:cNvPicPr preferRelativeResize="0"/>
          <p:nvPr/>
        </p:nvPicPr>
        <p:blipFill>
          <a:blip r:embed="rId3">
            <a:alphaModFix/>
          </a:blip>
          <a:stretch>
            <a:fillRect/>
          </a:stretch>
        </p:blipFill>
        <p:spPr>
          <a:xfrm>
            <a:off x="2177550" y="152400"/>
            <a:ext cx="3956746" cy="4838700"/>
          </a:xfrm>
          <a:prstGeom prst="rect">
            <a:avLst/>
          </a:prstGeom>
          <a:noFill/>
          <a:ln>
            <a:noFill/>
          </a:ln>
        </p:spPr>
      </p:pic>
      <p:sp>
        <p:nvSpPr>
          <p:cNvPr id="1308" name="Google Shape;1308;p153"/>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309" name="Google Shape;1309;p153"/>
          <p:cNvSpPr txBox="1"/>
          <p:nvPr>
            <p:ph idx="4294967295" type="title"/>
          </p:nvPr>
        </p:nvSpPr>
        <p:spPr>
          <a:xfrm flipH="1">
            <a:off x="6340206" y="219100"/>
            <a:ext cx="28038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Fragment</a:t>
            </a:r>
            <a:r>
              <a:rPr lang="en" sz="1900"/>
              <a:t> lifecycle</a:t>
            </a:r>
            <a:endParaRPr sz="19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54"/>
          <p:cNvSpPr/>
          <p:nvPr/>
        </p:nvSpPr>
        <p:spPr>
          <a:xfrm>
            <a:off x="6196450" y="479375"/>
            <a:ext cx="26106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315" name="Google Shape;1315;p154"/>
          <p:cNvSpPr txBox="1"/>
          <p:nvPr>
            <p:ph idx="4294967295" type="title"/>
          </p:nvPr>
        </p:nvSpPr>
        <p:spPr>
          <a:xfrm flipH="1">
            <a:off x="6196450" y="174250"/>
            <a:ext cx="3101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Fragment Man</a:t>
            </a:r>
            <a:r>
              <a:rPr lang="en" sz="1900"/>
              <a:t>a</a:t>
            </a:r>
            <a:r>
              <a:rPr lang="en" sz="1900"/>
              <a:t>ger</a:t>
            </a:r>
            <a:endParaRPr sz="1900"/>
          </a:p>
        </p:txBody>
      </p:sp>
      <p:pic>
        <p:nvPicPr>
          <p:cNvPr id="1316" name="Google Shape;1316;p154"/>
          <p:cNvPicPr preferRelativeResize="0"/>
          <p:nvPr/>
        </p:nvPicPr>
        <p:blipFill>
          <a:blip r:embed="rId3">
            <a:alphaModFix/>
          </a:blip>
          <a:stretch>
            <a:fillRect/>
          </a:stretch>
        </p:blipFill>
        <p:spPr>
          <a:xfrm>
            <a:off x="1401475" y="1015025"/>
            <a:ext cx="6507600" cy="30357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55"/>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900"/>
              </a:spcBef>
              <a:spcAft>
                <a:spcPts val="0"/>
              </a:spcAft>
              <a:buClr>
                <a:srgbClr val="202124"/>
              </a:buClr>
              <a:buSzPts val="1600"/>
              <a:buFont typeface="Poppins"/>
              <a:buChar char="●"/>
            </a:pPr>
            <a:r>
              <a:rPr lang="en" sz="1600">
                <a:solidFill>
                  <a:srgbClr val="000000"/>
                </a:solidFill>
                <a:highlight>
                  <a:srgbClr val="FFFFFF"/>
                </a:highlight>
              </a:rPr>
              <a:t>Change from Extend Activity() to Fragment()</a:t>
            </a:r>
            <a:endParaRPr sz="1600">
              <a:solidFill>
                <a:srgbClr val="000000"/>
              </a:solidFill>
              <a:highlight>
                <a:srgbClr val="FFFFFF"/>
              </a:highlight>
            </a:endParaRPr>
          </a:p>
          <a:p>
            <a:pPr indent="0" lvl="0" marL="457200" rtl="0" algn="l">
              <a:lnSpc>
                <a:spcPct val="115000"/>
              </a:lnSpc>
              <a:spcBef>
                <a:spcPts val="900"/>
              </a:spcBef>
              <a:spcAft>
                <a:spcPts val="0"/>
              </a:spcAft>
              <a:buNone/>
            </a:pPr>
            <a:r>
              <a:t/>
            </a:r>
            <a:endParaRPr sz="1600">
              <a:solidFill>
                <a:srgbClr val="000000"/>
              </a:solidFill>
              <a:highlight>
                <a:srgbClr val="FFFFFF"/>
              </a:highlight>
            </a:endParaRPr>
          </a:p>
          <a:p>
            <a:pPr indent="0" lvl="0" marL="0" rtl="0" algn="l">
              <a:spcBef>
                <a:spcPts val="900"/>
              </a:spcBef>
              <a:spcAft>
                <a:spcPts val="1600"/>
              </a:spcAft>
              <a:buNone/>
            </a:pPr>
            <a:r>
              <a:t/>
            </a:r>
            <a:endParaRPr/>
          </a:p>
        </p:txBody>
      </p:sp>
      <p:sp>
        <p:nvSpPr>
          <p:cNvPr id="1322" name="Google Shape;1322;p155"/>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 Activity to fragment</a:t>
            </a:r>
            <a:endParaRPr/>
          </a:p>
        </p:txBody>
      </p:sp>
      <p:sp>
        <p:nvSpPr>
          <p:cNvPr id="1323" name="Google Shape;1323;p1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24" name="Google Shape;1324;p155"/>
          <p:cNvPicPr preferRelativeResize="0"/>
          <p:nvPr/>
        </p:nvPicPr>
        <p:blipFill rotWithShape="1">
          <a:blip r:embed="rId3">
            <a:alphaModFix/>
          </a:blip>
          <a:srcRect b="0" l="6620" r="6611" t="0"/>
          <a:stretch/>
        </p:blipFill>
        <p:spPr>
          <a:xfrm>
            <a:off x="1233537" y="860075"/>
            <a:ext cx="6676925" cy="34233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56"/>
          <p:cNvSpPr txBox="1"/>
          <p:nvPr>
            <p:ph idx="1" type="body"/>
          </p:nvPr>
        </p:nvSpPr>
        <p:spPr>
          <a:xfrm>
            <a:off x="621300" y="1003525"/>
            <a:ext cx="7901400" cy="612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900"/>
              </a:spcBef>
              <a:spcAft>
                <a:spcPts val="0"/>
              </a:spcAft>
              <a:buClr>
                <a:srgbClr val="202124"/>
              </a:buClr>
              <a:buSzPts val="1600"/>
              <a:buFont typeface="Poppins"/>
              <a:buChar char="●"/>
            </a:pPr>
            <a:r>
              <a:rPr lang="en" sz="1600">
                <a:solidFill>
                  <a:srgbClr val="000000"/>
                </a:solidFill>
                <a:highlight>
                  <a:srgbClr val="FFFFFF"/>
                </a:highlight>
              </a:rPr>
              <a:t>Prepare</a:t>
            </a:r>
            <a:r>
              <a:rPr lang="en" sz="1600">
                <a:solidFill>
                  <a:srgbClr val="000000"/>
                </a:solidFill>
                <a:highlight>
                  <a:srgbClr val="FFFFFF"/>
                </a:highlight>
              </a:rPr>
              <a:t> layout in </a:t>
            </a:r>
            <a:r>
              <a:rPr lang="en" sz="1600">
                <a:solidFill>
                  <a:srgbClr val="000000"/>
                </a:solidFill>
                <a:highlight>
                  <a:srgbClr val="FFFFFF"/>
                </a:highlight>
              </a:rPr>
              <a:t>activity</a:t>
            </a:r>
            <a:r>
              <a:rPr lang="en" sz="1600">
                <a:solidFill>
                  <a:srgbClr val="000000"/>
                </a:solidFill>
                <a:highlight>
                  <a:srgbClr val="FFFFFF"/>
                </a:highlight>
              </a:rPr>
              <a:t> for replace fragment</a:t>
            </a:r>
            <a:endParaRPr sz="1600">
              <a:solidFill>
                <a:srgbClr val="000000"/>
              </a:solidFill>
              <a:highlight>
                <a:srgbClr val="FFFFFF"/>
              </a:highlight>
            </a:endParaRPr>
          </a:p>
          <a:p>
            <a:pPr indent="0" lvl="0" marL="0" rtl="0" algn="l">
              <a:spcBef>
                <a:spcPts val="900"/>
              </a:spcBef>
              <a:spcAft>
                <a:spcPts val="1600"/>
              </a:spcAft>
              <a:buNone/>
            </a:pPr>
            <a:r>
              <a:t/>
            </a:r>
            <a:endParaRPr/>
          </a:p>
        </p:txBody>
      </p:sp>
      <p:sp>
        <p:nvSpPr>
          <p:cNvPr id="1330" name="Google Shape;1330;p156"/>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 Activity to fragment</a:t>
            </a:r>
            <a:endParaRPr/>
          </a:p>
        </p:txBody>
      </p:sp>
      <p:sp>
        <p:nvSpPr>
          <p:cNvPr id="1331" name="Google Shape;1331;p1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32" name="Google Shape;1332;p156"/>
          <p:cNvPicPr preferRelativeResize="0"/>
          <p:nvPr/>
        </p:nvPicPr>
        <p:blipFill>
          <a:blip r:embed="rId3">
            <a:alphaModFix/>
          </a:blip>
          <a:stretch>
            <a:fillRect/>
          </a:stretch>
        </p:blipFill>
        <p:spPr>
          <a:xfrm>
            <a:off x="1469013" y="1463713"/>
            <a:ext cx="6205978" cy="3222577"/>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57"/>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900"/>
              </a:spcBef>
              <a:spcAft>
                <a:spcPts val="0"/>
              </a:spcAft>
              <a:buClr>
                <a:srgbClr val="202124"/>
              </a:buClr>
              <a:buSzPts val="1600"/>
              <a:buFont typeface="Poppins"/>
              <a:buChar char="●"/>
            </a:pPr>
            <a:r>
              <a:rPr lang="en" sz="1600">
                <a:solidFill>
                  <a:srgbClr val="000000"/>
                </a:solidFill>
                <a:highlight>
                  <a:srgbClr val="FFFFFF"/>
                </a:highlight>
              </a:rPr>
              <a:t>Replace contentContainer with FirstFragment by fragment manager</a:t>
            </a:r>
            <a:endParaRPr sz="1600">
              <a:solidFill>
                <a:srgbClr val="000000"/>
              </a:solidFill>
              <a:highlight>
                <a:srgbClr val="FFFFFF"/>
              </a:highlight>
            </a:endParaRPr>
          </a:p>
          <a:p>
            <a:pPr indent="0" lvl="0" marL="457200" rtl="0" algn="l">
              <a:lnSpc>
                <a:spcPct val="115000"/>
              </a:lnSpc>
              <a:spcBef>
                <a:spcPts val="900"/>
              </a:spcBef>
              <a:spcAft>
                <a:spcPts val="0"/>
              </a:spcAft>
              <a:buNone/>
            </a:pPr>
            <a:r>
              <a:t/>
            </a:r>
            <a:endParaRPr sz="1600">
              <a:solidFill>
                <a:srgbClr val="000000"/>
              </a:solidFill>
              <a:highlight>
                <a:srgbClr val="FFFFFF"/>
              </a:highlight>
            </a:endParaRPr>
          </a:p>
          <a:p>
            <a:pPr indent="0" lvl="0" marL="0" rtl="0" algn="l">
              <a:spcBef>
                <a:spcPts val="900"/>
              </a:spcBef>
              <a:spcAft>
                <a:spcPts val="1600"/>
              </a:spcAft>
              <a:buNone/>
            </a:pPr>
            <a:r>
              <a:t/>
            </a:r>
            <a:endParaRPr/>
          </a:p>
        </p:txBody>
      </p:sp>
      <p:sp>
        <p:nvSpPr>
          <p:cNvPr id="1338" name="Google Shape;1338;p157"/>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 Activity to fragment</a:t>
            </a:r>
            <a:endParaRPr/>
          </a:p>
        </p:txBody>
      </p:sp>
      <p:sp>
        <p:nvSpPr>
          <p:cNvPr id="1339" name="Google Shape;1339;p1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40" name="Google Shape;1340;p157"/>
          <p:cNvPicPr preferRelativeResize="0"/>
          <p:nvPr/>
        </p:nvPicPr>
        <p:blipFill>
          <a:blip r:embed="rId3">
            <a:alphaModFix/>
          </a:blip>
          <a:stretch>
            <a:fillRect/>
          </a:stretch>
        </p:blipFill>
        <p:spPr>
          <a:xfrm>
            <a:off x="1782175" y="1696301"/>
            <a:ext cx="5427524" cy="26686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58"/>
          <p:cNvSpPr/>
          <p:nvPr/>
        </p:nvSpPr>
        <p:spPr>
          <a:xfrm>
            <a:off x="3701850" y="1886825"/>
            <a:ext cx="4191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58"/>
          <p:cNvSpPr txBox="1"/>
          <p:nvPr>
            <p:ph type="title"/>
          </p:nvPr>
        </p:nvSpPr>
        <p:spPr>
          <a:xfrm flipH="1">
            <a:off x="3323250" y="1723650"/>
            <a:ext cx="4472100" cy="169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Navigation Component</a:t>
            </a:r>
            <a:endParaRPr/>
          </a:p>
          <a:p>
            <a:pPr indent="0" lvl="0" marL="0" rtl="0" algn="r">
              <a:spcBef>
                <a:spcPts val="0"/>
              </a:spcBef>
              <a:spcAft>
                <a:spcPts val="0"/>
              </a:spcAft>
              <a:buNone/>
            </a:pPr>
            <a:r>
              <a:t/>
            </a:r>
            <a:endParaRPr/>
          </a:p>
        </p:txBody>
      </p:sp>
      <p:sp>
        <p:nvSpPr>
          <p:cNvPr id="1347" name="Google Shape;1347;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59"/>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a:t>
            </a:r>
            <a:endParaRPr/>
          </a:p>
        </p:txBody>
      </p:sp>
      <p:sp>
        <p:nvSpPr>
          <p:cNvPr id="1353" name="Google Shape;1353;p1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4" name="Google Shape;1354;p159"/>
          <p:cNvSpPr txBox="1"/>
          <p:nvPr/>
        </p:nvSpPr>
        <p:spPr>
          <a:xfrm>
            <a:off x="720000" y="1003525"/>
            <a:ext cx="7554300" cy="374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Handling fragment transactions</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Handling Up and Back actions correctly by default</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Providing standardized resources for animation and transitions</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Implementing and handling deep linking</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Including Navigation UI patterns, such as navigation drawers and bottom navigation, with minimal additional work</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Including Safe Args, a Gradle plugin that provides type safety when navigating and </a:t>
            </a:r>
            <a:r>
              <a:rPr lang="en" sz="1800">
                <a:solidFill>
                  <a:schemeClr val="dk1"/>
                </a:solidFill>
                <a:latin typeface="Poppins"/>
                <a:ea typeface="Poppins"/>
                <a:cs typeface="Poppins"/>
                <a:sym typeface="Poppins"/>
              </a:rPr>
              <a:t>passing data between destinations</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Providing ViewModel support</a:t>
            </a:r>
            <a:endParaRPr sz="1800">
              <a:solidFill>
                <a:schemeClr val="dk1"/>
              </a:solidFill>
              <a:latin typeface="Poppins"/>
              <a:ea typeface="Poppins"/>
              <a:cs typeface="Poppins"/>
              <a:sym typeface="Poppi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60"/>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Navigation Graph</a:t>
            </a:r>
            <a:endParaRPr/>
          </a:p>
        </p:txBody>
      </p:sp>
      <p:sp>
        <p:nvSpPr>
          <p:cNvPr id="1360" name="Google Shape;1360;p1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1" name="Google Shape;1361;p160"/>
          <p:cNvPicPr preferRelativeResize="0"/>
          <p:nvPr/>
        </p:nvPicPr>
        <p:blipFill>
          <a:blip r:embed="rId3">
            <a:alphaModFix/>
          </a:blip>
          <a:stretch>
            <a:fillRect/>
          </a:stretch>
        </p:blipFill>
        <p:spPr>
          <a:xfrm>
            <a:off x="4853325" y="1604151"/>
            <a:ext cx="3786596" cy="2668250"/>
          </a:xfrm>
          <a:prstGeom prst="rect">
            <a:avLst/>
          </a:prstGeom>
          <a:noFill/>
          <a:ln>
            <a:noFill/>
          </a:ln>
        </p:spPr>
      </p:pic>
      <p:pic>
        <p:nvPicPr>
          <p:cNvPr id="1362" name="Google Shape;1362;p160"/>
          <p:cNvPicPr preferRelativeResize="0"/>
          <p:nvPr/>
        </p:nvPicPr>
        <p:blipFill>
          <a:blip r:embed="rId4">
            <a:alphaModFix/>
          </a:blip>
          <a:stretch>
            <a:fillRect/>
          </a:stretch>
        </p:blipFill>
        <p:spPr>
          <a:xfrm>
            <a:off x="297875" y="1675480"/>
            <a:ext cx="4465376" cy="242635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61"/>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NavHost</a:t>
            </a:r>
            <a:endParaRPr/>
          </a:p>
        </p:txBody>
      </p:sp>
      <p:sp>
        <p:nvSpPr>
          <p:cNvPr id="1368" name="Google Shape;1368;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9" name="Google Shape;1369;p161"/>
          <p:cNvPicPr preferRelativeResize="0"/>
          <p:nvPr/>
        </p:nvPicPr>
        <p:blipFill>
          <a:blip r:embed="rId3">
            <a:alphaModFix/>
          </a:blip>
          <a:stretch>
            <a:fillRect/>
          </a:stretch>
        </p:blipFill>
        <p:spPr>
          <a:xfrm>
            <a:off x="2761650" y="1209950"/>
            <a:ext cx="3620693" cy="3395100"/>
          </a:xfrm>
          <a:prstGeom prst="rect">
            <a:avLst/>
          </a:prstGeom>
          <a:noFill/>
          <a:ln>
            <a:noFill/>
          </a:ln>
          <a:effectLst>
            <a:outerShdw blurRad="142875" rotWithShape="0" algn="bl" dir="5400000" dist="95250">
              <a:srgbClr val="000000">
                <a:alpha val="40000"/>
              </a:srgbClr>
            </a:outerShdw>
          </a:effectLst>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62"/>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NavController</a:t>
            </a:r>
            <a:endParaRPr/>
          </a:p>
        </p:txBody>
      </p:sp>
      <p:sp>
        <p:nvSpPr>
          <p:cNvPr id="1375" name="Google Shape;1375;p1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6" name="Google Shape;1376;p162"/>
          <p:cNvSpPr txBox="1"/>
          <p:nvPr/>
        </p:nvSpPr>
        <p:spPr>
          <a:xfrm>
            <a:off x="832850" y="1426350"/>
            <a:ext cx="5442300" cy="947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Roboto Mono"/>
              <a:buChar char="●"/>
            </a:pPr>
            <a:r>
              <a:rPr lang="en">
                <a:solidFill>
                  <a:schemeClr val="dk1"/>
                </a:solidFill>
                <a:latin typeface="Roboto Mono"/>
                <a:ea typeface="Roboto Mono"/>
                <a:cs typeface="Roboto Mono"/>
                <a:sym typeface="Roboto Mono"/>
              </a:rPr>
              <a:t>Fragment.findNavController()</a:t>
            </a:r>
            <a:endParaRPr>
              <a:solidFill>
                <a:schemeClr val="dk1"/>
              </a:solidFill>
              <a:latin typeface="Roboto Mono"/>
              <a:ea typeface="Roboto Mono"/>
              <a:cs typeface="Roboto Mono"/>
              <a:sym typeface="Roboto Mono"/>
            </a:endParaRPr>
          </a:p>
          <a:p>
            <a:pPr indent="-317500" lvl="0" marL="457200" rtl="0" algn="l">
              <a:lnSpc>
                <a:spcPct val="115000"/>
              </a:lnSpc>
              <a:spcBef>
                <a:spcPts val="0"/>
              </a:spcBef>
              <a:spcAft>
                <a:spcPts val="0"/>
              </a:spcAft>
              <a:buClr>
                <a:schemeClr val="dk1"/>
              </a:buClr>
              <a:buSzPts val="1400"/>
              <a:buFont typeface="Roboto Mono"/>
              <a:buChar char="●"/>
            </a:pPr>
            <a:r>
              <a:rPr lang="en">
                <a:solidFill>
                  <a:schemeClr val="dk1"/>
                </a:solidFill>
                <a:latin typeface="Roboto Mono"/>
                <a:ea typeface="Roboto Mono"/>
                <a:cs typeface="Roboto Mono"/>
                <a:sym typeface="Roboto Mono"/>
              </a:rPr>
              <a:t>View.findNavController()</a:t>
            </a:r>
            <a:endParaRPr>
              <a:solidFill>
                <a:schemeClr val="dk1"/>
              </a:solidFill>
              <a:latin typeface="Roboto Mono"/>
              <a:ea typeface="Roboto Mono"/>
              <a:cs typeface="Roboto Mono"/>
              <a:sym typeface="Roboto Mono"/>
            </a:endParaRPr>
          </a:p>
          <a:p>
            <a:pPr indent="-317500" lvl="0" marL="457200" rtl="0" algn="l">
              <a:lnSpc>
                <a:spcPct val="115000"/>
              </a:lnSpc>
              <a:spcBef>
                <a:spcPts val="0"/>
              </a:spcBef>
              <a:spcAft>
                <a:spcPts val="0"/>
              </a:spcAft>
              <a:buClr>
                <a:schemeClr val="dk1"/>
              </a:buClr>
              <a:buSzPts val="1400"/>
              <a:buFont typeface="Roboto Mono"/>
              <a:buChar char="●"/>
            </a:pPr>
            <a:r>
              <a:rPr lang="en">
                <a:solidFill>
                  <a:schemeClr val="dk1"/>
                </a:solidFill>
                <a:latin typeface="Roboto Mono"/>
                <a:ea typeface="Roboto Mono"/>
                <a:cs typeface="Roboto Mono"/>
                <a:sym typeface="Roboto Mono"/>
              </a:rPr>
              <a:t>Activity.findNavController(viewId: Int)</a:t>
            </a:r>
            <a:endParaRPr sz="2100">
              <a:solidFill>
                <a:schemeClr val="dk1"/>
              </a:solidFill>
              <a:latin typeface="Roboto Mono"/>
              <a:ea typeface="Roboto Mono"/>
              <a:cs typeface="Roboto Mono"/>
              <a:sym typeface="Roboto Mono"/>
            </a:endParaRPr>
          </a:p>
        </p:txBody>
      </p:sp>
      <p:pic>
        <p:nvPicPr>
          <p:cNvPr id="1377" name="Google Shape;1377;p162"/>
          <p:cNvPicPr preferRelativeResize="0"/>
          <p:nvPr/>
        </p:nvPicPr>
        <p:blipFill rotWithShape="1">
          <a:blip r:embed="rId3">
            <a:alphaModFix/>
          </a:blip>
          <a:srcRect b="0" l="645" r="0" t="0"/>
          <a:stretch/>
        </p:blipFill>
        <p:spPr>
          <a:xfrm>
            <a:off x="1894175" y="2841575"/>
            <a:ext cx="5231626" cy="704300"/>
          </a:xfrm>
          <a:prstGeom prst="rect">
            <a:avLst/>
          </a:prstGeom>
          <a:noFill/>
          <a:ln>
            <a:noFill/>
          </a:ln>
          <a:effectLst>
            <a:outerShdw blurRad="128588" rotWithShape="0" algn="bl" dir="5400000" dist="76200">
              <a:srgbClr val="000000">
                <a:alpha val="4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3" name="Google Shape;303;p37"/>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304" name="Google Shape;304;p37"/>
          <p:cNvSpPr txBox="1"/>
          <p:nvPr>
            <p:ph idx="4294967295" type="title"/>
          </p:nvPr>
        </p:nvSpPr>
        <p:spPr>
          <a:xfrm flipH="1">
            <a:off x="6340750" y="219100"/>
            <a:ext cx="24966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compileSdk</a:t>
            </a:r>
            <a:endParaRPr sz="1900"/>
          </a:p>
        </p:txBody>
      </p:sp>
      <p:pic>
        <p:nvPicPr>
          <p:cNvPr id="305" name="Google Shape;305;p37"/>
          <p:cNvPicPr preferRelativeResize="0"/>
          <p:nvPr/>
        </p:nvPicPr>
        <p:blipFill>
          <a:blip r:embed="rId3">
            <a:alphaModFix/>
          </a:blip>
          <a:stretch>
            <a:fillRect/>
          </a:stretch>
        </p:blipFill>
        <p:spPr>
          <a:xfrm>
            <a:off x="152400" y="822650"/>
            <a:ext cx="8839198" cy="3669101"/>
          </a:xfrm>
          <a:prstGeom prst="rect">
            <a:avLst/>
          </a:prstGeom>
          <a:noFill/>
          <a:ln>
            <a:noFill/>
          </a:ln>
        </p:spPr>
      </p:pic>
      <p:sp>
        <p:nvSpPr>
          <p:cNvPr id="306" name="Google Shape;306;p37"/>
          <p:cNvSpPr/>
          <p:nvPr/>
        </p:nvSpPr>
        <p:spPr>
          <a:xfrm>
            <a:off x="2815675" y="2488125"/>
            <a:ext cx="2021100" cy="78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63"/>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up environment</a:t>
            </a:r>
            <a:endParaRPr/>
          </a:p>
        </p:txBody>
      </p:sp>
      <p:sp>
        <p:nvSpPr>
          <p:cNvPr id="1383" name="Google Shape;1383;p1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84" name="Google Shape;1384;p163"/>
          <p:cNvPicPr preferRelativeResize="0"/>
          <p:nvPr/>
        </p:nvPicPr>
        <p:blipFill>
          <a:blip r:embed="rId3">
            <a:alphaModFix/>
          </a:blip>
          <a:stretch>
            <a:fillRect/>
          </a:stretch>
        </p:blipFill>
        <p:spPr>
          <a:xfrm>
            <a:off x="1455423" y="1248600"/>
            <a:ext cx="6053775" cy="3353900"/>
          </a:xfrm>
          <a:prstGeom prst="rect">
            <a:avLst/>
          </a:prstGeom>
          <a:noFill/>
          <a:ln>
            <a:noFill/>
          </a:ln>
          <a:effectLst>
            <a:outerShdw blurRad="185738" rotWithShape="0" algn="bl" dir="5400000" dist="76200">
              <a:srgbClr val="000000">
                <a:alpha val="40000"/>
              </a:srgbClr>
            </a:outerShdw>
          </a:effectLst>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6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Top-level nav graph</a:t>
            </a:r>
            <a:endParaRPr/>
          </a:p>
        </p:txBody>
      </p:sp>
      <p:sp>
        <p:nvSpPr>
          <p:cNvPr id="1390" name="Google Shape;1390;p1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1" name="Google Shape;1391;p164"/>
          <p:cNvPicPr preferRelativeResize="0"/>
          <p:nvPr/>
        </p:nvPicPr>
        <p:blipFill>
          <a:blip r:embed="rId3">
            <a:alphaModFix/>
          </a:blip>
          <a:stretch>
            <a:fillRect/>
          </a:stretch>
        </p:blipFill>
        <p:spPr>
          <a:xfrm>
            <a:off x="1574688" y="1188825"/>
            <a:ext cx="5994626" cy="3561025"/>
          </a:xfrm>
          <a:prstGeom prst="rect">
            <a:avLst/>
          </a:prstGeom>
          <a:noFill/>
          <a:ln>
            <a:noFill/>
          </a:ln>
          <a:effectLst>
            <a:outerShdw blurRad="185738" rotWithShape="0" algn="bl" dir="5400000" dist="76200">
              <a:srgbClr val="000000">
                <a:alpha val="40000"/>
              </a:srgbClr>
            </a:outerShdw>
          </a:effectLst>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97" name="Google Shape;1397;p165"/>
          <p:cNvPicPr preferRelativeResize="0"/>
          <p:nvPr/>
        </p:nvPicPr>
        <p:blipFill>
          <a:blip r:embed="rId3">
            <a:alphaModFix/>
          </a:blip>
          <a:stretch>
            <a:fillRect/>
          </a:stretch>
        </p:blipFill>
        <p:spPr>
          <a:xfrm>
            <a:off x="2400300" y="634750"/>
            <a:ext cx="4343400" cy="3874000"/>
          </a:xfrm>
          <a:prstGeom prst="rect">
            <a:avLst/>
          </a:prstGeom>
          <a:noFill/>
          <a:ln>
            <a:noFill/>
          </a:ln>
          <a:effectLst>
            <a:outerShdw blurRad="185738" rotWithShape="0" algn="bl" dir="5400000" dist="76200">
              <a:srgbClr val="000000">
                <a:alpha val="40000"/>
              </a:srgbClr>
            </a:outerShdw>
          </a:effectLst>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03" name="Google Shape;1403;p166"/>
          <p:cNvPicPr preferRelativeResize="0"/>
          <p:nvPr/>
        </p:nvPicPr>
        <p:blipFill>
          <a:blip r:embed="rId3">
            <a:alphaModFix/>
          </a:blip>
          <a:stretch>
            <a:fillRect/>
          </a:stretch>
        </p:blipFill>
        <p:spPr>
          <a:xfrm>
            <a:off x="2473025" y="1148175"/>
            <a:ext cx="4197950" cy="2847150"/>
          </a:xfrm>
          <a:prstGeom prst="rect">
            <a:avLst/>
          </a:prstGeom>
          <a:noFill/>
          <a:ln>
            <a:noFill/>
          </a:ln>
          <a:effectLst>
            <a:outerShdw blurRad="185738" rotWithShape="0" algn="bl" dir="5400000" dist="76200">
              <a:srgbClr val="000000">
                <a:alpha val="40000"/>
              </a:srgbClr>
            </a:outerShdw>
          </a:effectLst>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09" name="Google Shape;1409;p167"/>
          <p:cNvPicPr preferRelativeResize="0"/>
          <p:nvPr/>
        </p:nvPicPr>
        <p:blipFill>
          <a:blip r:embed="rId3">
            <a:alphaModFix/>
          </a:blip>
          <a:stretch>
            <a:fillRect/>
          </a:stretch>
        </p:blipFill>
        <p:spPr>
          <a:xfrm>
            <a:off x="1908625" y="1657350"/>
            <a:ext cx="5326750" cy="1828800"/>
          </a:xfrm>
          <a:prstGeom prst="rect">
            <a:avLst/>
          </a:prstGeom>
          <a:noFill/>
          <a:ln>
            <a:noFill/>
          </a:ln>
          <a:effectLst>
            <a:outerShdw blurRad="185738" rotWithShape="0" algn="bl" dir="5400000" dist="76200">
              <a:srgbClr val="000000">
                <a:alpha val="40000"/>
              </a:srgbClr>
            </a:outerShdw>
          </a:effectLst>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15" name="Google Shape;1415;p168"/>
          <p:cNvPicPr preferRelativeResize="0"/>
          <p:nvPr/>
        </p:nvPicPr>
        <p:blipFill>
          <a:blip r:embed="rId3">
            <a:alphaModFix/>
          </a:blip>
          <a:stretch>
            <a:fillRect/>
          </a:stretch>
        </p:blipFill>
        <p:spPr>
          <a:xfrm>
            <a:off x="1819275" y="2310250"/>
            <a:ext cx="5505450" cy="1447800"/>
          </a:xfrm>
          <a:prstGeom prst="rect">
            <a:avLst/>
          </a:prstGeom>
          <a:noFill/>
          <a:ln>
            <a:noFill/>
          </a:ln>
          <a:effectLst>
            <a:outerShdw blurRad="185738" rotWithShape="0" algn="bl" dir="5400000" dist="76200">
              <a:srgbClr val="000000">
                <a:alpha val="40000"/>
              </a:srgbClr>
            </a:outerShdw>
          </a:effectLst>
        </p:spPr>
      </p:pic>
      <p:sp>
        <p:nvSpPr>
          <p:cNvPr id="1416" name="Google Shape;1416;p168"/>
          <p:cNvSpPr txBox="1"/>
          <p:nvPr/>
        </p:nvSpPr>
        <p:spPr>
          <a:xfrm>
            <a:off x="1381950" y="676325"/>
            <a:ext cx="6380100" cy="1577700"/>
          </a:xfrm>
          <a:prstGeom prst="rect">
            <a:avLst/>
          </a:prstGeom>
          <a:solidFill>
            <a:srgbClr val="F5F5F5"/>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1AB1CD"/>
                </a:solidFill>
                <a:latin typeface="Roboto Mono"/>
                <a:ea typeface="Roboto Mono"/>
                <a:cs typeface="Roboto Mono"/>
                <a:sym typeface="Roboto Mono"/>
              </a:rPr>
              <a:t>&lt;fragment</a:t>
            </a:r>
            <a:endParaRPr sz="1000">
              <a:solidFill>
                <a:srgbClr val="1AB1CD"/>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rgbClr val="1AB1CD"/>
                </a:solidFill>
                <a:latin typeface="Roboto Mono"/>
                <a:ea typeface="Roboto Mono"/>
                <a:cs typeface="Roboto Mono"/>
                <a:sym typeface="Roboto Mono"/>
              </a:rPr>
              <a:t>    </a:t>
            </a:r>
            <a:r>
              <a:rPr lang="en" sz="1000">
                <a:solidFill>
                  <a:srgbClr val="700080"/>
                </a:solidFill>
                <a:latin typeface="Roboto Mono"/>
                <a:ea typeface="Roboto Mono"/>
                <a:cs typeface="Roboto Mono"/>
                <a:sym typeface="Roboto Mono"/>
              </a:rPr>
              <a:t>android:id=</a:t>
            </a:r>
            <a:r>
              <a:rPr lang="en" sz="1000">
                <a:solidFill>
                  <a:schemeClr val="accent2"/>
                </a:solidFill>
                <a:latin typeface="Roboto Mono"/>
                <a:ea typeface="Roboto Mono"/>
                <a:cs typeface="Roboto Mono"/>
                <a:sym typeface="Roboto Mono"/>
              </a:rPr>
              <a:t>”@+id/specify_amount_fragment”</a:t>
            </a:r>
            <a:endParaRPr sz="1000">
              <a:solidFill>
                <a:schemeClr val="accen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rgbClr val="1AB1CD"/>
                </a:solidFill>
                <a:latin typeface="Roboto Mono"/>
                <a:ea typeface="Roboto Mono"/>
                <a:cs typeface="Roboto Mono"/>
                <a:sym typeface="Roboto Mono"/>
              </a:rPr>
              <a:t>    </a:t>
            </a:r>
            <a:r>
              <a:rPr lang="en" sz="1000">
                <a:solidFill>
                  <a:srgbClr val="700080"/>
                </a:solidFill>
                <a:latin typeface="Roboto Mono"/>
                <a:ea typeface="Roboto Mono"/>
                <a:cs typeface="Roboto Mono"/>
                <a:sym typeface="Roboto Mono"/>
              </a:rPr>
              <a:t>android:name=</a:t>
            </a:r>
            <a:r>
              <a:rPr lang="en" sz="1000">
                <a:solidFill>
                  <a:schemeClr val="accent2"/>
                </a:solidFill>
                <a:latin typeface="Roboto Mono"/>
                <a:ea typeface="Roboto Mono"/>
                <a:cs typeface="Roboto Mono"/>
                <a:sym typeface="Roboto Mono"/>
              </a:rPr>
              <a:t>”com.example.android”</a:t>
            </a:r>
            <a:endParaRPr sz="1000">
              <a:solidFill>
                <a:schemeClr val="accen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rgbClr val="1AB1CD"/>
                </a:solidFill>
                <a:latin typeface="Roboto Mono"/>
                <a:ea typeface="Roboto Mono"/>
                <a:cs typeface="Roboto Mono"/>
                <a:sym typeface="Roboto Mono"/>
              </a:rPr>
              <a:t>    </a:t>
            </a:r>
            <a:r>
              <a:rPr lang="en" sz="1000">
                <a:solidFill>
                  <a:srgbClr val="700080"/>
                </a:solidFill>
                <a:latin typeface="Roboto Mono"/>
                <a:ea typeface="Roboto Mono"/>
                <a:cs typeface="Roboto Mono"/>
                <a:sym typeface="Roboto Mono"/>
              </a:rPr>
              <a:t>android:label=</a:t>
            </a:r>
            <a:r>
              <a:rPr lang="en" sz="1000">
                <a:solidFill>
                  <a:schemeClr val="accent2"/>
                </a:solidFill>
                <a:latin typeface="Roboto Mono"/>
                <a:ea typeface="Roboto Mono"/>
                <a:cs typeface="Roboto Mono"/>
                <a:sym typeface="Roboto Mono"/>
              </a:rPr>
              <a:t>”SpecifyAmount”</a:t>
            </a:r>
            <a:r>
              <a:rPr lang="en" sz="1000">
                <a:solidFill>
                  <a:srgbClr val="1AB1CD"/>
                </a:solidFill>
                <a:latin typeface="Roboto Mono"/>
                <a:ea typeface="Roboto Mono"/>
                <a:cs typeface="Roboto Mono"/>
                <a:sym typeface="Roboto Mono"/>
              </a:rPr>
              <a:t>&gt;</a:t>
            </a:r>
            <a:endParaRPr sz="1000">
              <a:solidFill>
                <a:srgbClr val="1AB1CD"/>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rgbClr val="1AB1CD"/>
                </a:solidFill>
                <a:latin typeface="Roboto Mono"/>
                <a:ea typeface="Roboto Mono"/>
                <a:cs typeface="Roboto Mono"/>
                <a:sym typeface="Roboto Mono"/>
              </a:rPr>
              <a:t>    &lt;action</a:t>
            </a:r>
            <a:endParaRPr sz="1000">
              <a:solidFill>
                <a:srgbClr val="1AB1CD"/>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chemeClr val="dk1"/>
                </a:solidFill>
                <a:latin typeface="Roboto Mono"/>
                <a:ea typeface="Roboto Mono"/>
                <a:cs typeface="Roboto Mono"/>
                <a:sym typeface="Roboto Mono"/>
              </a:rPr>
              <a:t>        </a:t>
            </a:r>
            <a:r>
              <a:rPr lang="en" sz="1000">
                <a:solidFill>
                  <a:srgbClr val="700080"/>
                </a:solidFill>
                <a:latin typeface="Roboto Mono"/>
                <a:ea typeface="Roboto Mono"/>
                <a:cs typeface="Roboto Mono"/>
                <a:sym typeface="Roboto Mono"/>
              </a:rPr>
              <a:t>android:id=</a:t>
            </a:r>
            <a:r>
              <a:rPr lang="en" sz="1000">
                <a:solidFill>
                  <a:schemeClr val="accent2"/>
                </a:solidFill>
                <a:latin typeface="Roboto Mono"/>
                <a:ea typeface="Roboto Mono"/>
                <a:cs typeface="Roboto Mono"/>
                <a:sym typeface="Roboto Mono"/>
              </a:rPr>
              <a:t>”@+id/action_specify_amount_fragment_to_confirmation_fragment”</a:t>
            </a:r>
            <a:endParaRPr sz="1000">
              <a:solidFill>
                <a:schemeClr val="accent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chemeClr val="dk1"/>
                </a:solidFill>
                <a:latin typeface="Roboto Mono"/>
                <a:ea typeface="Roboto Mono"/>
                <a:cs typeface="Roboto Mono"/>
                <a:sym typeface="Roboto Mono"/>
              </a:rPr>
              <a:t>   </a:t>
            </a:r>
            <a:r>
              <a:rPr lang="en" sz="1000">
                <a:solidFill>
                  <a:srgbClr val="700080"/>
                </a:solidFill>
                <a:latin typeface="Roboto Mono"/>
                <a:ea typeface="Roboto Mono"/>
                <a:cs typeface="Roboto Mono"/>
                <a:sym typeface="Roboto Mono"/>
              </a:rPr>
              <a:t>     app:destination=</a:t>
            </a:r>
            <a:r>
              <a:rPr lang="en" sz="1000">
                <a:solidFill>
                  <a:schemeClr val="accent2"/>
                </a:solidFill>
                <a:latin typeface="Roboto Mono"/>
                <a:ea typeface="Roboto Mono"/>
                <a:cs typeface="Roboto Mono"/>
                <a:sym typeface="Roboto Mono"/>
              </a:rPr>
              <a:t>”@id/confirmation_fragment”</a:t>
            </a:r>
            <a:r>
              <a:rPr lang="en" sz="1000">
                <a:solidFill>
                  <a:schemeClr val="dk1"/>
                </a:solidFill>
                <a:latin typeface="Roboto Mono"/>
                <a:ea typeface="Roboto Mono"/>
                <a:cs typeface="Roboto Mono"/>
                <a:sym typeface="Roboto Mono"/>
              </a:rPr>
              <a:t> </a:t>
            </a:r>
            <a:r>
              <a:rPr lang="en" sz="1000">
                <a:solidFill>
                  <a:srgbClr val="1AB1CD"/>
                </a:solidFill>
                <a:latin typeface="Roboto Mono"/>
                <a:ea typeface="Roboto Mono"/>
                <a:cs typeface="Roboto Mono"/>
                <a:sym typeface="Roboto Mono"/>
              </a:rPr>
              <a:t>/&gt;</a:t>
            </a:r>
            <a:endParaRPr sz="1000">
              <a:solidFill>
                <a:srgbClr val="1AB1CD"/>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rgbClr val="1AB1CD"/>
                </a:solidFill>
                <a:latin typeface="Roboto Mono"/>
                <a:ea typeface="Roboto Mono"/>
                <a:cs typeface="Roboto Mono"/>
                <a:sym typeface="Roboto Mono"/>
              </a:rPr>
              <a:t>&lt;/fragment&gt;</a:t>
            </a:r>
            <a:endParaRPr sz="1000">
              <a:solidFill>
                <a:srgbClr val="1AB1CD"/>
              </a:solidFill>
              <a:latin typeface="Roboto Mono"/>
              <a:ea typeface="Roboto Mono"/>
              <a:cs typeface="Roboto Mono"/>
              <a:sym typeface="Roboto Mono"/>
            </a:endParaRPr>
          </a:p>
        </p:txBody>
      </p:sp>
      <p:sp>
        <p:nvSpPr>
          <p:cNvPr id="1417" name="Google Shape;1417;p168"/>
          <p:cNvSpPr txBox="1"/>
          <p:nvPr/>
        </p:nvSpPr>
        <p:spPr>
          <a:xfrm>
            <a:off x="1008025" y="3814275"/>
            <a:ext cx="7159200" cy="7098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Mono"/>
                <a:ea typeface="Roboto Mono"/>
                <a:cs typeface="Roboto Mono"/>
                <a:sym typeface="Roboto Mono"/>
              </a:rPr>
              <a:t>view</a:t>
            </a:r>
            <a:endParaRPr sz="12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lt1"/>
                </a:solidFill>
                <a:latin typeface="Roboto Mono"/>
                <a:ea typeface="Roboto Mono"/>
                <a:cs typeface="Roboto Mono"/>
                <a:sym typeface="Roboto Mono"/>
              </a:rPr>
              <a:t>	.findNavController()</a:t>
            </a:r>
            <a:endParaRPr sz="12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lt1"/>
                </a:solidFill>
                <a:latin typeface="Roboto Mono"/>
                <a:ea typeface="Roboto Mono"/>
                <a:cs typeface="Roboto Mono"/>
                <a:sym typeface="Roboto Mono"/>
              </a:rPr>
              <a:t>	.navigate(R.id.action_specify_amount_fragment_to_confirmation_fragment)</a:t>
            </a:r>
            <a:endParaRPr sz="1200">
              <a:solidFill>
                <a:schemeClr val="lt1"/>
              </a:solidFill>
              <a:latin typeface="Roboto Mono"/>
              <a:ea typeface="Roboto Mono"/>
              <a:cs typeface="Roboto Mono"/>
              <a:sym typeface="Roboto Mono"/>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23" name="Google Shape;1423;p169"/>
          <p:cNvSpPr txBox="1"/>
          <p:nvPr/>
        </p:nvSpPr>
        <p:spPr>
          <a:xfrm>
            <a:off x="1008025" y="1439125"/>
            <a:ext cx="7128000" cy="16191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navController.popBackStack()</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navController.popBackStack(R.id.destinationId, true)</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navController.popBackStack(R.id.destinationId, false)</a:t>
            </a:r>
            <a:endParaRPr sz="1600">
              <a:solidFill>
                <a:schemeClr val="lt1"/>
              </a:solidFill>
              <a:latin typeface="Roboto Mono"/>
              <a:ea typeface="Roboto Mono"/>
              <a:cs typeface="Roboto Mono"/>
              <a:sym typeface="Roboto Mon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70"/>
          <p:cNvSpPr txBox="1"/>
          <p:nvPr/>
        </p:nvSpPr>
        <p:spPr>
          <a:xfrm>
            <a:off x="3199800" y="938550"/>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D</a:t>
            </a:r>
            <a:endParaRPr sz="6000">
              <a:solidFill>
                <a:schemeClr val="lt1"/>
              </a:solidFill>
              <a:latin typeface="Roboto Mono"/>
              <a:ea typeface="Roboto Mono"/>
              <a:cs typeface="Roboto Mono"/>
              <a:sym typeface="Roboto Mono"/>
            </a:endParaRPr>
          </a:p>
        </p:txBody>
      </p:sp>
      <p:sp>
        <p:nvSpPr>
          <p:cNvPr id="1429" name="Google Shape;1429;p170"/>
          <p:cNvSpPr txBox="1"/>
          <p:nvPr/>
        </p:nvSpPr>
        <p:spPr>
          <a:xfrm>
            <a:off x="3199800" y="1854775"/>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C</a:t>
            </a:r>
            <a:endParaRPr sz="6000">
              <a:solidFill>
                <a:schemeClr val="lt1"/>
              </a:solidFill>
              <a:latin typeface="Roboto Mono"/>
              <a:ea typeface="Roboto Mono"/>
              <a:cs typeface="Roboto Mono"/>
              <a:sym typeface="Roboto Mono"/>
            </a:endParaRPr>
          </a:p>
        </p:txBody>
      </p:sp>
      <p:sp>
        <p:nvSpPr>
          <p:cNvPr id="1430" name="Google Shape;1430;p170"/>
          <p:cNvSpPr txBox="1"/>
          <p:nvPr/>
        </p:nvSpPr>
        <p:spPr>
          <a:xfrm>
            <a:off x="3199800" y="2770989"/>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B</a:t>
            </a:r>
            <a:endParaRPr sz="6000">
              <a:solidFill>
                <a:schemeClr val="lt1"/>
              </a:solidFill>
              <a:latin typeface="Roboto Mono"/>
              <a:ea typeface="Roboto Mono"/>
              <a:cs typeface="Roboto Mono"/>
              <a:sym typeface="Roboto Mono"/>
            </a:endParaRPr>
          </a:p>
        </p:txBody>
      </p:sp>
      <p:sp>
        <p:nvSpPr>
          <p:cNvPr id="1431" name="Google Shape;1431;p170"/>
          <p:cNvSpPr txBox="1"/>
          <p:nvPr/>
        </p:nvSpPr>
        <p:spPr>
          <a:xfrm>
            <a:off x="3199800" y="3687202"/>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A</a:t>
            </a:r>
            <a:endParaRPr sz="6000">
              <a:solidFill>
                <a:schemeClr val="lt1"/>
              </a:solidFill>
              <a:latin typeface="Roboto Mono"/>
              <a:ea typeface="Roboto Mono"/>
              <a:cs typeface="Roboto Mono"/>
              <a:sym typeface="Roboto Mono"/>
            </a:endParaRPr>
          </a:p>
        </p:txBody>
      </p:sp>
      <p:sp>
        <p:nvSpPr>
          <p:cNvPr id="1432" name="Google Shape;1432;p1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71"/>
          <p:cNvSpPr txBox="1"/>
          <p:nvPr/>
        </p:nvSpPr>
        <p:spPr>
          <a:xfrm>
            <a:off x="5333050" y="617250"/>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D</a:t>
            </a:r>
            <a:endParaRPr sz="6000">
              <a:solidFill>
                <a:schemeClr val="lt1"/>
              </a:solidFill>
              <a:latin typeface="Roboto Mono"/>
              <a:ea typeface="Roboto Mono"/>
              <a:cs typeface="Roboto Mono"/>
              <a:sym typeface="Roboto Mono"/>
            </a:endParaRPr>
          </a:p>
        </p:txBody>
      </p:sp>
      <p:sp>
        <p:nvSpPr>
          <p:cNvPr id="1438" name="Google Shape;1438;p171"/>
          <p:cNvSpPr txBox="1"/>
          <p:nvPr/>
        </p:nvSpPr>
        <p:spPr>
          <a:xfrm>
            <a:off x="3871725" y="1854775"/>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C</a:t>
            </a:r>
            <a:endParaRPr sz="6000">
              <a:solidFill>
                <a:schemeClr val="lt1"/>
              </a:solidFill>
              <a:latin typeface="Roboto Mono"/>
              <a:ea typeface="Roboto Mono"/>
              <a:cs typeface="Roboto Mono"/>
              <a:sym typeface="Roboto Mono"/>
            </a:endParaRPr>
          </a:p>
        </p:txBody>
      </p:sp>
      <p:sp>
        <p:nvSpPr>
          <p:cNvPr id="1439" name="Google Shape;1439;p171"/>
          <p:cNvSpPr txBox="1"/>
          <p:nvPr/>
        </p:nvSpPr>
        <p:spPr>
          <a:xfrm>
            <a:off x="3871725" y="2770989"/>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B</a:t>
            </a:r>
            <a:endParaRPr sz="6000">
              <a:solidFill>
                <a:schemeClr val="lt1"/>
              </a:solidFill>
              <a:latin typeface="Roboto Mono"/>
              <a:ea typeface="Roboto Mono"/>
              <a:cs typeface="Roboto Mono"/>
              <a:sym typeface="Roboto Mono"/>
            </a:endParaRPr>
          </a:p>
        </p:txBody>
      </p:sp>
      <p:sp>
        <p:nvSpPr>
          <p:cNvPr id="1440" name="Google Shape;1440;p171"/>
          <p:cNvSpPr txBox="1"/>
          <p:nvPr/>
        </p:nvSpPr>
        <p:spPr>
          <a:xfrm>
            <a:off x="3871725" y="3687202"/>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A</a:t>
            </a:r>
            <a:endParaRPr sz="6000">
              <a:solidFill>
                <a:schemeClr val="lt1"/>
              </a:solidFill>
              <a:latin typeface="Roboto Mono"/>
              <a:ea typeface="Roboto Mono"/>
              <a:cs typeface="Roboto Mono"/>
              <a:sym typeface="Roboto Mono"/>
            </a:endParaRPr>
          </a:p>
        </p:txBody>
      </p:sp>
      <p:sp>
        <p:nvSpPr>
          <p:cNvPr id="1441" name="Google Shape;1441;p1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42" name="Google Shape;1442;p171"/>
          <p:cNvSpPr txBox="1"/>
          <p:nvPr/>
        </p:nvSpPr>
        <p:spPr>
          <a:xfrm>
            <a:off x="337700" y="938550"/>
            <a:ext cx="2992800" cy="3633600"/>
          </a:xfrm>
          <a:prstGeom prst="rect">
            <a:avLst/>
          </a:prstGeom>
          <a:solidFill>
            <a:srgbClr val="8C8C8C"/>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a:t>
            </a:r>
            <a:r>
              <a:rPr lang="en" sz="1600">
                <a:solidFill>
                  <a:schemeClr val="lt1"/>
                </a:solidFill>
                <a:latin typeface="Roboto Mono"/>
                <a:ea typeface="Roboto Mono"/>
                <a:cs typeface="Roboto Mono"/>
                <a:sym typeface="Roboto Mono"/>
              </a:rPr>
              <a:t>popBackStack()</a:t>
            </a:r>
            <a:endParaRPr sz="1600">
              <a:solidFill>
                <a:schemeClr val="lt1"/>
              </a:solidFill>
              <a:latin typeface="Roboto Mono"/>
              <a:ea typeface="Roboto Mono"/>
              <a:cs typeface="Roboto Mono"/>
              <a:sym typeface="Roboto Mono"/>
            </a:endParaRPr>
          </a:p>
        </p:txBody>
      </p:sp>
      <p:sp>
        <p:nvSpPr>
          <p:cNvPr id="1443" name="Google Shape;1443;p171"/>
          <p:cNvSpPr/>
          <p:nvPr/>
        </p:nvSpPr>
        <p:spPr>
          <a:xfrm>
            <a:off x="4341675" y="853700"/>
            <a:ext cx="810600" cy="810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72"/>
          <p:cNvSpPr txBox="1"/>
          <p:nvPr/>
        </p:nvSpPr>
        <p:spPr>
          <a:xfrm>
            <a:off x="5333050" y="617250"/>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D</a:t>
            </a:r>
            <a:endParaRPr sz="6000">
              <a:solidFill>
                <a:schemeClr val="lt1"/>
              </a:solidFill>
              <a:latin typeface="Roboto Mono"/>
              <a:ea typeface="Roboto Mono"/>
              <a:cs typeface="Roboto Mono"/>
              <a:sym typeface="Roboto Mono"/>
            </a:endParaRPr>
          </a:p>
        </p:txBody>
      </p:sp>
      <p:sp>
        <p:nvSpPr>
          <p:cNvPr id="1449" name="Google Shape;1449;p172"/>
          <p:cNvSpPr txBox="1"/>
          <p:nvPr/>
        </p:nvSpPr>
        <p:spPr>
          <a:xfrm>
            <a:off x="5333050" y="1540950"/>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C</a:t>
            </a:r>
            <a:endParaRPr sz="6000">
              <a:solidFill>
                <a:schemeClr val="lt1"/>
              </a:solidFill>
              <a:latin typeface="Roboto Mono"/>
              <a:ea typeface="Roboto Mono"/>
              <a:cs typeface="Roboto Mono"/>
              <a:sym typeface="Roboto Mono"/>
            </a:endParaRPr>
          </a:p>
        </p:txBody>
      </p:sp>
      <p:sp>
        <p:nvSpPr>
          <p:cNvPr id="1450" name="Google Shape;1450;p172"/>
          <p:cNvSpPr txBox="1"/>
          <p:nvPr/>
        </p:nvSpPr>
        <p:spPr>
          <a:xfrm>
            <a:off x="3871725" y="2770989"/>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B</a:t>
            </a:r>
            <a:endParaRPr sz="6000">
              <a:solidFill>
                <a:schemeClr val="lt1"/>
              </a:solidFill>
              <a:latin typeface="Roboto Mono"/>
              <a:ea typeface="Roboto Mono"/>
              <a:cs typeface="Roboto Mono"/>
              <a:sym typeface="Roboto Mono"/>
            </a:endParaRPr>
          </a:p>
        </p:txBody>
      </p:sp>
      <p:sp>
        <p:nvSpPr>
          <p:cNvPr id="1451" name="Google Shape;1451;p172"/>
          <p:cNvSpPr txBox="1"/>
          <p:nvPr/>
        </p:nvSpPr>
        <p:spPr>
          <a:xfrm>
            <a:off x="3871725" y="3687202"/>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A</a:t>
            </a:r>
            <a:endParaRPr sz="6000">
              <a:solidFill>
                <a:schemeClr val="lt1"/>
              </a:solidFill>
              <a:latin typeface="Roboto Mono"/>
              <a:ea typeface="Roboto Mono"/>
              <a:cs typeface="Roboto Mono"/>
              <a:sym typeface="Roboto Mono"/>
            </a:endParaRPr>
          </a:p>
        </p:txBody>
      </p:sp>
      <p:sp>
        <p:nvSpPr>
          <p:cNvPr id="1452" name="Google Shape;1452;p1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3" name="Google Shape;1453;p172"/>
          <p:cNvSpPr txBox="1"/>
          <p:nvPr/>
        </p:nvSpPr>
        <p:spPr>
          <a:xfrm>
            <a:off x="337700" y="938550"/>
            <a:ext cx="2992800" cy="3633600"/>
          </a:xfrm>
          <a:prstGeom prst="rect">
            <a:avLst/>
          </a:prstGeom>
          <a:solidFill>
            <a:srgbClr val="8C8C8C"/>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a:t>
            </a:r>
            <a:r>
              <a:rPr lang="en" sz="1600">
                <a:solidFill>
                  <a:schemeClr val="lt1"/>
                </a:solidFill>
                <a:latin typeface="Roboto Mono"/>
                <a:ea typeface="Roboto Mono"/>
                <a:cs typeface="Roboto Mono"/>
                <a:sym typeface="Roboto Mono"/>
              </a:rPr>
              <a:t>popBackStack(</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R.id.B,</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false</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a:t>
            </a:r>
            <a:endParaRPr sz="1600">
              <a:solidFill>
                <a:schemeClr val="lt1"/>
              </a:solidFill>
              <a:latin typeface="Roboto Mono"/>
              <a:ea typeface="Roboto Mono"/>
              <a:cs typeface="Roboto Mono"/>
              <a:sym typeface="Roboto Mono"/>
            </a:endParaRPr>
          </a:p>
        </p:txBody>
      </p:sp>
      <p:sp>
        <p:nvSpPr>
          <p:cNvPr id="1454" name="Google Shape;1454;p172"/>
          <p:cNvSpPr/>
          <p:nvPr/>
        </p:nvSpPr>
        <p:spPr>
          <a:xfrm>
            <a:off x="4358175" y="1761150"/>
            <a:ext cx="810600" cy="810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38"/>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313" name="Google Shape;313;p38"/>
          <p:cNvSpPr txBox="1"/>
          <p:nvPr>
            <p:ph idx="4294967295" type="title"/>
          </p:nvPr>
        </p:nvSpPr>
        <p:spPr>
          <a:xfrm flipH="1">
            <a:off x="6340750" y="219100"/>
            <a:ext cx="24966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minSdk</a:t>
            </a:r>
            <a:endParaRPr sz="1900"/>
          </a:p>
        </p:txBody>
      </p:sp>
      <p:pic>
        <p:nvPicPr>
          <p:cNvPr id="314" name="Google Shape;314;p38"/>
          <p:cNvPicPr preferRelativeResize="0"/>
          <p:nvPr/>
        </p:nvPicPr>
        <p:blipFill>
          <a:blip r:embed="rId3">
            <a:alphaModFix/>
          </a:blip>
          <a:stretch>
            <a:fillRect/>
          </a:stretch>
        </p:blipFill>
        <p:spPr>
          <a:xfrm>
            <a:off x="152400" y="822650"/>
            <a:ext cx="8839198" cy="3669101"/>
          </a:xfrm>
          <a:prstGeom prst="rect">
            <a:avLst/>
          </a:prstGeom>
          <a:noFill/>
          <a:ln>
            <a:noFill/>
          </a:ln>
        </p:spPr>
      </p:pic>
      <p:sp>
        <p:nvSpPr>
          <p:cNvPr id="315" name="Google Shape;315;p38"/>
          <p:cNvSpPr/>
          <p:nvPr/>
        </p:nvSpPr>
        <p:spPr>
          <a:xfrm>
            <a:off x="2815675" y="1254975"/>
            <a:ext cx="2021100" cy="78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73"/>
          <p:cNvSpPr txBox="1"/>
          <p:nvPr/>
        </p:nvSpPr>
        <p:spPr>
          <a:xfrm>
            <a:off x="5333050" y="617250"/>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D</a:t>
            </a:r>
            <a:endParaRPr sz="6000">
              <a:solidFill>
                <a:schemeClr val="lt1"/>
              </a:solidFill>
              <a:latin typeface="Roboto Mono"/>
              <a:ea typeface="Roboto Mono"/>
              <a:cs typeface="Roboto Mono"/>
              <a:sym typeface="Roboto Mono"/>
            </a:endParaRPr>
          </a:p>
        </p:txBody>
      </p:sp>
      <p:sp>
        <p:nvSpPr>
          <p:cNvPr id="1460" name="Google Shape;1460;p173"/>
          <p:cNvSpPr txBox="1"/>
          <p:nvPr/>
        </p:nvSpPr>
        <p:spPr>
          <a:xfrm>
            <a:off x="5333050" y="1540950"/>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C</a:t>
            </a:r>
            <a:endParaRPr sz="6000">
              <a:solidFill>
                <a:schemeClr val="lt1"/>
              </a:solidFill>
              <a:latin typeface="Roboto Mono"/>
              <a:ea typeface="Roboto Mono"/>
              <a:cs typeface="Roboto Mono"/>
              <a:sym typeface="Roboto Mono"/>
            </a:endParaRPr>
          </a:p>
        </p:txBody>
      </p:sp>
      <p:sp>
        <p:nvSpPr>
          <p:cNvPr id="1461" name="Google Shape;1461;p173"/>
          <p:cNvSpPr txBox="1"/>
          <p:nvPr/>
        </p:nvSpPr>
        <p:spPr>
          <a:xfrm>
            <a:off x="5333050" y="2464639"/>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B</a:t>
            </a:r>
            <a:endParaRPr sz="6000">
              <a:solidFill>
                <a:schemeClr val="lt1"/>
              </a:solidFill>
              <a:latin typeface="Roboto Mono"/>
              <a:ea typeface="Roboto Mono"/>
              <a:cs typeface="Roboto Mono"/>
              <a:sym typeface="Roboto Mono"/>
            </a:endParaRPr>
          </a:p>
        </p:txBody>
      </p:sp>
      <p:sp>
        <p:nvSpPr>
          <p:cNvPr id="1462" name="Google Shape;1462;p173"/>
          <p:cNvSpPr txBox="1"/>
          <p:nvPr/>
        </p:nvSpPr>
        <p:spPr>
          <a:xfrm>
            <a:off x="3871725" y="3687202"/>
            <a:ext cx="2744400" cy="885000"/>
          </a:xfrm>
          <a:prstGeom prst="rect">
            <a:avLst/>
          </a:prstGeom>
          <a:solidFill>
            <a:srgbClr val="272822"/>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Roboto Mono"/>
                <a:ea typeface="Roboto Mono"/>
                <a:cs typeface="Roboto Mono"/>
                <a:sym typeface="Roboto Mono"/>
              </a:rPr>
              <a:t>A</a:t>
            </a:r>
            <a:endParaRPr sz="6000">
              <a:solidFill>
                <a:schemeClr val="lt1"/>
              </a:solidFill>
              <a:latin typeface="Roboto Mono"/>
              <a:ea typeface="Roboto Mono"/>
              <a:cs typeface="Roboto Mono"/>
              <a:sym typeface="Roboto Mono"/>
            </a:endParaRPr>
          </a:p>
        </p:txBody>
      </p:sp>
      <p:sp>
        <p:nvSpPr>
          <p:cNvPr id="1463" name="Google Shape;1463;p1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4" name="Google Shape;1464;p173"/>
          <p:cNvSpPr txBox="1"/>
          <p:nvPr/>
        </p:nvSpPr>
        <p:spPr>
          <a:xfrm>
            <a:off x="337700" y="938550"/>
            <a:ext cx="2992800" cy="3633600"/>
          </a:xfrm>
          <a:prstGeom prst="rect">
            <a:avLst/>
          </a:prstGeom>
          <a:solidFill>
            <a:srgbClr val="8C8C8C"/>
          </a:solidFill>
          <a:ln>
            <a:noFill/>
          </a:ln>
          <a:effectLst>
            <a:outerShdw blurRad="171450" rotWithShape="0" algn="bl" dir="5400000" dist="9525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popBackStack(</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R.id.B,</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true</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600">
                <a:solidFill>
                  <a:schemeClr val="lt1"/>
                </a:solidFill>
                <a:latin typeface="Roboto Mono"/>
                <a:ea typeface="Roboto Mono"/>
                <a:cs typeface="Roboto Mono"/>
                <a:sym typeface="Roboto Mono"/>
              </a:rPr>
              <a:t>  )</a:t>
            </a:r>
            <a:endParaRPr sz="1600">
              <a:solidFill>
                <a:schemeClr val="lt1"/>
              </a:solidFill>
              <a:latin typeface="Roboto Mono"/>
              <a:ea typeface="Roboto Mono"/>
              <a:cs typeface="Roboto Mono"/>
              <a:sym typeface="Roboto Mono"/>
            </a:endParaRPr>
          </a:p>
        </p:txBody>
      </p:sp>
      <p:sp>
        <p:nvSpPr>
          <p:cNvPr id="1465" name="Google Shape;1465;p173"/>
          <p:cNvSpPr/>
          <p:nvPr/>
        </p:nvSpPr>
        <p:spPr>
          <a:xfrm>
            <a:off x="4358175" y="2724675"/>
            <a:ext cx="810600" cy="810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7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Navigate with options</a:t>
            </a:r>
            <a:endParaRPr/>
          </a:p>
        </p:txBody>
      </p:sp>
      <p:sp>
        <p:nvSpPr>
          <p:cNvPr id="1471" name="Google Shape;1471;p1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72" name="Google Shape;1472;p174"/>
          <p:cNvPicPr preferRelativeResize="0"/>
          <p:nvPr/>
        </p:nvPicPr>
        <p:blipFill rotWithShape="1">
          <a:blip r:embed="rId3">
            <a:alphaModFix/>
          </a:blip>
          <a:srcRect b="43983" l="0" r="0" t="0"/>
          <a:stretch/>
        </p:blipFill>
        <p:spPr>
          <a:xfrm>
            <a:off x="1919900" y="1247500"/>
            <a:ext cx="5304200" cy="3240801"/>
          </a:xfrm>
          <a:prstGeom prst="rect">
            <a:avLst/>
          </a:prstGeom>
          <a:noFill/>
          <a:ln>
            <a:noFill/>
          </a:ln>
          <a:effectLst>
            <a:outerShdw blurRad="185738" rotWithShape="0" algn="bl" dir="5400000" dist="76200">
              <a:srgbClr val="000000">
                <a:alpha val="40000"/>
              </a:srgbClr>
            </a:outerShdw>
          </a:effectLst>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75"/>
          <p:cNvSpPr txBox="1"/>
          <p:nvPr>
            <p:ph type="title"/>
          </p:nvPr>
        </p:nvSpPr>
        <p:spPr>
          <a:xfrm>
            <a:off x="720000" y="390925"/>
            <a:ext cx="4792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 data between</a:t>
            </a:r>
            <a:endParaRPr/>
          </a:p>
          <a:p>
            <a:pPr indent="0" lvl="0" marL="0" rtl="0" algn="l">
              <a:spcBef>
                <a:spcPts val="0"/>
              </a:spcBef>
              <a:spcAft>
                <a:spcPts val="0"/>
              </a:spcAft>
              <a:buNone/>
            </a:pPr>
            <a:r>
              <a:rPr lang="en"/>
              <a:t>destination</a:t>
            </a:r>
            <a:endParaRPr/>
          </a:p>
        </p:txBody>
      </p:sp>
      <p:sp>
        <p:nvSpPr>
          <p:cNvPr id="1478" name="Google Shape;1478;p1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9" name="Google Shape;1479;p175"/>
          <p:cNvSpPr txBox="1"/>
          <p:nvPr/>
        </p:nvSpPr>
        <p:spPr>
          <a:xfrm>
            <a:off x="530775" y="1756025"/>
            <a:ext cx="4045500" cy="2426400"/>
          </a:xfrm>
          <a:prstGeom prst="rect">
            <a:avLst/>
          </a:prstGeom>
          <a:solidFill>
            <a:srgbClr val="272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FC5E8"/>
                </a:solidFill>
                <a:latin typeface="Roboto Mono"/>
                <a:ea typeface="Roboto Mono"/>
                <a:cs typeface="Roboto Mono"/>
                <a:sym typeface="Roboto Mono"/>
              </a:rPr>
              <a:t>&lt;fragment</a:t>
            </a:r>
            <a:endParaRPr sz="800">
              <a:solidFill>
                <a:srgbClr val="9FC5E8"/>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B4A7D6"/>
                </a:solidFill>
                <a:latin typeface="Roboto Mono"/>
                <a:ea typeface="Roboto Mono"/>
                <a:cs typeface="Roboto Mono"/>
                <a:sym typeface="Roboto Mono"/>
              </a:rPr>
              <a:t>android:id=</a:t>
            </a:r>
            <a:r>
              <a:rPr lang="en" sz="800">
                <a:solidFill>
                  <a:srgbClr val="B6D7A8"/>
                </a:solidFill>
                <a:latin typeface="Roboto Mono"/>
                <a:ea typeface="Roboto Mono"/>
                <a:cs typeface="Roboto Mono"/>
                <a:sym typeface="Roboto Mono"/>
              </a:rPr>
              <a:t>"@+id/specify_amount_fragment"</a:t>
            </a:r>
            <a:endParaRPr sz="800">
              <a:solidFill>
                <a:srgbClr val="B6D7A8"/>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B4A7D6"/>
                </a:solidFill>
                <a:latin typeface="Roboto Mono"/>
                <a:ea typeface="Roboto Mono"/>
                <a:cs typeface="Roboto Mono"/>
                <a:sym typeface="Roboto Mono"/>
              </a:rPr>
              <a:t>android:name=</a:t>
            </a:r>
            <a:r>
              <a:rPr lang="en" sz="800">
                <a:solidFill>
                  <a:srgbClr val="B6D7A8"/>
                </a:solidFill>
                <a:latin typeface="Roboto Mono"/>
                <a:ea typeface="Roboto Mono"/>
                <a:cs typeface="Roboto Mono"/>
                <a:sym typeface="Roboto Mono"/>
              </a:rPr>
              <a:t>”com.example.android.SpecifyAmountFragment”</a:t>
            </a:r>
            <a:r>
              <a:rPr lang="en" sz="800">
                <a:solidFill>
                  <a:srgbClr val="9FC5E8"/>
                </a:solidFill>
                <a:latin typeface="Roboto Mono"/>
                <a:ea typeface="Roboto Mono"/>
                <a:cs typeface="Roboto Mono"/>
                <a:sym typeface="Roboto Mono"/>
              </a:rPr>
              <a:t>&gt;</a:t>
            </a:r>
            <a:endParaRPr sz="800">
              <a:solidFill>
                <a:srgbClr val="9FC5E8"/>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9FC5E8"/>
                </a:solidFill>
                <a:latin typeface="Roboto Mono"/>
                <a:ea typeface="Roboto Mono"/>
                <a:cs typeface="Roboto Mono"/>
                <a:sym typeface="Roboto Mono"/>
              </a:rPr>
              <a:t>&lt;action</a:t>
            </a:r>
            <a:endParaRPr sz="800">
              <a:solidFill>
                <a:srgbClr val="9FC5E8"/>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B4A7D6"/>
                </a:solidFill>
                <a:latin typeface="Roboto Mono"/>
                <a:ea typeface="Roboto Mono"/>
                <a:cs typeface="Roboto Mono"/>
                <a:sym typeface="Roboto Mono"/>
              </a:rPr>
              <a:t>android:id=</a:t>
            </a:r>
            <a:r>
              <a:rPr lang="en" sz="800">
                <a:solidFill>
                  <a:srgbClr val="B6D7A8"/>
                </a:solidFill>
                <a:latin typeface="Roboto Mono"/>
                <a:ea typeface="Roboto Mono"/>
                <a:cs typeface="Roboto Mono"/>
                <a:sym typeface="Roboto Mono"/>
              </a:rPr>
              <a:t>”@+id/confirmation_action”</a:t>
            </a:r>
            <a:endParaRPr sz="800">
              <a:solidFill>
                <a:srgbClr val="B6D7A8"/>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B4A7D6"/>
                </a:solidFill>
                <a:latin typeface="Roboto Mono"/>
                <a:ea typeface="Roboto Mono"/>
                <a:cs typeface="Roboto Mono"/>
                <a:sym typeface="Roboto Mono"/>
              </a:rPr>
              <a:t>a</a:t>
            </a:r>
            <a:r>
              <a:rPr lang="en" sz="800">
                <a:solidFill>
                  <a:srgbClr val="B4A7D6"/>
                </a:solidFill>
                <a:latin typeface="Roboto Mono"/>
                <a:ea typeface="Roboto Mono"/>
                <a:cs typeface="Roboto Mono"/>
                <a:sym typeface="Roboto Mono"/>
              </a:rPr>
              <a:t>pp:destination=</a:t>
            </a:r>
            <a:r>
              <a:rPr lang="en" sz="800">
                <a:solidFill>
                  <a:srgbClr val="B6D7A8"/>
                </a:solidFill>
                <a:latin typeface="Roboto Mono"/>
                <a:ea typeface="Roboto Mono"/>
                <a:cs typeface="Roboto Mono"/>
                <a:sym typeface="Roboto Mono"/>
              </a:rPr>
              <a:t>”@id/confirmation_fragment”</a:t>
            </a:r>
            <a:r>
              <a:rPr lang="en" sz="800">
                <a:solidFill>
                  <a:schemeClr val="lt1"/>
                </a:solidFill>
                <a:latin typeface="Roboto Mono"/>
                <a:ea typeface="Roboto Mono"/>
                <a:cs typeface="Roboto Mono"/>
                <a:sym typeface="Roboto Mono"/>
              </a:rPr>
              <a:t> </a:t>
            </a:r>
            <a:r>
              <a:rPr lang="en" sz="800">
                <a:solidFill>
                  <a:srgbClr val="9FC5E8"/>
                </a:solidFill>
                <a:latin typeface="Roboto Mono"/>
                <a:ea typeface="Roboto Mono"/>
                <a:cs typeface="Roboto Mono"/>
                <a:sym typeface="Roboto Mono"/>
              </a:rPr>
              <a:t>/&gt;</a:t>
            </a:r>
            <a:endParaRPr sz="800">
              <a:solidFill>
                <a:srgbClr val="9FC5E8"/>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9FC5E8"/>
                </a:solidFill>
                <a:latin typeface="Roboto Mono"/>
                <a:ea typeface="Roboto Mono"/>
                <a:cs typeface="Roboto Mono"/>
                <a:sym typeface="Roboto Mono"/>
              </a:rPr>
              <a:t>&lt;/fragment&gt;</a:t>
            </a:r>
            <a:endParaRPr sz="800">
              <a:solidFill>
                <a:srgbClr val="9FC5E8"/>
              </a:solidFill>
              <a:latin typeface="Roboto Mono"/>
              <a:ea typeface="Roboto Mono"/>
              <a:cs typeface="Roboto Mono"/>
              <a:sym typeface="Roboto Mono"/>
            </a:endParaRPr>
          </a:p>
          <a:p>
            <a:pPr indent="0" lvl="0" marL="0" rtl="0" algn="l">
              <a:spcBef>
                <a:spcPts val="0"/>
              </a:spcBef>
              <a:spcAft>
                <a:spcPts val="0"/>
              </a:spcAft>
              <a:buNone/>
            </a:pPr>
            <a:r>
              <a:t/>
            </a:r>
            <a:endParaRPr sz="8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9FC5E8"/>
                </a:solidFill>
                <a:latin typeface="Roboto Mono"/>
                <a:ea typeface="Roboto Mono"/>
                <a:cs typeface="Roboto Mono"/>
                <a:sym typeface="Roboto Mono"/>
              </a:rPr>
              <a:t>&lt;fragment</a:t>
            </a:r>
            <a:endParaRPr sz="800">
              <a:solidFill>
                <a:srgbClr val="9FC5E8"/>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B4A7D6"/>
                </a:solidFill>
                <a:latin typeface="Roboto Mono"/>
                <a:ea typeface="Roboto Mono"/>
                <a:cs typeface="Roboto Mono"/>
                <a:sym typeface="Roboto Mono"/>
              </a:rPr>
              <a:t>android:id=</a:t>
            </a:r>
            <a:r>
              <a:rPr lang="en" sz="800">
                <a:solidFill>
                  <a:srgbClr val="B6D7A8"/>
                </a:solidFill>
                <a:latin typeface="Roboto Mono"/>
                <a:ea typeface="Roboto Mono"/>
                <a:cs typeface="Roboto Mono"/>
                <a:sym typeface="Roboto Mono"/>
              </a:rPr>
              <a:t>"@+id/confirmation_fragment"</a:t>
            </a:r>
            <a:endParaRPr sz="800">
              <a:solidFill>
                <a:srgbClr val="B6D7A8"/>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B4A7D6"/>
                </a:solidFill>
                <a:latin typeface="Roboto Mono"/>
                <a:ea typeface="Roboto Mono"/>
                <a:cs typeface="Roboto Mono"/>
                <a:sym typeface="Roboto Mono"/>
              </a:rPr>
              <a:t>android:name=</a:t>
            </a:r>
            <a:r>
              <a:rPr lang="en" sz="800">
                <a:solidFill>
                  <a:srgbClr val="B6D7A8"/>
                </a:solidFill>
                <a:latin typeface="Roboto Mono"/>
                <a:ea typeface="Roboto Mono"/>
                <a:cs typeface="Roboto Mono"/>
                <a:sym typeface="Roboto Mono"/>
              </a:rPr>
              <a:t>”com.example.android.ConfirmationFragment”</a:t>
            </a:r>
            <a:r>
              <a:rPr lang="en" sz="800">
                <a:solidFill>
                  <a:srgbClr val="9FC5E8"/>
                </a:solidFill>
                <a:latin typeface="Roboto Mono"/>
                <a:ea typeface="Roboto Mono"/>
                <a:cs typeface="Roboto Mono"/>
                <a:sym typeface="Roboto Mono"/>
              </a:rPr>
              <a:t>&gt;</a:t>
            </a:r>
            <a:endParaRPr sz="800">
              <a:solidFill>
                <a:srgbClr val="9FC5E8"/>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9FC5E8"/>
                </a:solidFill>
                <a:latin typeface="Roboto Mono"/>
                <a:ea typeface="Roboto Mono"/>
                <a:cs typeface="Roboto Mono"/>
                <a:sym typeface="Roboto Mono"/>
              </a:rPr>
              <a:t>&lt;argument</a:t>
            </a:r>
            <a:endParaRPr sz="800">
              <a:solidFill>
                <a:srgbClr val="9FC5E8"/>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B4A7D6"/>
                </a:solidFill>
                <a:latin typeface="Roboto Mono"/>
                <a:ea typeface="Roboto Mono"/>
                <a:cs typeface="Roboto Mono"/>
                <a:sym typeface="Roboto Mono"/>
              </a:rPr>
              <a:t>android:name=</a:t>
            </a:r>
            <a:r>
              <a:rPr lang="en" sz="800">
                <a:solidFill>
                  <a:srgbClr val="B6D7A8"/>
                </a:solidFill>
                <a:latin typeface="Roboto Mono"/>
                <a:ea typeface="Roboto Mono"/>
                <a:cs typeface="Roboto Mono"/>
                <a:sym typeface="Roboto Mono"/>
              </a:rPr>
              <a:t>”amount”</a:t>
            </a:r>
            <a:endParaRPr sz="800">
              <a:solidFill>
                <a:srgbClr val="B6D7A8"/>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B4A7D6"/>
                </a:solidFill>
                <a:latin typeface="Roboto Mono"/>
                <a:ea typeface="Roboto Mono"/>
                <a:cs typeface="Roboto Mono"/>
                <a:sym typeface="Roboto Mono"/>
              </a:rPr>
              <a:t>app:argType=</a:t>
            </a:r>
            <a:r>
              <a:rPr lang="en" sz="800">
                <a:solidFill>
                  <a:srgbClr val="B6D7A8"/>
                </a:solidFill>
                <a:latin typeface="Roboto Mono"/>
                <a:ea typeface="Roboto Mono"/>
                <a:cs typeface="Roboto Mono"/>
                <a:sym typeface="Roboto Mono"/>
              </a:rPr>
              <a:t>”integer”</a:t>
            </a:r>
            <a:r>
              <a:rPr lang="en" sz="800">
                <a:solidFill>
                  <a:schemeClr val="lt1"/>
                </a:solidFill>
                <a:latin typeface="Roboto Mono"/>
                <a:ea typeface="Roboto Mono"/>
                <a:cs typeface="Roboto Mono"/>
                <a:sym typeface="Roboto Mono"/>
              </a:rPr>
              <a:t> </a:t>
            </a:r>
            <a:r>
              <a:rPr lang="en" sz="800">
                <a:solidFill>
                  <a:srgbClr val="9FC5E8"/>
                </a:solidFill>
                <a:latin typeface="Roboto Mono"/>
                <a:ea typeface="Roboto Mono"/>
                <a:cs typeface="Roboto Mono"/>
                <a:sym typeface="Roboto Mono"/>
              </a:rPr>
              <a:t>/&gt;</a:t>
            </a:r>
            <a:endParaRPr sz="800">
              <a:solidFill>
                <a:srgbClr val="9FC5E8"/>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9FC5E8"/>
                </a:solidFill>
                <a:latin typeface="Roboto Mono"/>
                <a:ea typeface="Roboto Mono"/>
                <a:cs typeface="Roboto Mono"/>
                <a:sym typeface="Roboto Mono"/>
              </a:rPr>
              <a:t>&lt;/fragment&gt;</a:t>
            </a:r>
            <a:endParaRPr sz="800">
              <a:solidFill>
                <a:srgbClr val="9FC5E8"/>
              </a:solidFill>
              <a:latin typeface="Roboto Mono"/>
              <a:ea typeface="Roboto Mono"/>
              <a:cs typeface="Roboto Mono"/>
              <a:sym typeface="Roboto Mono"/>
            </a:endParaRPr>
          </a:p>
          <a:p>
            <a:pPr indent="0" lvl="0" marL="0" rtl="0" algn="l">
              <a:spcBef>
                <a:spcPts val="0"/>
              </a:spcBef>
              <a:spcAft>
                <a:spcPts val="0"/>
              </a:spcAft>
              <a:buNone/>
            </a:pPr>
            <a:r>
              <a:t/>
            </a:r>
            <a:endParaRPr sz="8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800">
              <a:solidFill>
                <a:schemeClr val="lt1"/>
              </a:solidFill>
              <a:latin typeface="Roboto Mono"/>
              <a:ea typeface="Roboto Mono"/>
              <a:cs typeface="Roboto Mono"/>
              <a:sym typeface="Roboto Mono"/>
            </a:endParaRPr>
          </a:p>
        </p:txBody>
      </p:sp>
      <p:sp>
        <p:nvSpPr>
          <p:cNvPr id="1480" name="Google Shape;1480;p175"/>
          <p:cNvSpPr txBox="1"/>
          <p:nvPr/>
        </p:nvSpPr>
        <p:spPr>
          <a:xfrm>
            <a:off x="4704450" y="1756025"/>
            <a:ext cx="4045500" cy="2426400"/>
          </a:xfrm>
          <a:prstGeom prst="rect">
            <a:avLst/>
          </a:prstGeom>
          <a:solidFill>
            <a:srgbClr val="2728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A4C2F4"/>
                </a:solidFill>
                <a:latin typeface="Roboto Mono"/>
                <a:ea typeface="Roboto Mono"/>
                <a:cs typeface="Roboto Mono"/>
                <a:sym typeface="Roboto Mono"/>
              </a:rPr>
              <a:t>override fun </a:t>
            </a:r>
            <a:r>
              <a:rPr lang="en" sz="800">
                <a:solidFill>
                  <a:schemeClr val="lt1"/>
                </a:solidFill>
                <a:latin typeface="Roboto Mono"/>
                <a:ea typeface="Roboto Mono"/>
                <a:cs typeface="Roboto Mono"/>
                <a:sym typeface="Roboto Mono"/>
              </a:rPr>
              <a:t>onClick(v: </a:t>
            </a:r>
            <a:r>
              <a:rPr lang="en" sz="800">
                <a:solidFill>
                  <a:srgbClr val="B4A7D6"/>
                </a:solidFill>
                <a:latin typeface="Roboto Mono"/>
                <a:ea typeface="Roboto Mono"/>
                <a:cs typeface="Roboto Mono"/>
                <a:sym typeface="Roboto Mono"/>
              </a:rPr>
              <a:t>View</a:t>
            </a:r>
            <a:r>
              <a:rPr lang="en" sz="800">
                <a:solidFill>
                  <a:schemeClr val="lt1"/>
                </a:solidFill>
                <a:latin typeface="Roboto Mono"/>
                <a:ea typeface="Roboto Mono"/>
                <a:cs typeface="Roboto Mono"/>
                <a:sym typeface="Roboto Mono"/>
              </a:rPr>
              <a:t>) {</a:t>
            </a:r>
            <a:endParaRPr sz="8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A4C2F4"/>
                </a:solidFill>
                <a:latin typeface="Roboto Mono"/>
                <a:ea typeface="Roboto Mono"/>
                <a:cs typeface="Roboto Mono"/>
                <a:sym typeface="Roboto Mono"/>
              </a:rPr>
              <a:t>val</a:t>
            </a:r>
            <a:r>
              <a:rPr lang="en" sz="800">
                <a:solidFill>
                  <a:schemeClr val="lt1"/>
                </a:solidFill>
                <a:latin typeface="Roboto Mono"/>
                <a:ea typeface="Roboto Mono"/>
                <a:cs typeface="Roboto Mono"/>
                <a:sym typeface="Roboto Mono"/>
              </a:rPr>
              <a:t> amountTv: </a:t>
            </a:r>
            <a:r>
              <a:rPr lang="en" sz="800">
                <a:solidFill>
                  <a:srgbClr val="B4A7D6"/>
                </a:solidFill>
                <a:latin typeface="Roboto Mono"/>
                <a:ea typeface="Roboto Mono"/>
                <a:cs typeface="Roboto Mono"/>
                <a:sym typeface="Roboto Mono"/>
              </a:rPr>
              <a:t>EditText</a:t>
            </a:r>
            <a:r>
              <a:rPr lang="en" sz="800">
                <a:solidFill>
                  <a:schemeClr val="lt1"/>
                </a:solidFill>
                <a:latin typeface="Roboto Mono"/>
                <a:ea typeface="Roboto Mono"/>
                <a:cs typeface="Roboto Mono"/>
                <a:sym typeface="Roboto Mono"/>
              </a:rPr>
              <a:t> = view!!.findViewById(R.id.edtAmnt)</a:t>
            </a:r>
            <a:endParaRPr sz="8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A4C2F4"/>
                </a:solidFill>
                <a:latin typeface="Roboto Mono"/>
                <a:ea typeface="Roboto Mono"/>
                <a:cs typeface="Roboto Mono"/>
                <a:sym typeface="Roboto Mono"/>
              </a:rPr>
              <a:t>val </a:t>
            </a:r>
            <a:r>
              <a:rPr lang="en" sz="800">
                <a:solidFill>
                  <a:schemeClr val="lt1"/>
                </a:solidFill>
                <a:latin typeface="Roboto Mono"/>
                <a:ea typeface="Roboto Mono"/>
                <a:cs typeface="Roboto Mono"/>
                <a:sym typeface="Roboto Mono"/>
              </a:rPr>
              <a:t>amount = amountTv.text.toString().toInt()</a:t>
            </a:r>
            <a:endParaRPr sz="8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A4C2F4"/>
                </a:solidFill>
                <a:latin typeface="Roboto Mono"/>
                <a:ea typeface="Roboto Mono"/>
                <a:cs typeface="Roboto Mono"/>
                <a:sym typeface="Roboto Mono"/>
              </a:rPr>
              <a:t>val</a:t>
            </a:r>
            <a:r>
              <a:rPr lang="en" sz="800">
                <a:solidFill>
                  <a:schemeClr val="lt1"/>
                </a:solidFill>
                <a:latin typeface="Roboto Mono"/>
                <a:ea typeface="Roboto Mono"/>
                <a:cs typeface="Roboto Mono"/>
                <a:sym typeface="Roboto Mono"/>
              </a:rPr>
              <a:t> action =</a:t>
            </a:r>
            <a:endParaRPr sz="8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a:t>
            </a:r>
            <a:r>
              <a:rPr lang="en" sz="800">
                <a:solidFill>
                  <a:srgbClr val="B4A7D6"/>
                </a:solidFill>
                <a:latin typeface="Roboto Mono"/>
                <a:ea typeface="Roboto Mono"/>
                <a:cs typeface="Roboto Mono"/>
                <a:sym typeface="Roboto Mono"/>
              </a:rPr>
              <a:t>SpecifyAmountFragmentDirections</a:t>
            </a:r>
            <a:endParaRPr sz="800">
              <a:solidFill>
                <a:srgbClr val="B4A7D6"/>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.confirmationAction(amount)</a:t>
            </a:r>
            <a:endParaRPr sz="8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    v.findNavController().navigate(action)</a:t>
            </a:r>
            <a:endParaRPr sz="8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800">
                <a:solidFill>
                  <a:schemeClr val="lt1"/>
                </a:solidFill>
                <a:latin typeface="Roboto Mono"/>
                <a:ea typeface="Roboto Mono"/>
                <a:cs typeface="Roboto Mono"/>
                <a:sym typeface="Roboto Mono"/>
              </a:rPr>
              <a:t>}</a:t>
            </a:r>
            <a:endParaRPr sz="800">
              <a:solidFill>
                <a:schemeClr val="lt1"/>
              </a:solidFill>
              <a:latin typeface="Roboto Mono"/>
              <a:ea typeface="Roboto Mono"/>
              <a:cs typeface="Roboto Mono"/>
              <a:sym typeface="Roboto Mon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76"/>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 Animation</a:t>
            </a:r>
            <a:endParaRPr/>
          </a:p>
        </p:txBody>
      </p:sp>
      <p:sp>
        <p:nvSpPr>
          <p:cNvPr id="1486" name="Google Shape;1486;p1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87" name="Google Shape;1487;p176"/>
          <p:cNvPicPr preferRelativeResize="0"/>
          <p:nvPr/>
        </p:nvPicPr>
        <p:blipFill>
          <a:blip r:embed="rId3">
            <a:alphaModFix/>
          </a:blip>
          <a:stretch>
            <a:fillRect/>
          </a:stretch>
        </p:blipFill>
        <p:spPr>
          <a:xfrm>
            <a:off x="2373412" y="1111088"/>
            <a:ext cx="4397177" cy="1706050"/>
          </a:xfrm>
          <a:prstGeom prst="rect">
            <a:avLst/>
          </a:prstGeom>
          <a:noFill/>
          <a:ln>
            <a:noFill/>
          </a:ln>
          <a:effectLst>
            <a:outerShdw blurRad="185738" rotWithShape="0" algn="bl" dir="5400000" dist="76200">
              <a:srgbClr val="000000">
                <a:alpha val="40000"/>
              </a:srgbClr>
            </a:outerShdw>
          </a:effectLst>
        </p:spPr>
      </p:pic>
      <p:pic>
        <p:nvPicPr>
          <p:cNvPr id="1488" name="Google Shape;1488;p176"/>
          <p:cNvPicPr preferRelativeResize="0"/>
          <p:nvPr/>
        </p:nvPicPr>
        <p:blipFill>
          <a:blip r:embed="rId4">
            <a:alphaModFix/>
          </a:blip>
          <a:stretch>
            <a:fillRect/>
          </a:stretch>
        </p:blipFill>
        <p:spPr>
          <a:xfrm>
            <a:off x="2373412" y="2997443"/>
            <a:ext cx="4397200" cy="178393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77"/>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Nested graphs</a:t>
            </a:r>
            <a:endParaRPr/>
          </a:p>
        </p:txBody>
      </p:sp>
      <p:sp>
        <p:nvSpPr>
          <p:cNvPr id="1494" name="Google Shape;1494;p1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95" name="Google Shape;1495;p177"/>
          <p:cNvPicPr preferRelativeResize="0"/>
          <p:nvPr/>
        </p:nvPicPr>
        <p:blipFill>
          <a:blip r:embed="rId3">
            <a:alphaModFix/>
          </a:blip>
          <a:stretch>
            <a:fillRect/>
          </a:stretch>
        </p:blipFill>
        <p:spPr>
          <a:xfrm>
            <a:off x="2099125" y="1268250"/>
            <a:ext cx="4945751" cy="3449224"/>
          </a:xfrm>
          <a:prstGeom prst="rect">
            <a:avLst/>
          </a:prstGeom>
          <a:noFill/>
          <a:ln>
            <a:noFill/>
          </a:ln>
          <a:effectLst>
            <a:outerShdw blurRad="185738" rotWithShape="0" algn="bl" dir="5400000" dist="76200">
              <a:srgbClr val="000000">
                <a:alpha val="40000"/>
              </a:srgbClr>
            </a:outerShdw>
          </a:effectLst>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pic>
        <p:nvPicPr>
          <p:cNvPr id="1500" name="Google Shape;1500;p178"/>
          <p:cNvPicPr preferRelativeResize="0"/>
          <p:nvPr/>
        </p:nvPicPr>
        <p:blipFill>
          <a:blip r:embed="rId3">
            <a:alphaModFix/>
          </a:blip>
          <a:stretch>
            <a:fillRect/>
          </a:stretch>
        </p:blipFill>
        <p:spPr>
          <a:xfrm>
            <a:off x="4012050" y="447750"/>
            <a:ext cx="3864276" cy="2861750"/>
          </a:xfrm>
          <a:prstGeom prst="rect">
            <a:avLst/>
          </a:prstGeom>
          <a:noFill/>
          <a:ln>
            <a:noFill/>
          </a:ln>
          <a:effectLst>
            <a:outerShdw blurRad="185738" rotWithShape="0" algn="bl" dir="5400000" dist="76200">
              <a:srgbClr val="000000">
                <a:alpha val="40000"/>
              </a:srgbClr>
            </a:outerShdw>
          </a:effectLst>
        </p:spPr>
      </p:pic>
      <p:sp>
        <p:nvSpPr>
          <p:cNvPr id="1501" name="Google Shape;1501;p1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2" name="Google Shape;1502;p178"/>
          <p:cNvPicPr preferRelativeResize="0"/>
          <p:nvPr/>
        </p:nvPicPr>
        <p:blipFill>
          <a:blip r:embed="rId4">
            <a:alphaModFix/>
          </a:blip>
          <a:stretch>
            <a:fillRect/>
          </a:stretch>
        </p:blipFill>
        <p:spPr>
          <a:xfrm>
            <a:off x="1220925" y="2820001"/>
            <a:ext cx="3626425" cy="1810350"/>
          </a:xfrm>
          <a:prstGeom prst="rect">
            <a:avLst/>
          </a:prstGeom>
          <a:noFill/>
          <a:ln>
            <a:noFill/>
          </a:ln>
          <a:effectLst>
            <a:outerShdw blurRad="185738" rotWithShape="0" algn="bl" dir="5400000" dist="76200">
              <a:srgbClr val="000000">
                <a:alpha val="40000"/>
              </a:srgbClr>
            </a:outerShdw>
          </a:effectLst>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79"/>
          <p:cNvSpPr/>
          <p:nvPr/>
        </p:nvSpPr>
        <p:spPr>
          <a:xfrm>
            <a:off x="4086125" y="1698000"/>
            <a:ext cx="43581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79"/>
          <p:cNvSpPr txBox="1"/>
          <p:nvPr>
            <p:ph idx="1" type="subTitle"/>
          </p:nvPr>
        </p:nvSpPr>
        <p:spPr>
          <a:xfrm flipH="1">
            <a:off x="5079185" y="2986802"/>
            <a:ext cx="3261300" cy="122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UI Libraries</a:t>
            </a:r>
            <a:endParaRPr sz="1400"/>
          </a:p>
          <a:p>
            <a:pPr indent="-330200" lvl="0" marL="457200" rtl="0" algn="l">
              <a:spcBef>
                <a:spcPts val="0"/>
              </a:spcBef>
              <a:spcAft>
                <a:spcPts val="0"/>
              </a:spcAft>
              <a:buSzPts val="1600"/>
              <a:buChar char="●"/>
            </a:pPr>
            <a:r>
              <a:rPr lang="en" sz="1400"/>
              <a:t>Data Libraries</a:t>
            </a:r>
            <a:endParaRPr sz="1400"/>
          </a:p>
        </p:txBody>
      </p:sp>
      <p:sp>
        <p:nvSpPr>
          <p:cNvPr id="1509" name="Google Shape;1509;p179"/>
          <p:cNvSpPr txBox="1"/>
          <p:nvPr>
            <p:ph type="title"/>
          </p:nvPr>
        </p:nvSpPr>
        <p:spPr>
          <a:xfrm flipH="1">
            <a:off x="3879400" y="1179750"/>
            <a:ext cx="4413000" cy="110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500"/>
              <a:t>Architecture Component</a:t>
            </a:r>
            <a:endParaRPr sz="4500"/>
          </a:p>
        </p:txBody>
      </p:sp>
      <p:sp>
        <p:nvSpPr>
          <p:cNvPr id="1510" name="Google Shape;1510;p1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8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Component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16" name="Google Shape;1516;p1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17" name="Google Shape;1517;p180"/>
          <p:cNvSpPr txBox="1"/>
          <p:nvPr/>
        </p:nvSpPr>
        <p:spPr>
          <a:xfrm>
            <a:off x="720000" y="1345400"/>
            <a:ext cx="58872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42424"/>
              </a:buClr>
              <a:buSzPts val="2000"/>
              <a:buFont typeface="Poppins"/>
              <a:buChar char="●"/>
            </a:pPr>
            <a:r>
              <a:rPr b="1" lang="en" sz="2000">
                <a:solidFill>
                  <a:srgbClr val="242424"/>
                </a:solidFill>
                <a:highlight>
                  <a:srgbClr val="FFFFFF"/>
                </a:highlight>
                <a:latin typeface="Poppins"/>
                <a:ea typeface="Poppins"/>
                <a:cs typeface="Poppins"/>
                <a:sym typeface="Poppins"/>
              </a:rPr>
              <a:t>UI layer libraries</a:t>
            </a:r>
            <a:endParaRPr b="1"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View Binding</a:t>
            </a:r>
            <a:r>
              <a:rPr lang="en" sz="2000">
                <a:solidFill>
                  <a:srgbClr val="FF0000"/>
                </a:solidFill>
                <a:highlight>
                  <a:srgbClr val="FFFFFF"/>
                </a:highlight>
                <a:latin typeface="Poppins"/>
                <a:ea typeface="Poppins"/>
                <a:cs typeface="Poppins"/>
                <a:sym typeface="Poppins"/>
              </a:rPr>
              <a:t>*</a:t>
            </a:r>
            <a:endParaRPr sz="2000">
              <a:solidFill>
                <a:srgbClr val="FF0000"/>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Data Binding</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Lifecycler aware component</a:t>
            </a:r>
            <a:r>
              <a:rPr lang="en" sz="2000">
                <a:solidFill>
                  <a:srgbClr val="FF0000"/>
                </a:solidFill>
                <a:highlight>
                  <a:srgbClr val="FFFFFF"/>
                </a:highlight>
                <a:latin typeface="Poppins"/>
                <a:ea typeface="Poppins"/>
                <a:cs typeface="Poppins"/>
                <a:sym typeface="Poppins"/>
              </a:rPr>
              <a:t>*</a:t>
            </a:r>
            <a:endParaRPr sz="2000">
              <a:solidFill>
                <a:srgbClr val="FF0000"/>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Paging libraries</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b="1" lang="en" sz="2000">
                <a:solidFill>
                  <a:srgbClr val="242424"/>
                </a:solidFill>
                <a:highlight>
                  <a:srgbClr val="FFFFFF"/>
                </a:highlight>
                <a:latin typeface="Poppins"/>
                <a:ea typeface="Poppins"/>
                <a:cs typeface="Poppins"/>
                <a:sym typeface="Poppins"/>
              </a:rPr>
              <a:t>Data layer libraries</a:t>
            </a:r>
            <a:endParaRPr b="1"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Data store</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Work manger</a:t>
            </a:r>
            <a:endParaRPr sz="2000">
              <a:solidFill>
                <a:srgbClr val="242424"/>
              </a:solidFill>
              <a:highlight>
                <a:srgbClr val="FFFFFF"/>
              </a:highlight>
              <a:latin typeface="Poppins"/>
              <a:ea typeface="Poppins"/>
              <a:cs typeface="Poppins"/>
              <a:sym typeface="Poppins"/>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8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Lifecycler aware components</a:t>
            </a:r>
            <a:endParaRPr>
              <a:solidFill>
                <a:srgbClr val="FF0000"/>
              </a:solidFill>
            </a:endParaRPr>
          </a:p>
        </p:txBody>
      </p:sp>
      <p:sp>
        <p:nvSpPr>
          <p:cNvPr id="1523" name="Google Shape;1523;p1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4" name="Google Shape;1524;p181"/>
          <p:cNvSpPr txBox="1"/>
          <p:nvPr/>
        </p:nvSpPr>
        <p:spPr>
          <a:xfrm>
            <a:off x="720000" y="2017650"/>
            <a:ext cx="58872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ViewModel*</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LiveData</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Save UI State*</a:t>
            </a:r>
            <a:endParaRPr sz="2000">
              <a:solidFill>
                <a:srgbClr val="242424"/>
              </a:solidFill>
              <a:highlight>
                <a:srgbClr val="FFFFFF"/>
              </a:highlight>
              <a:latin typeface="Poppins"/>
              <a:ea typeface="Poppins"/>
              <a:cs typeface="Poppins"/>
              <a:sym typeface="Poppin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82"/>
          <p:cNvSpPr/>
          <p:nvPr/>
        </p:nvSpPr>
        <p:spPr>
          <a:xfrm>
            <a:off x="3172225" y="1879250"/>
            <a:ext cx="46602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82"/>
          <p:cNvSpPr txBox="1"/>
          <p:nvPr>
            <p:ph type="title"/>
          </p:nvPr>
        </p:nvSpPr>
        <p:spPr>
          <a:xfrm flipH="1">
            <a:off x="3081450" y="1723650"/>
            <a:ext cx="4713900" cy="169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Presentation Architecture MVVM</a:t>
            </a:r>
            <a:endParaRPr/>
          </a:p>
        </p:txBody>
      </p:sp>
      <p:sp>
        <p:nvSpPr>
          <p:cNvPr id="1531" name="Google Shape;1531;p1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39"/>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322" name="Google Shape;322;p39"/>
          <p:cNvSpPr txBox="1"/>
          <p:nvPr>
            <p:ph idx="4294967295" type="title"/>
          </p:nvPr>
        </p:nvSpPr>
        <p:spPr>
          <a:xfrm flipH="1">
            <a:off x="6340750" y="219100"/>
            <a:ext cx="24966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targetSdk</a:t>
            </a:r>
            <a:endParaRPr sz="1900"/>
          </a:p>
        </p:txBody>
      </p:sp>
      <p:pic>
        <p:nvPicPr>
          <p:cNvPr id="323" name="Google Shape;323;p39"/>
          <p:cNvPicPr preferRelativeResize="0"/>
          <p:nvPr/>
        </p:nvPicPr>
        <p:blipFill>
          <a:blip r:embed="rId3">
            <a:alphaModFix/>
          </a:blip>
          <a:stretch>
            <a:fillRect/>
          </a:stretch>
        </p:blipFill>
        <p:spPr>
          <a:xfrm>
            <a:off x="152400" y="822650"/>
            <a:ext cx="8839198" cy="3669101"/>
          </a:xfrm>
          <a:prstGeom prst="rect">
            <a:avLst/>
          </a:prstGeom>
          <a:noFill/>
          <a:ln>
            <a:noFill/>
          </a:ln>
        </p:spPr>
      </p:pic>
      <p:sp>
        <p:nvSpPr>
          <p:cNvPr id="324" name="Google Shape;324;p39"/>
          <p:cNvSpPr/>
          <p:nvPr/>
        </p:nvSpPr>
        <p:spPr>
          <a:xfrm>
            <a:off x="2822625" y="3199475"/>
            <a:ext cx="2021100" cy="787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8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MVVM</a:t>
            </a:r>
            <a:endParaRPr/>
          </a:p>
        </p:txBody>
      </p:sp>
      <p:sp>
        <p:nvSpPr>
          <p:cNvPr id="1537" name="Google Shape;1537;p1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38" name="Google Shape;1538;p183"/>
          <p:cNvPicPr preferRelativeResize="0"/>
          <p:nvPr/>
        </p:nvPicPr>
        <p:blipFill>
          <a:blip r:embed="rId3">
            <a:alphaModFix/>
          </a:blip>
          <a:stretch>
            <a:fillRect/>
          </a:stretch>
        </p:blipFill>
        <p:spPr>
          <a:xfrm>
            <a:off x="939412" y="1097188"/>
            <a:ext cx="6625874" cy="357647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84"/>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544" name="Google Shape;1544;p184"/>
          <p:cNvSpPr txBox="1"/>
          <p:nvPr>
            <p:ph idx="4294967295" type="title"/>
          </p:nvPr>
        </p:nvSpPr>
        <p:spPr>
          <a:xfrm flipH="1">
            <a:off x="6340206" y="219100"/>
            <a:ext cx="28038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ViewModel</a:t>
            </a:r>
            <a:r>
              <a:rPr lang="en" sz="1900"/>
              <a:t> lifecycle</a:t>
            </a:r>
            <a:endParaRPr sz="1900"/>
          </a:p>
        </p:txBody>
      </p:sp>
      <p:pic>
        <p:nvPicPr>
          <p:cNvPr id="1545" name="Google Shape;1545;p184"/>
          <p:cNvPicPr preferRelativeResize="0"/>
          <p:nvPr/>
        </p:nvPicPr>
        <p:blipFill>
          <a:blip r:embed="rId3">
            <a:alphaModFix/>
          </a:blip>
          <a:stretch>
            <a:fillRect/>
          </a:stretch>
        </p:blipFill>
        <p:spPr>
          <a:xfrm>
            <a:off x="2278225" y="660100"/>
            <a:ext cx="3992300" cy="4152901"/>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85"/>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551" name="Google Shape;1551;p185"/>
          <p:cNvSpPr txBox="1"/>
          <p:nvPr>
            <p:ph idx="4294967295" type="title"/>
          </p:nvPr>
        </p:nvSpPr>
        <p:spPr>
          <a:xfrm flipH="1">
            <a:off x="3384700" y="193825"/>
            <a:ext cx="50352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Add </a:t>
            </a:r>
            <a:r>
              <a:rPr lang="en" sz="1900"/>
              <a:t>architecture</a:t>
            </a:r>
            <a:r>
              <a:rPr lang="en" sz="1900"/>
              <a:t> component to app</a:t>
            </a:r>
            <a:endParaRPr sz="1900"/>
          </a:p>
        </p:txBody>
      </p:sp>
      <p:sp>
        <p:nvSpPr>
          <p:cNvPr id="1552" name="Google Shape;1552;p185"/>
          <p:cNvSpPr txBox="1"/>
          <p:nvPr/>
        </p:nvSpPr>
        <p:spPr>
          <a:xfrm>
            <a:off x="989400" y="698850"/>
            <a:ext cx="7165200" cy="4223700"/>
          </a:xfrm>
          <a:prstGeom prst="rect">
            <a:avLst/>
          </a:prstGeom>
          <a:solidFill>
            <a:schemeClr val="dk1"/>
          </a:solidFill>
          <a:ln>
            <a:noFill/>
          </a:ln>
        </p:spPr>
        <p:txBody>
          <a:bodyPr anchorCtr="0" anchor="t" bIns="91425" lIns="91425" spcFirstLastPara="1" rIns="91425" wrap="square" tIns="91425">
            <a:spAutoFit/>
          </a:bodyPr>
          <a:lstStyle/>
          <a:p>
            <a:pPr indent="0" lvl="0" marL="215900" marR="228600" rtl="0" algn="l">
              <a:lnSpc>
                <a:spcPct val="115000"/>
              </a:lnSpc>
              <a:spcBef>
                <a:spcPts val="0"/>
              </a:spcBef>
              <a:spcAft>
                <a:spcPts val="0"/>
              </a:spcAft>
              <a:buNone/>
            </a:pPr>
            <a:r>
              <a:rPr lang="en" sz="1350">
                <a:solidFill>
                  <a:srgbClr val="CC7832"/>
                </a:solidFill>
                <a:latin typeface="Poppins"/>
                <a:ea typeface="Poppins"/>
                <a:cs typeface="Poppins"/>
                <a:sym typeface="Poppins"/>
              </a:rPr>
              <a:t>val </a:t>
            </a:r>
            <a:r>
              <a:rPr lang="en" sz="1350">
                <a:solidFill>
                  <a:srgbClr val="A9B7C6"/>
                </a:solidFill>
                <a:latin typeface="Poppins"/>
                <a:ea typeface="Poppins"/>
                <a:cs typeface="Poppins"/>
                <a:sym typeface="Poppins"/>
              </a:rPr>
              <a:t>lifecycle_version = </a:t>
            </a:r>
            <a:r>
              <a:rPr lang="en" sz="1350">
                <a:solidFill>
                  <a:srgbClr val="6A8759"/>
                </a:solidFill>
                <a:latin typeface="Poppins"/>
                <a:ea typeface="Poppins"/>
                <a:cs typeface="Poppins"/>
                <a:sym typeface="Poppins"/>
              </a:rPr>
              <a:t>"2.6.2"</a:t>
            </a:r>
            <a:endParaRPr sz="1350">
              <a:solidFill>
                <a:srgbClr val="6A8759"/>
              </a:solidFill>
              <a:latin typeface="Poppins"/>
              <a:ea typeface="Poppins"/>
              <a:cs typeface="Poppins"/>
              <a:sym typeface="Poppins"/>
            </a:endParaRPr>
          </a:p>
          <a:p>
            <a:pPr indent="0" lvl="0" marL="215900" marR="228600" rtl="0" algn="l">
              <a:lnSpc>
                <a:spcPct val="115000"/>
              </a:lnSpc>
              <a:spcBef>
                <a:spcPts val="0"/>
              </a:spcBef>
              <a:spcAft>
                <a:spcPts val="0"/>
              </a:spcAft>
              <a:buNone/>
            </a:pPr>
            <a:r>
              <a:rPr lang="en" sz="1350">
                <a:solidFill>
                  <a:srgbClr val="CC7832"/>
                </a:solidFill>
                <a:latin typeface="Poppins"/>
                <a:ea typeface="Poppins"/>
                <a:cs typeface="Poppins"/>
                <a:sym typeface="Poppins"/>
              </a:rPr>
              <a:t>val </a:t>
            </a:r>
            <a:r>
              <a:rPr lang="en" sz="1350">
                <a:solidFill>
                  <a:srgbClr val="A9B7C6"/>
                </a:solidFill>
                <a:latin typeface="Poppins"/>
                <a:ea typeface="Poppins"/>
                <a:cs typeface="Poppins"/>
                <a:sym typeface="Poppins"/>
              </a:rPr>
              <a:t>arch_version = </a:t>
            </a:r>
            <a:r>
              <a:rPr lang="en" sz="1350">
                <a:solidFill>
                  <a:srgbClr val="6A8759"/>
                </a:solidFill>
                <a:latin typeface="Poppins"/>
                <a:ea typeface="Poppins"/>
                <a:cs typeface="Poppins"/>
                <a:sym typeface="Poppins"/>
              </a:rPr>
              <a:t>"2.2.0"</a:t>
            </a:r>
            <a:endParaRPr sz="1350">
              <a:solidFill>
                <a:srgbClr val="6A8759"/>
              </a:solidFill>
              <a:latin typeface="Poppins"/>
              <a:ea typeface="Poppins"/>
              <a:cs typeface="Poppins"/>
              <a:sym typeface="Poppins"/>
            </a:endParaRPr>
          </a:p>
          <a:p>
            <a:pPr indent="0" lvl="0" marL="215900" marR="228600" rtl="0" algn="l">
              <a:lnSpc>
                <a:spcPct val="115000"/>
              </a:lnSpc>
              <a:spcBef>
                <a:spcPts val="0"/>
              </a:spcBef>
              <a:spcAft>
                <a:spcPts val="0"/>
              </a:spcAft>
              <a:buNone/>
            </a:pPr>
            <a:r>
              <a:t/>
            </a:r>
            <a:endParaRPr sz="1350">
              <a:solidFill>
                <a:srgbClr val="6A8759"/>
              </a:solidFill>
              <a:latin typeface="Poppins"/>
              <a:ea typeface="Poppins"/>
              <a:cs typeface="Poppins"/>
              <a:sym typeface="Poppins"/>
            </a:endParaRPr>
          </a:p>
          <a:p>
            <a:pPr indent="0" lvl="0" marL="215900" marR="228600" rtl="0" algn="l">
              <a:lnSpc>
                <a:spcPct val="115000"/>
              </a:lnSpc>
              <a:spcBef>
                <a:spcPts val="0"/>
              </a:spcBef>
              <a:spcAft>
                <a:spcPts val="0"/>
              </a:spcAft>
              <a:buNone/>
            </a:pPr>
            <a:r>
              <a:rPr lang="en" sz="1350">
                <a:solidFill>
                  <a:srgbClr val="FFC66D"/>
                </a:solidFill>
                <a:latin typeface="Poppins"/>
                <a:ea typeface="Poppins"/>
                <a:cs typeface="Poppins"/>
                <a:sym typeface="Poppins"/>
              </a:rPr>
              <a:t>implementation</a:t>
            </a:r>
            <a:r>
              <a:rPr lang="en" sz="1350">
                <a:solidFill>
                  <a:srgbClr val="A9B7C6"/>
                </a:solidFill>
                <a:latin typeface="Poppins"/>
                <a:ea typeface="Poppins"/>
                <a:cs typeface="Poppins"/>
                <a:sym typeface="Poppins"/>
              </a:rPr>
              <a:t>(</a:t>
            </a:r>
            <a:r>
              <a:rPr lang="en" sz="1350">
                <a:solidFill>
                  <a:srgbClr val="6A8759"/>
                </a:solidFill>
                <a:latin typeface="Poppins"/>
                <a:ea typeface="Poppins"/>
                <a:cs typeface="Poppins"/>
                <a:sym typeface="Poppins"/>
              </a:rPr>
              <a:t>"androidx.fragment:fragment-ktx:1.6.2"</a:t>
            </a:r>
            <a:r>
              <a:rPr lang="en" sz="1350">
                <a:solidFill>
                  <a:srgbClr val="A9B7C6"/>
                </a:solidFill>
                <a:latin typeface="Poppins"/>
                <a:ea typeface="Poppins"/>
                <a:cs typeface="Poppins"/>
                <a:sym typeface="Poppins"/>
              </a:rPr>
              <a:t>)</a:t>
            </a:r>
            <a:endParaRPr sz="1350">
              <a:solidFill>
                <a:srgbClr val="6A8759"/>
              </a:solidFill>
              <a:latin typeface="Poppins"/>
              <a:ea typeface="Poppins"/>
              <a:cs typeface="Poppins"/>
              <a:sym typeface="Poppins"/>
            </a:endParaRPr>
          </a:p>
          <a:p>
            <a:pPr indent="0" lvl="0" marL="215900" marR="228600" rtl="0" algn="l">
              <a:lnSpc>
                <a:spcPct val="115000"/>
              </a:lnSpc>
              <a:spcBef>
                <a:spcPts val="0"/>
              </a:spcBef>
              <a:spcAft>
                <a:spcPts val="0"/>
              </a:spcAft>
              <a:buNone/>
            </a:pPr>
            <a:r>
              <a:t/>
            </a:r>
            <a:endParaRPr sz="1350">
              <a:solidFill>
                <a:srgbClr val="6A8759"/>
              </a:solidFill>
              <a:latin typeface="Poppins"/>
              <a:ea typeface="Poppins"/>
              <a:cs typeface="Poppins"/>
              <a:sym typeface="Poppins"/>
            </a:endParaRPr>
          </a:p>
          <a:p>
            <a:pPr indent="0" lvl="0" marL="215900" marR="228600" rtl="0" algn="l">
              <a:lnSpc>
                <a:spcPct val="115000"/>
              </a:lnSpc>
              <a:spcBef>
                <a:spcPts val="0"/>
              </a:spcBef>
              <a:spcAft>
                <a:spcPts val="0"/>
              </a:spcAft>
              <a:buNone/>
            </a:pPr>
            <a:r>
              <a:rPr lang="en" sz="1350">
                <a:solidFill>
                  <a:srgbClr val="808080"/>
                </a:solidFill>
                <a:latin typeface="Poppins"/>
                <a:ea typeface="Poppins"/>
                <a:cs typeface="Poppins"/>
                <a:sym typeface="Poppins"/>
              </a:rPr>
              <a:t>// ViewModel</a:t>
            </a:r>
            <a:endParaRPr sz="1350">
              <a:solidFill>
                <a:srgbClr val="808080"/>
              </a:solidFill>
              <a:latin typeface="Poppins"/>
              <a:ea typeface="Poppins"/>
              <a:cs typeface="Poppins"/>
              <a:sym typeface="Poppins"/>
            </a:endParaRPr>
          </a:p>
          <a:p>
            <a:pPr indent="0" lvl="0" marL="215900" marR="228600" rtl="0" algn="l">
              <a:lnSpc>
                <a:spcPct val="115000"/>
              </a:lnSpc>
              <a:spcBef>
                <a:spcPts val="0"/>
              </a:spcBef>
              <a:spcAft>
                <a:spcPts val="0"/>
              </a:spcAft>
              <a:buNone/>
            </a:pPr>
            <a:r>
              <a:rPr i="1" lang="en" sz="1350">
                <a:solidFill>
                  <a:srgbClr val="FFC66D"/>
                </a:solidFill>
                <a:latin typeface="Poppins"/>
                <a:ea typeface="Poppins"/>
                <a:cs typeface="Poppins"/>
                <a:sym typeface="Poppins"/>
              </a:rPr>
              <a:t>implementation</a:t>
            </a:r>
            <a:r>
              <a:rPr lang="en" sz="1350">
                <a:solidFill>
                  <a:srgbClr val="A9B7C6"/>
                </a:solidFill>
                <a:latin typeface="Poppins"/>
                <a:ea typeface="Poppins"/>
                <a:cs typeface="Poppins"/>
                <a:sym typeface="Poppins"/>
              </a:rPr>
              <a:t>(</a:t>
            </a:r>
            <a:r>
              <a:rPr lang="en" sz="1350">
                <a:solidFill>
                  <a:srgbClr val="6A8759"/>
                </a:solidFill>
                <a:latin typeface="Poppins"/>
                <a:ea typeface="Poppins"/>
                <a:cs typeface="Poppins"/>
                <a:sym typeface="Poppins"/>
              </a:rPr>
              <a:t>"androidx.lifecycle:lifecycle-viewmodel-ktx:</a:t>
            </a:r>
            <a:r>
              <a:rPr lang="en" sz="1350">
                <a:solidFill>
                  <a:srgbClr val="CC7832"/>
                </a:solidFill>
                <a:latin typeface="Poppins"/>
                <a:ea typeface="Poppins"/>
                <a:cs typeface="Poppins"/>
                <a:sym typeface="Poppins"/>
              </a:rPr>
              <a:t>$</a:t>
            </a:r>
            <a:r>
              <a:rPr lang="en" sz="1350">
                <a:solidFill>
                  <a:srgbClr val="A9B7C6"/>
                </a:solidFill>
                <a:latin typeface="Poppins"/>
                <a:ea typeface="Poppins"/>
                <a:cs typeface="Poppins"/>
                <a:sym typeface="Poppins"/>
              </a:rPr>
              <a:t>lifecycle_version</a:t>
            </a:r>
            <a:r>
              <a:rPr lang="en" sz="1350">
                <a:solidFill>
                  <a:srgbClr val="6A8759"/>
                </a:solidFill>
                <a:latin typeface="Poppins"/>
                <a:ea typeface="Poppins"/>
                <a:cs typeface="Poppins"/>
                <a:sym typeface="Poppins"/>
              </a:rPr>
              <a:t>"</a:t>
            </a:r>
            <a:r>
              <a:rPr lang="en" sz="1350">
                <a:solidFill>
                  <a:srgbClr val="A9B7C6"/>
                </a:solidFill>
                <a:latin typeface="Poppins"/>
                <a:ea typeface="Poppins"/>
                <a:cs typeface="Poppins"/>
                <a:sym typeface="Poppins"/>
              </a:rPr>
              <a:t>)</a:t>
            </a:r>
            <a:endParaRPr sz="1350">
              <a:solidFill>
                <a:srgbClr val="A9B7C6"/>
              </a:solidFill>
              <a:latin typeface="Poppins"/>
              <a:ea typeface="Poppins"/>
              <a:cs typeface="Poppins"/>
              <a:sym typeface="Poppins"/>
            </a:endParaRPr>
          </a:p>
          <a:p>
            <a:pPr indent="0" lvl="0" marL="215900" marR="228600" rtl="0" algn="l">
              <a:lnSpc>
                <a:spcPct val="115000"/>
              </a:lnSpc>
              <a:spcBef>
                <a:spcPts val="0"/>
              </a:spcBef>
              <a:spcAft>
                <a:spcPts val="0"/>
              </a:spcAft>
              <a:buNone/>
            </a:pPr>
            <a:r>
              <a:rPr lang="en" sz="1350">
                <a:solidFill>
                  <a:srgbClr val="808080"/>
                </a:solidFill>
                <a:latin typeface="Poppins"/>
                <a:ea typeface="Poppins"/>
                <a:cs typeface="Poppins"/>
                <a:sym typeface="Poppins"/>
              </a:rPr>
              <a:t>// ViewModel utilities for Compose</a:t>
            </a:r>
            <a:endParaRPr sz="1350">
              <a:solidFill>
                <a:srgbClr val="808080"/>
              </a:solidFill>
              <a:latin typeface="Poppins"/>
              <a:ea typeface="Poppins"/>
              <a:cs typeface="Poppins"/>
              <a:sym typeface="Poppins"/>
            </a:endParaRPr>
          </a:p>
          <a:p>
            <a:pPr indent="0" lvl="0" marL="215900" marR="228600" rtl="0" algn="l">
              <a:lnSpc>
                <a:spcPct val="115000"/>
              </a:lnSpc>
              <a:spcBef>
                <a:spcPts val="0"/>
              </a:spcBef>
              <a:spcAft>
                <a:spcPts val="0"/>
              </a:spcAft>
              <a:buNone/>
            </a:pPr>
            <a:r>
              <a:rPr i="1" lang="en" sz="1350">
                <a:solidFill>
                  <a:srgbClr val="FFC66D"/>
                </a:solidFill>
                <a:latin typeface="Poppins"/>
                <a:ea typeface="Poppins"/>
                <a:cs typeface="Poppins"/>
                <a:sym typeface="Poppins"/>
              </a:rPr>
              <a:t>implementation</a:t>
            </a:r>
            <a:r>
              <a:rPr lang="en" sz="1350">
                <a:solidFill>
                  <a:srgbClr val="A9B7C6"/>
                </a:solidFill>
                <a:latin typeface="Poppins"/>
                <a:ea typeface="Poppins"/>
                <a:cs typeface="Poppins"/>
                <a:sym typeface="Poppins"/>
              </a:rPr>
              <a:t>(</a:t>
            </a:r>
            <a:r>
              <a:rPr lang="en" sz="1350">
                <a:solidFill>
                  <a:srgbClr val="6A8759"/>
                </a:solidFill>
                <a:latin typeface="Poppins"/>
                <a:ea typeface="Poppins"/>
                <a:cs typeface="Poppins"/>
                <a:sym typeface="Poppins"/>
              </a:rPr>
              <a:t>"androidx.lifecycle:lifecycle-livedata-ktx:</a:t>
            </a:r>
            <a:r>
              <a:rPr lang="en" sz="1350">
                <a:solidFill>
                  <a:srgbClr val="CC7832"/>
                </a:solidFill>
                <a:latin typeface="Poppins"/>
                <a:ea typeface="Poppins"/>
                <a:cs typeface="Poppins"/>
                <a:sym typeface="Poppins"/>
              </a:rPr>
              <a:t>$</a:t>
            </a:r>
            <a:r>
              <a:rPr lang="en" sz="1350">
                <a:solidFill>
                  <a:srgbClr val="A9B7C6"/>
                </a:solidFill>
                <a:latin typeface="Poppins"/>
                <a:ea typeface="Poppins"/>
                <a:cs typeface="Poppins"/>
                <a:sym typeface="Poppins"/>
              </a:rPr>
              <a:t>lifecycle_version</a:t>
            </a:r>
            <a:r>
              <a:rPr lang="en" sz="1350">
                <a:solidFill>
                  <a:srgbClr val="6A8759"/>
                </a:solidFill>
                <a:latin typeface="Poppins"/>
                <a:ea typeface="Poppins"/>
                <a:cs typeface="Poppins"/>
                <a:sym typeface="Poppins"/>
              </a:rPr>
              <a:t>"</a:t>
            </a:r>
            <a:r>
              <a:rPr lang="en" sz="1350">
                <a:solidFill>
                  <a:srgbClr val="A9B7C6"/>
                </a:solidFill>
                <a:latin typeface="Poppins"/>
                <a:ea typeface="Poppins"/>
                <a:cs typeface="Poppins"/>
                <a:sym typeface="Poppins"/>
              </a:rPr>
              <a:t>)</a:t>
            </a:r>
            <a:endParaRPr sz="1350">
              <a:solidFill>
                <a:srgbClr val="A9B7C6"/>
              </a:solidFill>
              <a:latin typeface="Poppins"/>
              <a:ea typeface="Poppins"/>
              <a:cs typeface="Poppins"/>
              <a:sym typeface="Poppins"/>
            </a:endParaRPr>
          </a:p>
          <a:p>
            <a:pPr indent="0" lvl="0" marL="215900" marR="228600" rtl="0" algn="l">
              <a:lnSpc>
                <a:spcPct val="115000"/>
              </a:lnSpc>
              <a:spcBef>
                <a:spcPts val="0"/>
              </a:spcBef>
              <a:spcAft>
                <a:spcPts val="0"/>
              </a:spcAft>
              <a:buNone/>
            </a:pPr>
            <a:r>
              <a:rPr lang="en" sz="1350">
                <a:solidFill>
                  <a:srgbClr val="808080"/>
                </a:solidFill>
                <a:latin typeface="Poppins"/>
                <a:ea typeface="Poppins"/>
                <a:cs typeface="Poppins"/>
                <a:sym typeface="Poppins"/>
              </a:rPr>
              <a:t>// Saved state module for ViewModel</a:t>
            </a:r>
            <a:endParaRPr sz="1350">
              <a:solidFill>
                <a:srgbClr val="808080"/>
              </a:solidFill>
              <a:latin typeface="Poppins"/>
              <a:ea typeface="Poppins"/>
              <a:cs typeface="Poppins"/>
              <a:sym typeface="Poppins"/>
            </a:endParaRPr>
          </a:p>
          <a:p>
            <a:pPr indent="0" lvl="0" marL="215900" marR="228600" rtl="0" algn="l">
              <a:lnSpc>
                <a:spcPct val="115000"/>
              </a:lnSpc>
              <a:spcBef>
                <a:spcPts val="0"/>
              </a:spcBef>
              <a:spcAft>
                <a:spcPts val="0"/>
              </a:spcAft>
              <a:buNone/>
            </a:pPr>
            <a:r>
              <a:rPr i="1" lang="en" sz="1350">
                <a:solidFill>
                  <a:srgbClr val="FFC66D"/>
                </a:solidFill>
                <a:latin typeface="Poppins"/>
                <a:ea typeface="Poppins"/>
                <a:cs typeface="Poppins"/>
                <a:sym typeface="Poppins"/>
              </a:rPr>
              <a:t>implementation</a:t>
            </a:r>
            <a:r>
              <a:rPr lang="en" sz="1350">
                <a:solidFill>
                  <a:srgbClr val="A9B7C6"/>
                </a:solidFill>
                <a:latin typeface="Poppins"/>
                <a:ea typeface="Poppins"/>
                <a:cs typeface="Poppins"/>
                <a:sym typeface="Poppins"/>
              </a:rPr>
              <a:t>(</a:t>
            </a:r>
            <a:r>
              <a:rPr lang="en" sz="1350">
                <a:solidFill>
                  <a:srgbClr val="6A8759"/>
                </a:solidFill>
                <a:latin typeface="Poppins"/>
                <a:ea typeface="Poppins"/>
                <a:cs typeface="Poppins"/>
                <a:sym typeface="Poppins"/>
              </a:rPr>
              <a:t>"androidx.lifecycle:lifecycle-viewmodel-savedstate:</a:t>
            </a:r>
            <a:r>
              <a:rPr lang="en" sz="1350">
                <a:solidFill>
                  <a:srgbClr val="CC7832"/>
                </a:solidFill>
                <a:latin typeface="Poppins"/>
                <a:ea typeface="Poppins"/>
                <a:cs typeface="Poppins"/>
                <a:sym typeface="Poppins"/>
              </a:rPr>
              <a:t>$</a:t>
            </a:r>
            <a:r>
              <a:rPr lang="en" sz="1350">
                <a:solidFill>
                  <a:srgbClr val="A9B7C6"/>
                </a:solidFill>
                <a:latin typeface="Poppins"/>
                <a:ea typeface="Poppins"/>
                <a:cs typeface="Poppins"/>
                <a:sym typeface="Poppins"/>
              </a:rPr>
              <a:t>lifecycle_version</a:t>
            </a:r>
            <a:r>
              <a:rPr lang="en" sz="1350">
                <a:solidFill>
                  <a:srgbClr val="6A8759"/>
                </a:solidFill>
                <a:latin typeface="Poppins"/>
                <a:ea typeface="Poppins"/>
                <a:cs typeface="Poppins"/>
                <a:sym typeface="Poppins"/>
              </a:rPr>
              <a:t>"</a:t>
            </a:r>
            <a:r>
              <a:rPr lang="en" sz="1350">
                <a:solidFill>
                  <a:srgbClr val="A9B7C6"/>
                </a:solidFill>
                <a:latin typeface="Poppins"/>
                <a:ea typeface="Poppins"/>
                <a:cs typeface="Poppins"/>
                <a:sym typeface="Poppins"/>
              </a:rPr>
              <a:t>)</a:t>
            </a:r>
            <a:endParaRPr sz="1350">
              <a:solidFill>
                <a:srgbClr val="A9B7C6"/>
              </a:solidFill>
              <a:latin typeface="Poppins"/>
              <a:ea typeface="Poppins"/>
              <a:cs typeface="Poppins"/>
              <a:sym typeface="Poppins"/>
            </a:endParaRPr>
          </a:p>
          <a:p>
            <a:pPr indent="0" lvl="0" marL="215900" marR="228600" rtl="0" algn="l">
              <a:lnSpc>
                <a:spcPct val="115000"/>
              </a:lnSpc>
              <a:spcBef>
                <a:spcPts val="0"/>
              </a:spcBef>
              <a:spcAft>
                <a:spcPts val="0"/>
              </a:spcAft>
              <a:buNone/>
            </a:pPr>
            <a:r>
              <a:rPr lang="en" sz="1350">
                <a:solidFill>
                  <a:srgbClr val="808080"/>
                </a:solidFill>
                <a:latin typeface="Poppins"/>
                <a:ea typeface="Poppins"/>
                <a:cs typeface="Poppins"/>
                <a:sym typeface="Poppins"/>
              </a:rPr>
              <a:t>// optional - Test helpers for LiveData</a:t>
            </a:r>
            <a:endParaRPr sz="1350">
              <a:solidFill>
                <a:srgbClr val="808080"/>
              </a:solidFill>
              <a:latin typeface="Poppins"/>
              <a:ea typeface="Poppins"/>
              <a:cs typeface="Poppins"/>
              <a:sym typeface="Poppins"/>
            </a:endParaRPr>
          </a:p>
          <a:p>
            <a:pPr indent="0" lvl="0" marL="215900" marR="228600" rtl="0" algn="l">
              <a:lnSpc>
                <a:spcPct val="115000"/>
              </a:lnSpc>
              <a:spcBef>
                <a:spcPts val="0"/>
              </a:spcBef>
              <a:spcAft>
                <a:spcPts val="0"/>
              </a:spcAft>
              <a:buNone/>
            </a:pPr>
            <a:r>
              <a:rPr i="1" lang="en" sz="1350">
                <a:solidFill>
                  <a:srgbClr val="FFC66D"/>
                </a:solidFill>
                <a:latin typeface="Poppins"/>
                <a:ea typeface="Poppins"/>
                <a:cs typeface="Poppins"/>
                <a:sym typeface="Poppins"/>
              </a:rPr>
              <a:t>testImplementation</a:t>
            </a:r>
            <a:r>
              <a:rPr lang="en" sz="1350">
                <a:solidFill>
                  <a:srgbClr val="A9B7C6"/>
                </a:solidFill>
                <a:latin typeface="Poppins"/>
                <a:ea typeface="Poppins"/>
                <a:cs typeface="Poppins"/>
                <a:sym typeface="Poppins"/>
              </a:rPr>
              <a:t>(</a:t>
            </a:r>
            <a:r>
              <a:rPr lang="en" sz="1350">
                <a:solidFill>
                  <a:srgbClr val="6A8759"/>
                </a:solidFill>
                <a:latin typeface="Poppins"/>
                <a:ea typeface="Poppins"/>
                <a:cs typeface="Poppins"/>
                <a:sym typeface="Poppins"/>
              </a:rPr>
              <a:t>"androidx.arch.core:core-testing:</a:t>
            </a:r>
            <a:r>
              <a:rPr lang="en" sz="1350">
                <a:solidFill>
                  <a:srgbClr val="CC7832"/>
                </a:solidFill>
                <a:latin typeface="Poppins"/>
                <a:ea typeface="Poppins"/>
                <a:cs typeface="Poppins"/>
                <a:sym typeface="Poppins"/>
              </a:rPr>
              <a:t>$</a:t>
            </a:r>
            <a:r>
              <a:rPr lang="en" sz="1350">
                <a:solidFill>
                  <a:srgbClr val="A9B7C6"/>
                </a:solidFill>
                <a:latin typeface="Poppins"/>
                <a:ea typeface="Poppins"/>
                <a:cs typeface="Poppins"/>
                <a:sym typeface="Poppins"/>
              </a:rPr>
              <a:t>arch_version</a:t>
            </a:r>
            <a:r>
              <a:rPr lang="en" sz="1350">
                <a:solidFill>
                  <a:srgbClr val="6A8759"/>
                </a:solidFill>
                <a:latin typeface="Poppins"/>
                <a:ea typeface="Poppins"/>
                <a:cs typeface="Poppins"/>
                <a:sym typeface="Poppins"/>
              </a:rPr>
              <a:t>"</a:t>
            </a:r>
            <a:r>
              <a:rPr lang="en" sz="1350">
                <a:solidFill>
                  <a:srgbClr val="A9B7C6"/>
                </a:solidFill>
                <a:latin typeface="Poppins"/>
                <a:ea typeface="Poppins"/>
                <a:cs typeface="Poppins"/>
                <a:sym typeface="Poppins"/>
              </a:rPr>
              <a:t>)</a:t>
            </a:r>
            <a:endParaRPr sz="1350">
              <a:solidFill>
                <a:srgbClr val="A9B7C6"/>
              </a:solidFill>
              <a:latin typeface="Poppins"/>
              <a:ea typeface="Poppins"/>
              <a:cs typeface="Poppins"/>
              <a:sym typeface="Poppins"/>
            </a:endParaRPr>
          </a:p>
          <a:p>
            <a:pPr indent="0" lvl="0" marL="215900" marR="228600" rtl="0" algn="l">
              <a:lnSpc>
                <a:spcPct val="115000"/>
              </a:lnSpc>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86"/>
          <p:cNvSpPr txBox="1"/>
          <p:nvPr>
            <p:ph idx="1" type="body"/>
          </p:nvPr>
        </p:nvSpPr>
        <p:spPr>
          <a:xfrm>
            <a:off x="1320950" y="2283000"/>
            <a:ext cx="64179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42424"/>
                </a:solidFill>
                <a:highlight>
                  <a:srgbClr val="FFFFFF"/>
                </a:highlight>
              </a:rPr>
              <a:t>ViewModel</a:t>
            </a:r>
            <a:r>
              <a:rPr lang="en" sz="2000">
                <a:solidFill>
                  <a:srgbClr val="242424"/>
                </a:solidFill>
                <a:highlight>
                  <a:srgbClr val="FFFFFF"/>
                </a:highlight>
              </a:rPr>
              <a:t> class &gt; </a:t>
            </a:r>
            <a:r>
              <a:rPr b="1" lang="en" sz="2000">
                <a:solidFill>
                  <a:srgbClr val="242424"/>
                </a:solidFill>
                <a:highlight>
                  <a:srgbClr val="FFFFFF"/>
                </a:highlight>
              </a:rPr>
              <a:t>HomeViewModel</a:t>
            </a:r>
            <a:r>
              <a:rPr b="1" lang="en" sz="2000">
                <a:solidFill>
                  <a:srgbClr val="242424"/>
                </a:solidFill>
                <a:highlight>
                  <a:srgbClr val="FFFFFF"/>
                </a:highlight>
              </a:rPr>
              <a:t>.kt</a:t>
            </a:r>
            <a:endParaRPr b="1" sz="2000">
              <a:solidFill>
                <a:srgbClr val="242424"/>
              </a:solidFill>
              <a:highlight>
                <a:srgbClr val="FFFFFF"/>
              </a:highlight>
            </a:endParaRPr>
          </a:p>
        </p:txBody>
      </p:sp>
      <p:sp>
        <p:nvSpPr>
          <p:cNvPr id="1558" name="Google Shape;1558;p18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new viewModel</a:t>
            </a:r>
            <a:endParaRPr/>
          </a:p>
        </p:txBody>
      </p:sp>
      <p:sp>
        <p:nvSpPr>
          <p:cNvPr id="1559" name="Google Shape;1559;p1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8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scoping APIs</a:t>
            </a:r>
            <a:endParaRPr/>
          </a:p>
        </p:txBody>
      </p:sp>
      <p:sp>
        <p:nvSpPr>
          <p:cNvPr id="1565" name="Google Shape;1565;p1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66" name="Google Shape;1566;p187"/>
          <p:cNvSpPr txBox="1"/>
          <p:nvPr/>
        </p:nvSpPr>
        <p:spPr>
          <a:xfrm>
            <a:off x="720000" y="2171550"/>
            <a:ext cx="58872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viewModel()</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activityViewModels()</a:t>
            </a:r>
            <a:endParaRPr sz="2000">
              <a:solidFill>
                <a:srgbClr val="242424"/>
              </a:solidFill>
              <a:highlight>
                <a:srgbClr val="FFFFFF"/>
              </a:highlight>
              <a:latin typeface="Poppins"/>
              <a:ea typeface="Poppins"/>
              <a:cs typeface="Poppins"/>
              <a:sym typeface="Poppins"/>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8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instance of viewModel</a:t>
            </a:r>
            <a:endParaRPr/>
          </a:p>
        </p:txBody>
      </p:sp>
      <p:sp>
        <p:nvSpPr>
          <p:cNvPr id="1572" name="Google Shape;1572;p1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73" name="Google Shape;1573;p188"/>
          <p:cNvSpPr txBox="1"/>
          <p:nvPr/>
        </p:nvSpPr>
        <p:spPr>
          <a:xfrm>
            <a:off x="1338750" y="2110050"/>
            <a:ext cx="6466500" cy="92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CC7832"/>
                </a:solidFill>
                <a:latin typeface="Poppins"/>
                <a:ea typeface="Poppins"/>
                <a:cs typeface="Poppins"/>
                <a:sym typeface="Poppins"/>
              </a:rPr>
              <a:t>private val </a:t>
            </a:r>
            <a:r>
              <a:rPr lang="en" sz="1600">
                <a:solidFill>
                  <a:srgbClr val="9876AA"/>
                </a:solidFill>
                <a:latin typeface="Poppins"/>
                <a:ea typeface="Poppins"/>
                <a:cs typeface="Poppins"/>
                <a:sym typeface="Poppins"/>
              </a:rPr>
              <a:t>viewModel </a:t>
            </a:r>
            <a:r>
              <a:rPr lang="en" sz="1600">
                <a:solidFill>
                  <a:srgbClr val="CC7832"/>
                </a:solidFill>
                <a:latin typeface="Poppins"/>
                <a:ea typeface="Poppins"/>
                <a:cs typeface="Poppins"/>
                <a:sym typeface="Poppins"/>
              </a:rPr>
              <a:t>by </a:t>
            </a:r>
            <a:r>
              <a:rPr i="1" lang="en" sz="1600">
                <a:solidFill>
                  <a:srgbClr val="FFC66D"/>
                </a:solidFill>
                <a:latin typeface="Poppins"/>
                <a:ea typeface="Poppins"/>
                <a:cs typeface="Poppins"/>
                <a:sym typeface="Poppins"/>
              </a:rPr>
              <a:t>viewModels</a:t>
            </a:r>
            <a:r>
              <a:rPr lang="en" sz="1600">
                <a:solidFill>
                  <a:srgbClr val="A9B7C6"/>
                </a:solidFill>
                <a:latin typeface="Poppins"/>
                <a:ea typeface="Poppins"/>
                <a:cs typeface="Poppins"/>
                <a:sym typeface="Poppins"/>
              </a:rPr>
              <a:t>&lt;HomeViewModel&gt;()</a:t>
            </a:r>
            <a:endParaRPr sz="1600">
              <a:solidFill>
                <a:srgbClr val="A9B7C6"/>
              </a:solidFill>
              <a:latin typeface="Poppins"/>
              <a:ea typeface="Poppins"/>
              <a:cs typeface="Poppins"/>
              <a:sym typeface="Poppin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89"/>
          <p:cNvSpPr/>
          <p:nvPr/>
        </p:nvSpPr>
        <p:spPr>
          <a:xfrm>
            <a:off x="2779350" y="2256900"/>
            <a:ext cx="51285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89"/>
          <p:cNvSpPr txBox="1"/>
          <p:nvPr>
            <p:ph type="title"/>
          </p:nvPr>
        </p:nvSpPr>
        <p:spPr>
          <a:xfrm flipH="1">
            <a:off x="2779350" y="1723650"/>
            <a:ext cx="5016000" cy="169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Dependencies Injection</a:t>
            </a:r>
            <a:endParaRPr/>
          </a:p>
        </p:txBody>
      </p:sp>
      <p:sp>
        <p:nvSpPr>
          <p:cNvPr id="1580" name="Google Shape;1580;p1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86" name="Google Shape;1586;p190"/>
          <p:cNvSpPr txBox="1"/>
          <p:nvPr>
            <p:ph type="title"/>
          </p:nvPr>
        </p:nvSpPr>
        <p:spPr>
          <a:xfrm>
            <a:off x="720000" y="387600"/>
            <a:ext cx="29952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Dependency</a:t>
            </a:r>
            <a:endParaRPr/>
          </a:p>
        </p:txBody>
      </p:sp>
      <p:sp>
        <p:nvSpPr>
          <p:cNvPr id="1587" name="Google Shape;1587;p190"/>
          <p:cNvSpPr txBox="1"/>
          <p:nvPr/>
        </p:nvSpPr>
        <p:spPr>
          <a:xfrm>
            <a:off x="817525" y="1366275"/>
            <a:ext cx="55995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Manual</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Hilt Dagger</a:t>
            </a:r>
            <a:endParaRPr sz="1800">
              <a:solidFill>
                <a:schemeClr val="dk1"/>
              </a:solidFill>
              <a:latin typeface="Poppins"/>
              <a:ea typeface="Poppins"/>
              <a:cs typeface="Poppins"/>
              <a:sym typeface="Poppin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93" name="Google Shape;1593;p191"/>
          <p:cNvPicPr preferRelativeResize="0"/>
          <p:nvPr/>
        </p:nvPicPr>
        <p:blipFill>
          <a:blip r:embed="rId3">
            <a:alphaModFix/>
          </a:blip>
          <a:stretch>
            <a:fillRect/>
          </a:stretch>
        </p:blipFill>
        <p:spPr>
          <a:xfrm>
            <a:off x="1238150" y="1567925"/>
            <a:ext cx="6667675" cy="2839150"/>
          </a:xfrm>
          <a:prstGeom prst="rect">
            <a:avLst/>
          </a:prstGeom>
          <a:noFill/>
          <a:ln>
            <a:noFill/>
          </a:ln>
        </p:spPr>
      </p:pic>
      <p:sp>
        <p:nvSpPr>
          <p:cNvPr id="1594" name="Google Shape;1594;p191"/>
          <p:cNvSpPr txBox="1"/>
          <p:nvPr>
            <p:ph type="title"/>
          </p:nvPr>
        </p:nvSpPr>
        <p:spPr>
          <a:xfrm>
            <a:off x="720000" y="387600"/>
            <a:ext cx="29952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Dependency</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00" name="Google Shape;1600;p192"/>
          <p:cNvPicPr preferRelativeResize="0"/>
          <p:nvPr/>
        </p:nvPicPr>
        <p:blipFill>
          <a:blip r:embed="rId3">
            <a:alphaModFix/>
          </a:blip>
          <a:stretch>
            <a:fillRect/>
          </a:stretch>
        </p:blipFill>
        <p:spPr>
          <a:xfrm>
            <a:off x="793776" y="868800"/>
            <a:ext cx="7304948" cy="3299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0"/>
          <p:cNvSpPr/>
          <p:nvPr/>
        </p:nvSpPr>
        <p:spPr>
          <a:xfrm>
            <a:off x="4682775" y="2661325"/>
            <a:ext cx="32805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0"/>
          <p:cNvSpPr txBox="1"/>
          <p:nvPr>
            <p:ph type="title"/>
          </p:nvPr>
        </p:nvSpPr>
        <p:spPr>
          <a:xfrm flipH="1">
            <a:off x="4168650" y="1723650"/>
            <a:ext cx="3626700" cy="169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Context</a:t>
            </a:r>
            <a:endParaRPr/>
          </a:p>
        </p:txBody>
      </p:sp>
      <p:sp>
        <p:nvSpPr>
          <p:cNvPr id="331" name="Google Shape;33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606" name="Google Shape;1606;p193"/>
          <p:cNvGrpSpPr/>
          <p:nvPr/>
        </p:nvGrpSpPr>
        <p:grpSpPr>
          <a:xfrm>
            <a:off x="1792739" y="717563"/>
            <a:ext cx="5330024" cy="3708376"/>
            <a:chOff x="1775939" y="951925"/>
            <a:chExt cx="5330024" cy="3708376"/>
          </a:xfrm>
        </p:grpSpPr>
        <p:pic>
          <p:nvPicPr>
            <p:cNvPr id="1607" name="Google Shape;1607;p193"/>
            <p:cNvPicPr preferRelativeResize="0"/>
            <p:nvPr/>
          </p:nvPicPr>
          <p:blipFill>
            <a:blip r:embed="rId3">
              <a:alphaModFix/>
            </a:blip>
            <a:stretch>
              <a:fillRect/>
            </a:stretch>
          </p:blipFill>
          <p:spPr>
            <a:xfrm>
              <a:off x="1775939" y="1233350"/>
              <a:ext cx="5330024" cy="3426951"/>
            </a:xfrm>
            <a:prstGeom prst="rect">
              <a:avLst/>
            </a:prstGeom>
            <a:noFill/>
            <a:ln>
              <a:noFill/>
            </a:ln>
          </p:spPr>
        </p:pic>
        <p:sp>
          <p:nvSpPr>
            <p:cNvPr id="1608" name="Google Shape;1608;p193"/>
            <p:cNvSpPr txBox="1"/>
            <p:nvPr/>
          </p:nvSpPr>
          <p:spPr>
            <a:xfrm>
              <a:off x="2743750" y="951925"/>
              <a:ext cx="3225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oppins"/>
                  <a:ea typeface="Poppins"/>
                  <a:cs typeface="Poppins"/>
                  <a:sym typeface="Poppins"/>
                </a:rPr>
                <a:t>Manual</a:t>
              </a:r>
              <a:endParaRPr sz="1800">
                <a:solidFill>
                  <a:schemeClr val="dk1"/>
                </a:solidFill>
                <a:latin typeface="Poppins"/>
                <a:ea typeface="Poppins"/>
                <a:cs typeface="Poppins"/>
                <a:sym typeface="Poppins"/>
              </a:endParaRPr>
            </a:p>
          </p:txBody>
        </p:sp>
      </p:gr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1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4" name="Google Shape;1614;p194"/>
          <p:cNvPicPr preferRelativeResize="0"/>
          <p:nvPr/>
        </p:nvPicPr>
        <p:blipFill>
          <a:blip r:embed="rId3">
            <a:alphaModFix/>
          </a:blip>
          <a:stretch>
            <a:fillRect/>
          </a:stretch>
        </p:blipFill>
        <p:spPr>
          <a:xfrm>
            <a:off x="4452296" y="1227231"/>
            <a:ext cx="3962100" cy="2122206"/>
          </a:xfrm>
          <a:prstGeom prst="rect">
            <a:avLst/>
          </a:prstGeom>
          <a:noFill/>
          <a:ln>
            <a:noFill/>
          </a:ln>
        </p:spPr>
      </p:pic>
      <p:sp>
        <p:nvSpPr>
          <p:cNvPr id="1615" name="Google Shape;1615;p194"/>
          <p:cNvSpPr txBox="1"/>
          <p:nvPr>
            <p:ph type="title"/>
          </p:nvPr>
        </p:nvSpPr>
        <p:spPr>
          <a:xfrm>
            <a:off x="720000" y="387600"/>
            <a:ext cx="6960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 with container</a:t>
            </a:r>
            <a:endParaRPr/>
          </a:p>
        </p:txBody>
      </p:sp>
      <p:pic>
        <p:nvPicPr>
          <p:cNvPr id="1616" name="Google Shape;1616;p194"/>
          <p:cNvPicPr preferRelativeResize="0"/>
          <p:nvPr/>
        </p:nvPicPr>
        <p:blipFill>
          <a:blip r:embed="rId4">
            <a:alphaModFix/>
          </a:blip>
          <a:stretch>
            <a:fillRect/>
          </a:stretch>
        </p:blipFill>
        <p:spPr>
          <a:xfrm>
            <a:off x="172850" y="960725"/>
            <a:ext cx="4704250" cy="2242650"/>
          </a:xfrm>
          <a:prstGeom prst="rect">
            <a:avLst/>
          </a:prstGeom>
          <a:noFill/>
          <a:ln>
            <a:noFill/>
          </a:ln>
        </p:spPr>
      </p:pic>
      <p:pic>
        <p:nvPicPr>
          <p:cNvPr id="1617" name="Google Shape;1617;p194"/>
          <p:cNvPicPr preferRelativeResize="0"/>
          <p:nvPr/>
        </p:nvPicPr>
        <p:blipFill>
          <a:blip r:embed="rId5">
            <a:alphaModFix/>
          </a:blip>
          <a:stretch>
            <a:fillRect/>
          </a:stretch>
        </p:blipFill>
        <p:spPr>
          <a:xfrm>
            <a:off x="2275101" y="2683725"/>
            <a:ext cx="4849648" cy="2459774"/>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3" name="Google Shape;1623;p195"/>
          <p:cNvSpPr txBox="1"/>
          <p:nvPr>
            <p:ph type="title"/>
          </p:nvPr>
        </p:nvSpPr>
        <p:spPr>
          <a:xfrm>
            <a:off x="720000" y="387600"/>
            <a:ext cx="6960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Hilt Dagger</a:t>
            </a:r>
            <a:endParaRPr/>
          </a:p>
        </p:txBody>
      </p:sp>
      <p:grpSp>
        <p:nvGrpSpPr>
          <p:cNvPr id="1624" name="Google Shape;1624;p195"/>
          <p:cNvGrpSpPr/>
          <p:nvPr/>
        </p:nvGrpSpPr>
        <p:grpSpPr>
          <a:xfrm>
            <a:off x="465974" y="1053501"/>
            <a:ext cx="5131250" cy="1655250"/>
            <a:chOff x="295424" y="1161951"/>
            <a:chExt cx="5131250" cy="1655250"/>
          </a:xfrm>
        </p:grpSpPr>
        <p:pic>
          <p:nvPicPr>
            <p:cNvPr id="1625" name="Google Shape;1625;p195"/>
            <p:cNvPicPr preferRelativeResize="0"/>
            <p:nvPr/>
          </p:nvPicPr>
          <p:blipFill>
            <a:blip r:embed="rId3">
              <a:alphaModFix/>
            </a:blip>
            <a:stretch>
              <a:fillRect/>
            </a:stretch>
          </p:blipFill>
          <p:spPr>
            <a:xfrm>
              <a:off x="295424" y="1161951"/>
              <a:ext cx="5131250" cy="1655250"/>
            </a:xfrm>
            <a:prstGeom prst="rect">
              <a:avLst/>
            </a:prstGeom>
            <a:noFill/>
            <a:ln>
              <a:noFill/>
            </a:ln>
          </p:spPr>
        </p:pic>
        <p:sp>
          <p:nvSpPr>
            <p:cNvPr id="1626" name="Google Shape;1626;p195"/>
            <p:cNvSpPr txBox="1"/>
            <p:nvPr/>
          </p:nvSpPr>
          <p:spPr>
            <a:xfrm>
              <a:off x="549000" y="1183275"/>
              <a:ext cx="170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build.gradle</a:t>
              </a:r>
              <a:endParaRPr sz="1800">
                <a:solidFill>
                  <a:schemeClr val="dk1"/>
                </a:solidFill>
                <a:latin typeface="Poppins"/>
                <a:ea typeface="Poppins"/>
                <a:cs typeface="Poppins"/>
                <a:sym typeface="Poppins"/>
              </a:endParaRPr>
            </a:p>
          </p:txBody>
        </p:sp>
      </p:grpSp>
      <p:sp>
        <p:nvSpPr>
          <p:cNvPr id="1627" name="Google Shape;1627;p195"/>
          <p:cNvSpPr txBox="1"/>
          <p:nvPr/>
        </p:nvSpPr>
        <p:spPr>
          <a:xfrm>
            <a:off x="5254603" y="2442220"/>
            <a:ext cx="290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app/</a:t>
            </a:r>
            <a:r>
              <a:rPr lang="en" sz="1800">
                <a:solidFill>
                  <a:schemeClr val="dk1"/>
                </a:solidFill>
                <a:latin typeface="Poppins"/>
                <a:ea typeface="Poppins"/>
                <a:cs typeface="Poppins"/>
                <a:sym typeface="Poppins"/>
              </a:rPr>
              <a:t>build.gradle</a:t>
            </a:r>
            <a:endParaRPr sz="1800">
              <a:solidFill>
                <a:schemeClr val="dk1"/>
              </a:solidFill>
              <a:latin typeface="Poppins"/>
              <a:ea typeface="Poppins"/>
              <a:cs typeface="Poppins"/>
              <a:sym typeface="Poppins"/>
            </a:endParaRPr>
          </a:p>
        </p:txBody>
      </p:sp>
      <p:pic>
        <p:nvPicPr>
          <p:cNvPr id="1628" name="Google Shape;1628;p195"/>
          <p:cNvPicPr preferRelativeResize="0"/>
          <p:nvPr/>
        </p:nvPicPr>
        <p:blipFill>
          <a:blip r:embed="rId4">
            <a:alphaModFix/>
          </a:blip>
          <a:stretch>
            <a:fillRect/>
          </a:stretch>
        </p:blipFill>
        <p:spPr>
          <a:xfrm>
            <a:off x="2258475" y="2138650"/>
            <a:ext cx="3241976" cy="278974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634" name="Google Shape;1634;p196"/>
          <p:cNvGrpSpPr/>
          <p:nvPr/>
        </p:nvGrpSpPr>
        <p:grpSpPr>
          <a:xfrm>
            <a:off x="283500" y="608974"/>
            <a:ext cx="5652199" cy="1707675"/>
            <a:chOff x="1745900" y="633849"/>
            <a:chExt cx="5652199" cy="1707675"/>
          </a:xfrm>
        </p:grpSpPr>
        <p:pic>
          <p:nvPicPr>
            <p:cNvPr id="1635" name="Google Shape;1635;p196"/>
            <p:cNvPicPr preferRelativeResize="0"/>
            <p:nvPr/>
          </p:nvPicPr>
          <p:blipFill>
            <a:blip r:embed="rId3">
              <a:alphaModFix/>
            </a:blip>
            <a:stretch>
              <a:fillRect/>
            </a:stretch>
          </p:blipFill>
          <p:spPr>
            <a:xfrm>
              <a:off x="1745900" y="633849"/>
              <a:ext cx="5652199" cy="1707675"/>
            </a:xfrm>
            <a:prstGeom prst="rect">
              <a:avLst/>
            </a:prstGeom>
            <a:noFill/>
            <a:ln>
              <a:noFill/>
            </a:ln>
          </p:spPr>
        </p:pic>
        <p:sp>
          <p:nvSpPr>
            <p:cNvPr id="1636" name="Google Shape;1636;p196"/>
            <p:cNvSpPr txBox="1"/>
            <p:nvPr/>
          </p:nvSpPr>
          <p:spPr>
            <a:xfrm>
              <a:off x="2036085" y="676525"/>
              <a:ext cx="170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Application</a:t>
              </a:r>
              <a:endParaRPr sz="1800">
                <a:solidFill>
                  <a:schemeClr val="dk1"/>
                </a:solidFill>
                <a:latin typeface="Poppins"/>
                <a:ea typeface="Poppins"/>
                <a:cs typeface="Poppins"/>
                <a:sym typeface="Poppins"/>
              </a:endParaRPr>
            </a:p>
          </p:txBody>
        </p:sp>
      </p:grpSp>
      <p:grpSp>
        <p:nvGrpSpPr>
          <p:cNvPr id="1637" name="Google Shape;1637;p196"/>
          <p:cNvGrpSpPr/>
          <p:nvPr/>
        </p:nvGrpSpPr>
        <p:grpSpPr>
          <a:xfrm>
            <a:off x="2390900" y="2117375"/>
            <a:ext cx="5331050" cy="1746325"/>
            <a:chOff x="2441175" y="2369325"/>
            <a:chExt cx="5331050" cy="1746325"/>
          </a:xfrm>
        </p:grpSpPr>
        <p:pic>
          <p:nvPicPr>
            <p:cNvPr id="1638" name="Google Shape;1638;p196"/>
            <p:cNvPicPr preferRelativeResize="0"/>
            <p:nvPr/>
          </p:nvPicPr>
          <p:blipFill rotWithShape="1">
            <a:blip r:embed="rId4">
              <a:alphaModFix/>
            </a:blip>
            <a:srcRect b="0" l="3138" r="0" t="0"/>
            <a:stretch/>
          </p:blipFill>
          <p:spPr>
            <a:xfrm>
              <a:off x="2441175" y="2448125"/>
              <a:ext cx="5331050" cy="1667525"/>
            </a:xfrm>
            <a:prstGeom prst="rect">
              <a:avLst/>
            </a:prstGeom>
            <a:noFill/>
            <a:ln>
              <a:noFill/>
            </a:ln>
          </p:spPr>
        </p:pic>
        <p:sp>
          <p:nvSpPr>
            <p:cNvPr id="1639" name="Google Shape;1639;p196"/>
            <p:cNvSpPr txBox="1"/>
            <p:nvPr/>
          </p:nvSpPr>
          <p:spPr>
            <a:xfrm>
              <a:off x="2526447" y="2369325"/>
              <a:ext cx="227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Android Classes</a:t>
              </a:r>
              <a:endParaRPr sz="1800">
                <a:solidFill>
                  <a:schemeClr val="dk1"/>
                </a:solidFill>
                <a:latin typeface="Poppins"/>
                <a:ea typeface="Poppins"/>
                <a:cs typeface="Poppins"/>
                <a:sym typeface="Poppins"/>
              </a:endParaRPr>
            </a:p>
          </p:txBody>
        </p:sp>
      </p:gr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pic>
        <p:nvPicPr>
          <p:cNvPr id="1644" name="Google Shape;1644;p197"/>
          <p:cNvPicPr preferRelativeResize="0"/>
          <p:nvPr/>
        </p:nvPicPr>
        <p:blipFill>
          <a:blip r:embed="rId3">
            <a:alphaModFix/>
          </a:blip>
          <a:stretch>
            <a:fillRect/>
          </a:stretch>
        </p:blipFill>
        <p:spPr>
          <a:xfrm>
            <a:off x="1128725" y="723025"/>
            <a:ext cx="6651399" cy="3815700"/>
          </a:xfrm>
          <a:prstGeom prst="rect">
            <a:avLst/>
          </a:prstGeom>
          <a:noFill/>
          <a:ln>
            <a:noFill/>
          </a:ln>
        </p:spPr>
      </p:pic>
      <p:sp>
        <p:nvSpPr>
          <p:cNvPr id="1645" name="Google Shape;1645;p1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46" name="Google Shape;1646;p197"/>
          <p:cNvSpPr txBox="1"/>
          <p:nvPr/>
        </p:nvSpPr>
        <p:spPr>
          <a:xfrm>
            <a:off x="3316522" y="829475"/>
            <a:ext cx="227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oppins"/>
                <a:ea typeface="Poppins"/>
                <a:cs typeface="Poppins"/>
                <a:sym typeface="Poppins"/>
              </a:rPr>
              <a:t>ViewModel</a:t>
            </a:r>
            <a:endParaRPr sz="1800">
              <a:solidFill>
                <a:schemeClr val="dk1"/>
              </a:solidFill>
              <a:latin typeface="Poppins"/>
              <a:ea typeface="Poppins"/>
              <a:cs typeface="Poppins"/>
              <a:sym typeface="Poppins"/>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52" name="Google Shape;1652;p198"/>
          <p:cNvPicPr preferRelativeResize="0"/>
          <p:nvPr/>
        </p:nvPicPr>
        <p:blipFill>
          <a:blip r:embed="rId3">
            <a:alphaModFix/>
          </a:blip>
          <a:stretch>
            <a:fillRect/>
          </a:stretch>
        </p:blipFill>
        <p:spPr>
          <a:xfrm>
            <a:off x="3281925" y="334275"/>
            <a:ext cx="4974574" cy="2653125"/>
          </a:xfrm>
          <a:prstGeom prst="rect">
            <a:avLst/>
          </a:prstGeom>
          <a:noFill/>
          <a:ln>
            <a:noFill/>
          </a:ln>
        </p:spPr>
      </p:pic>
      <p:pic>
        <p:nvPicPr>
          <p:cNvPr id="1653" name="Google Shape;1653;p198"/>
          <p:cNvPicPr preferRelativeResize="0"/>
          <p:nvPr/>
        </p:nvPicPr>
        <p:blipFill>
          <a:blip r:embed="rId4">
            <a:alphaModFix/>
          </a:blip>
          <a:stretch>
            <a:fillRect/>
          </a:stretch>
        </p:blipFill>
        <p:spPr>
          <a:xfrm>
            <a:off x="599200" y="2386451"/>
            <a:ext cx="4872029" cy="23396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59" name="Google Shape;1659;p199"/>
          <p:cNvPicPr preferRelativeResize="0"/>
          <p:nvPr/>
        </p:nvPicPr>
        <p:blipFill>
          <a:blip r:embed="rId3">
            <a:alphaModFix/>
          </a:blip>
          <a:stretch>
            <a:fillRect/>
          </a:stretch>
        </p:blipFill>
        <p:spPr>
          <a:xfrm>
            <a:off x="2218451" y="557000"/>
            <a:ext cx="4707102" cy="4029501"/>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5" name="Google Shape;1665;p200"/>
          <p:cNvPicPr preferRelativeResize="0"/>
          <p:nvPr/>
        </p:nvPicPr>
        <p:blipFill>
          <a:blip r:embed="rId3">
            <a:alphaModFix/>
          </a:blip>
          <a:stretch>
            <a:fillRect/>
          </a:stretch>
        </p:blipFill>
        <p:spPr>
          <a:xfrm>
            <a:off x="1989250" y="597475"/>
            <a:ext cx="5165500" cy="39485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1" name="Google Shape;1671;p201"/>
          <p:cNvPicPr preferRelativeResize="0"/>
          <p:nvPr/>
        </p:nvPicPr>
        <p:blipFill>
          <a:blip r:embed="rId3">
            <a:alphaModFix/>
          </a:blip>
          <a:stretch>
            <a:fillRect/>
          </a:stretch>
        </p:blipFill>
        <p:spPr>
          <a:xfrm>
            <a:off x="1141375" y="1058298"/>
            <a:ext cx="6861249" cy="2905099"/>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7" name="Google Shape;1677;p202"/>
          <p:cNvPicPr preferRelativeResize="0"/>
          <p:nvPr/>
        </p:nvPicPr>
        <p:blipFill rotWithShape="1">
          <a:blip r:embed="rId3">
            <a:alphaModFix/>
          </a:blip>
          <a:srcRect b="0" l="973" r="17883" t="1019"/>
          <a:stretch/>
        </p:blipFill>
        <p:spPr>
          <a:xfrm>
            <a:off x="2047025" y="936925"/>
            <a:ext cx="4461326" cy="3041050"/>
          </a:xfrm>
          <a:prstGeom prst="rect">
            <a:avLst/>
          </a:prstGeom>
          <a:noFill/>
          <a:ln>
            <a:noFill/>
          </a:ln>
          <a:effectLst>
            <a:outerShdw blurRad="200025" rotWithShape="0" algn="bl" dir="5400000" dist="123825">
              <a:srgbClr val="000000">
                <a:alpha val="33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context work</a:t>
            </a:r>
            <a:endParaRPr/>
          </a:p>
          <a:p>
            <a:pPr indent="0" lvl="0" marL="0" rtl="0" algn="l">
              <a:spcBef>
                <a:spcPts val="0"/>
              </a:spcBef>
              <a:spcAft>
                <a:spcPts val="0"/>
              </a:spcAft>
              <a:buNone/>
            </a:pPr>
            <a:r>
              <a:t/>
            </a:r>
            <a:endParaRPr/>
          </a:p>
        </p:txBody>
      </p:sp>
      <p:sp>
        <p:nvSpPr>
          <p:cNvPr id="337" name="Google Shape;33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41"/>
          <p:cNvSpPr txBox="1"/>
          <p:nvPr>
            <p:ph idx="2" type="subTitle"/>
          </p:nvPr>
        </p:nvSpPr>
        <p:spPr>
          <a:xfrm>
            <a:off x="635575" y="1456225"/>
            <a:ext cx="7030800" cy="2370000"/>
          </a:xfrm>
          <a:prstGeom prst="rect">
            <a:avLst/>
          </a:prstGeom>
        </p:spPr>
        <p:txBody>
          <a:bodyPr anchorCtr="0" anchor="t" bIns="91425" lIns="91425" spcFirstLastPara="1" rIns="91425" wrap="square" tIns="91425">
            <a:noAutofit/>
          </a:bodyPr>
          <a:lstStyle/>
          <a:p>
            <a:pPr indent="-304800" lvl="0" marL="457200" rtl="0" algn="l">
              <a:lnSpc>
                <a:spcPct val="218181"/>
              </a:lnSpc>
              <a:spcBef>
                <a:spcPts val="3200"/>
              </a:spcBef>
              <a:spcAft>
                <a:spcPts val="0"/>
              </a:spcAft>
              <a:buClr>
                <a:srgbClr val="242424"/>
              </a:buClr>
              <a:buSzPts val="1200"/>
              <a:buFont typeface="Poppins Light"/>
              <a:buChar char="-"/>
            </a:pPr>
            <a:r>
              <a:rPr lang="en" sz="1200">
                <a:solidFill>
                  <a:srgbClr val="242424"/>
                </a:solidFill>
                <a:highlight>
                  <a:srgbClr val="FFFFFF"/>
                </a:highlight>
                <a:latin typeface="Poppins Light"/>
                <a:ea typeface="Poppins Light"/>
                <a:cs typeface="Poppins Light"/>
                <a:sym typeface="Poppins Light"/>
              </a:rPr>
              <a:t>Accessing resources like</a:t>
            </a:r>
            <a:r>
              <a:rPr lang="en" sz="1200">
                <a:solidFill>
                  <a:srgbClr val="242424"/>
                </a:solidFill>
                <a:highlight>
                  <a:srgbClr val="FFFFFF"/>
                </a:highlight>
                <a:latin typeface="Poppins Light"/>
                <a:ea typeface="Poppins Light"/>
                <a:cs typeface="Poppins Light"/>
                <a:sym typeface="Poppins Light"/>
              </a:rPr>
              <a:t> </a:t>
            </a:r>
            <a:r>
              <a:rPr lang="en" sz="1200">
                <a:solidFill>
                  <a:srgbClr val="242424"/>
                </a:solidFill>
                <a:highlight>
                  <a:srgbClr val="FFFFFF"/>
                </a:highlight>
                <a:latin typeface="Poppins Light"/>
                <a:ea typeface="Poppins Light"/>
                <a:cs typeface="Poppins Light"/>
                <a:sym typeface="Poppins Light"/>
              </a:rPr>
              <a:t>strings, layouts, and drawables.</a:t>
            </a:r>
            <a:endParaRPr sz="1200">
              <a:solidFill>
                <a:srgbClr val="242424"/>
              </a:solidFill>
              <a:highlight>
                <a:srgbClr val="FFFFFF"/>
              </a:highlight>
              <a:latin typeface="Poppins Light"/>
              <a:ea typeface="Poppins Light"/>
              <a:cs typeface="Poppins Light"/>
              <a:sym typeface="Poppins Light"/>
            </a:endParaRPr>
          </a:p>
          <a:p>
            <a:pPr indent="-304800" lvl="0" marL="457200" rtl="0" algn="l">
              <a:lnSpc>
                <a:spcPct val="218181"/>
              </a:lnSpc>
              <a:spcBef>
                <a:spcPts val="0"/>
              </a:spcBef>
              <a:spcAft>
                <a:spcPts val="0"/>
              </a:spcAft>
              <a:buClr>
                <a:srgbClr val="242424"/>
              </a:buClr>
              <a:buSzPts val="1200"/>
              <a:buFont typeface="Poppins Light"/>
              <a:buChar char="-"/>
            </a:pPr>
            <a:r>
              <a:rPr lang="en" sz="1200">
                <a:solidFill>
                  <a:srgbClr val="242424"/>
                </a:solidFill>
                <a:highlight>
                  <a:srgbClr val="FFFFFF"/>
                </a:highlight>
                <a:latin typeface="Poppins Light"/>
                <a:ea typeface="Poppins Light"/>
                <a:cs typeface="Poppins Light"/>
                <a:sym typeface="Poppins Light"/>
              </a:rPr>
              <a:t>Launching activities, services, and broadcasts.</a:t>
            </a:r>
            <a:endParaRPr sz="1200">
              <a:solidFill>
                <a:srgbClr val="242424"/>
              </a:solidFill>
              <a:highlight>
                <a:srgbClr val="FFFFFF"/>
              </a:highlight>
              <a:latin typeface="Poppins Light"/>
              <a:ea typeface="Poppins Light"/>
              <a:cs typeface="Poppins Light"/>
              <a:sym typeface="Poppins Light"/>
            </a:endParaRPr>
          </a:p>
          <a:p>
            <a:pPr indent="-304800" lvl="0" marL="457200" rtl="0" algn="l">
              <a:lnSpc>
                <a:spcPct val="218181"/>
              </a:lnSpc>
              <a:spcBef>
                <a:spcPts val="0"/>
              </a:spcBef>
              <a:spcAft>
                <a:spcPts val="0"/>
              </a:spcAft>
              <a:buClr>
                <a:srgbClr val="242424"/>
              </a:buClr>
              <a:buSzPts val="1200"/>
              <a:buFont typeface="Poppins Light"/>
              <a:buChar char="-"/>
            </a:pPr>
            <a:r>
              <a:rPr lang="en" sz="1200">
                <a:solidFill>
                  <a:srgbClr val="242424"/>
                </a:solidFill>
                <a:highlight>
                  <a:srgbClr val="FFFFFF"/>
                </a:highlight>
                <a:latin typeface="Poppins Light"/>
                <a:ea typeface="Poppins Light"/>
                <a:cs typeface="Poppins Light"/>
                <a:sym typeface="Poppins Light"/>
              </a:rPr>
              <a:t>Accessing the application’s package information.</a:t>
            </a:r>
            <a:endParaRPr sz="1200">
              <a:solidFill>
                <a:srgbClr val="242424"/>
              </a:solidFill>
              <a:highlight>
                <a:srgbClr val="FFFFFF"/>
              </a:highlight>
              <a:latin typeface="Poppins Light"/>
              <a:ea typeface="Poppins Light"/>
              <a:cs typeface="Poppins Light"/>
              <a:sym typeface="Poppins Light"/>
            </a:endParaRPr>
          </a:p>
          <a:p>
            <a:pPr indent="-304800" lvl="0" marL="457200" rtl="0" algn="l">
              <a:lnSpc>
                <a:spcPct val="218181"/>
              </a:lnSpc>
              <a:spcBef>
                <a:spcPts val="0"/>
              </a:spcBef>
              <a:spcAft>
                <a:spcPts val="0"/>
              </a:spcAft>
              <a:buClr>
                <a:srgbClr val="242424"/>
              </a:buClr>
              <a:buSzPts val="1200"/>
              <a:buFont typeface="Poppins Light"/>
              <a:buChar char="-"/>
            </a:pPr>
            <a:r>
              <a:rPr lang="en" sz="1200">
                <a:solidFill>
                  <a:srgbClr val="242424"/>
                </a:solidFill>
                <a:highlight>
                  <a:srgbClr val="FFFFFF"/>
                </a:highlight>
                <a:latin typeface="Poppins Light"/>
                <a:ea typeface="Poppins Light"/>
                <a:cs typeface="Poppins Light"/>
                <a:sym typeface="Poppins Light"/>
              </a:rPr>
              <a:t>Accessing the system services, like the notification manager or alarm manager.</a:t>
            </a:r>
            <a:endParaRPr sz="1200">
              <a:solidFill>
                <a:schemeClr val="accent2"/>
              </a:solidFill>
              <a:latin typeface="Poppins Light"/>
              <a:ea typeface="Poppins Light"/>
              <a:cs typeface="Poppins Light"/>
              <a:sym typeface="Poppins Light"/>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83" name="Google Shape;1683;p203"/>
          <p:cNvPicPr preferRelativeResize="0"/>
          <p:nvPr/>
        </p:nvPicPr>
        <p:blipFill>
          <a:blip r:embed="rId3">
            <a:alphaModFix/>
          </a:blip>
          <a:stretch>
            <a:fillRect/>
          </a:stretch>
        </p:blipFill>
        <p:spPr>
          <a:xfrm>
            <a:off x="1443550" y="862425"/>
            <a:ext cx="5675250" cy="3153625"/>
          </a:xfrm>
          <a:prstGeom prst="rect">
            <a:avLst/>
          </a:prstGeom>
          <a:noFill/>
          <a:ln>
            <a:noFill/>
          </a:ln>
          <a:effectLst>
            <a:outerShdw blurRad="200025" rotWithShape="0" algn="bl" dir="5400000" dist="123825">
              <a:srgbClr val="000000">
                <a:alpha val="33000"/>
              </a:srgbClr>
            </a:outerShdw>
          </a:effectLst>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89" name="Google Shape;1689;p204"/>
          <p:cNvPicPr preferRelativeResize="0"/>
          <p:nvPr/>
        </p:nvPicPr>
        <p:blipFill>
          <a:blip r:embed="rId3">
            <a:alphaModFix/>
          </a:blip>
          <a:stretch>
            <a:fillRect/>
          </a:stretch>
        </p:blipFill>
        <p:spPr>
          <a:xfrm>
            <a:off x="1765212" y="704825"/>
            <a:ext cx="5073801" cy="2817475"/>
          </a:xfrm>
          <a:prstGeom prst="rect">
            <a:avLst/>
          </a:prstGeom>
          <a:noFill/>
          <a:ln>
            <a:noFill/>
          </a:ln>
          <a:effectLst>
            <a:outerShdw blurRad="214313" rotWithShape="0" algn="bl" dir="5400000" dist="133350">
              <a:srgbClr val="000000">
                <a:alpha val="41000"/>
              </a:srgbClr>
            </a:outerShdw>
          </a:effectLst>
        </p:spPr>
      </p:pic>
      <p:pic>
        <p:nvPicPr>
          <p:cNvPr id="1690" name="Google Shape;1690;p204"/>
          <p:cNvPicPr preferRelativeResize="0"/>
          <p:nvPr/>
        </p:nvPicPr>
        <p:blipFill>
          <a:blip r:embed="rId4">
            <a:alphaModFix/>
          </a:blip>
          <a:stretch>
            <a:fillRect/>
          </a:stretch>
        </p:blipFill>
        <p:spPr>
          <a:xfrm>
            <a:off x="2182550" y="3300292"/>
            <a:ext cx="4048774" cy="208917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2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96" name="Google Shape;1696;p205"/>
          <p:cNvPicPr preferRelativeResize="0"/>
          <p:nvPr/>
        </p:nvPicPr>
        <p:blipFill>
          <a:blip r:embed="rId3">
            <a:alphaModFix/>
          </a:blip>
          <a:stretch>
            <a:fillRect/>
          </a:stretch>
        </p:blipFill>
        <p:spPr>
          <a:xfrm>
            <a:off x="2157000" y="748800"/>
            <a:ext cx="4405600" cy="400105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206"/>
          <p:cNvSpPr/>
          <p:nvPr/>
        </p:nvSpPr>
        <p:spPr>
          <a:xfrm>
            <a:off x="573925" y="2657200"/>
            <a:ext cx="42222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06"/>
          <p:cNvSpPr txBox="1"/>
          <p:nvPr>
            <p:ph type="ctrTitle"/>
          </p:nvPr>
        </p:nvSpPr>
        <p:spPr>
          <a:xfrm>
            <a:off x="720000" y="1022900"/>
            <a:ext cx="40761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Permission</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20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Permissions</a:t>
            </a:r>
            <a:endParaRPr/>
          </a:p>
        </p:txBody>
      </p:sp>
      <p:sp>
        <p:nvSpPr>
          <p:cNvPr id="1708" name="Google Shape;1708;p2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09" name="Google Shape;1709;p207"/>
          <p:cNvPicPr preferRelativeResize="0"/>
          <p:nvPr/>
        </p:nvPicPr>
        <p:blipFill>
          <a:blip r:embed="rId3">
            <a:alphaModFix/>
          </a:blip>
          <a:stretch>
            <a:fillRect/>
          </a:stretch>
        </p:blipFill>
        <p:spPr>
          <a:xfrm>
            <a:off x="152400" y="1949975"/>
            <a:ext cx="8839203" cy="1243538"/>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2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15" name="Google Shape;1715;p208"/>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pic>
        <p:nvPicPr>
          <p:cNvPr id="1716" name="Google Shape;1716;p208"/>
          <p:cNvPicPr preferRelativeResize="0"/>
          <p:nvPr/>
        </p:nvPicPr>
        <p:blipFill>
          <a:blip r:embed="rId3">
            <a:alphaModFix/>
          </a:blip>
          <a:stretch>
            <a:fillRect/>
          </a:stretch>
        </p:blipFill>
        <p:spPr>
          <a:xfrm>
            <a:off x="407250" y="786188"/>
            <a:ext cx="8329499" cy="3571126"/>
          </a:xfrm>
          <a:prstGeom prst="rect">
            <a:avLst/>
          </a:prstGeom>
          <a:noFill/>
          <a:ln>
            <a:noFill/>
          </a:ln>
        </p:spPr>
      </p:pic>
      <p:sp>
        <p:nvSpPr>
          <p:cNvPr id="1717" name="Google Shape;1717;p208"/>
          <p:cNvSpPr txBox="1"/>
          <p:nvPr>
            <p:ph idx="4294967295" type="title"/>
          </p:nvPr>
        </p:nvSpPr>
        <p:spPr>
          <a:xfrm flipH="1">
            <a:off x="6264925" y="169825"/>
            <a:ext cx="26136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Workflow for using permissions</a:t>
            </a:r>
            <a:endParaRPr sz="19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3" name="Google Shape;1723;p209"/>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724" name="Google Shape;1724;p209"/>
          <p:cNvSpPr txBox="1"/>
          <p:nvPr>
            <p:ph idx="4294967295" type="title"/>
          </p:nvPr>
        </p:nvSpPr>
        <p:spPr>
          <a:xfrm flipH="1">
            <a:off x="6321200" y="162850"/>
            <a:ext cx="27246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Type of permissions</a:t>
            </a:r>
            <a:endParaRPr sz="1900"/>
          </a:p>
        </p:txBody>
      </p:sp>
      <p:graphicFrame>
        <p:nvGraphicFramePr>
          <p:cNvPr id="1725" name="Google Shape;1725;p209"/>
          <p:cNvGraphicFramePr/>
          <p:nvPr/>
        </p:nvGraphicFramePr>
        <p:xfrm>
          <a:off x="584000" y="1160350"/>
          <a:ext cx="3000000" cy="3000000"/>
        </p:xfrm>
        <a:graphic>
          <a:graphicData uri="http://schemas.openxmlformats.org/drawingml/2006/table">
            <a:tbl>
              <a:tblPr>
                <a:noFill/>
                <a:tableStyleId>{479E47D8-875C-4A52-A946-DF0E27054EA9}</a:tableStyleId>
              </a:tblPr>
              <a:tblGrid>
                <a:gridCol w="1595200"/>
                <a:gridCol w="1595200"/>
                <a:gridCol w="1595200"/>
                <a:gridCol w="1595200"/>
                <a:gridCol w="1595200"/>
              </a:tblGrid>
              <a:tr h="574825">
                <a:tc>
                  <a:txBody>
                    <a:bodyPr/>
                    <a:lstStyle/>
                    <a:p>
                      <a:pPr indent="0" lvl="0" marL="0" rtl="0" algn="ctr">
                        <a:lnSpc>
                          <a:spcPct val="115000"/>
                        </a:lnSpc>
                        <a:spcBef>
                          <a:spcPts val="0"/>
                        </a:spcBef>
                        <a:spcAft>
                          <a:spcPts val="0"/>
                        </a:spcAft>
                        <a:buNone/>
                      </a:pPr>
                      <a:r>
                        <a:rPr b="1" lang="en" sz="1100">
                          <a:solidFill>
                            <a:schemeClr val="dk1"/>
                          </a:solidFill>
                          <a:highlight>
                            <a:schemeClr val="dk2"/>
                          </a:highlight>
                          <a:latin typeface="Poppins"/>
                          <a:ea typeface="Poppins"/>
                          <a:cs typeface="Poppins"/>
                          <a:sym typeface="Poppins"/>
                        </a:rPr>
                        <a:t>Feature</a:t>
                      </a:r>
                      <a:endParaRPr b="1" sz="1100">
                        <a:solidFill>
                          <a:schemeClr val="dk1"/>
                        </a:solidFill>
                        <a:highlight>
                          <a:schemeClr val="dk2"/>
                        </a:highlight>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1100">
                          <a:solidFill>
                            <a:schemeClr val="dk1"/>
                          </a:solidFill>
                          <a:highlight>
                            <a:schemeClr val="dk2"/>
                          </a:highlight>
                          <a:latin typeface="Poppins"/>
                          <a:ea typeface="Poppins"/>
                          <a:cs typeface="Poppins"/>
                          <a:sym typeface="Poppins"/>
                        </a:rPr>
                        <a:t>Install-time Permission</a:t>
                      </a:r>
                      <a:endParaRPr b="1" sz="1100">
                        <a:solidFill>
                          <a:schemeClr val="dk1"/>
                        </a:solidFill>
                        <a:highlight>
                          <a:schemeClr val="dk2"/>
                        </a:highlight>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1100">
                          <a:solidFill>
                            <a:schemeClr val="dk1"/>
                          </a:solidFill>
                          <a:highlight>
                            <a:schemeClr val="dk2"/>
                          </a:highlight>
                          <a:latin typeface="Poppins"/>
                          <a:ea typeface="Poppins"/>
                          <a:cs typeface="Poppins"/>
                          <a:sym typeface="Poppins"/>
                        </a:rPr>
                        <a:t>Normal Permission</a:t>
                      </a:r>
                      <a:endParaRPr b="1" sz="1100">
                        <a:solidFill>
                          <a:schemeClr val="dk1"/>
                        </a:solidFill>
                        <a:highlight>
                          <a:schemeClr val="dk2"/>
                        </a:highlight>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1100">
                          <a:solidFill>
                            <a:schemeClr val="dk1"/>
                          </a:solidFill>
                          <a:highlight>
                            <a:schemeClr val="dk2"/>
                          </a:highlight>
                          <a:latin typeface="Poppins"/>
                          <a:ea typeface="Poppins"/>
                          <a:cs typeface="Poppins"/>
                          <a:sym typeface="Poppins"/>
                        </a:rPr>
                        <a:t>Runtime Permission</a:t>
                      </a:r>
                      <a:endParaRPr b="1" sz="1100">
                        <a:solidFill>
                          <a:schemeClr val="dk1"/>
                        </a:solidFill>
                        <a:highlight>
                          <a:schemeClr val="dk2"/>
                        </a:highlight>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1100">
                          <a:solidFill>
                            <a:schemeClr val="dk1"/>
                          </a:solidFill>
                          <a:highlight>
                            <a:schemeClr val="dk2"/>
                          </a:highlight>
                          <a:latin typeface="Poppins"/>
                          <a:ea typeface="Poppins"/>
                          <a:cs typeface="Poppins"/>
                          <a:sym typeface="Poppins"/>
                        </a:rPr>
                        <a:t>Permission Group</a:t>
                      </a:r>
                      <a:endParaRPr b="1" sz="1100">
                        <a:solidFill>
                          <a:schemeClr val="dk1"/>
                        </a:solidFill>
                        <a:highlight>
                          <a:schemeClr val="dk2"/>
                        </a:highlight>
                        <a:latin typeface="Poppins"/>
                        <a:ea typeface="Poppins"/>
                        <a:cs typeface="Poppins"/>
                        <a:sym typeface="Poppins"/>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r>
              <a:tr h="574825">
                <a:tc>
                  <a:txBody>
                    <a:bodyPr/>
                    <a:lstStyle/>
                    <a:p>
                      <a:pPr indent="0" lvl="0" marL="0" rtl="0" algn="ctr">
                        <a:lnSpc>
                          <a:spcPct val="115000"/>
                        </a:lnSpc>
                        <a:spcBef>
                          <a:spcPts val="0"/>
                        </a:spcBef>
                        <a:spcAft>
                          <a:spcPts val="0"/>
                        </a:spcAft>
                        <a:buNone/>
                      </a:pPr>
                      <a:r>
                        <a:rPr b="1" lang="en" sz="1100">
                          <a:latin typeface="Poppins"/>
                          <a:ea typeface="Poppins"/>
                          <a:cs typeface="Poppins"/>
                          <a:sym typeface="Poppins"/>
                        </a:rPr>
                        <a:t>Approval timing</a:t>
                      </a:r>
                      <a:endParaRPr b="1"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Automatic (install/update)</a:t>
                      </a:r>
                      <a:endParaRPr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Automatic (install/update)</a:t>
                      </a:r>
                      <a:endParaRPr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At runtime (dynamically)</a:t>
                      </a:r>
                      <a:endParaRPr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Automatic (install/update)</a:t>
                      </a:r>
                      <a:endParaRPr sz="1100">
                        <a:latin typeface="Poppins"/>
                        <a:ea typeface="Poppins"/>
                        <a:cs typeface="Poppins"/>
                        <a:sym typeface="Poppins"/>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74825">
                <a:tc>
                  <a:txBody>
                    <a:bodyPr/>
                    <a:lstStyle/>
                    <a:p>
                      <a:pPr indent="0" lvl="0" marL="0" rtl="0" algn="ctr">
                        <a:lnSpc>
                          <a:spcPct val="115000"/>
                        </a:lnSpc>
                        <a:spcBef>
                          <a:spcPts val="0"/>
                        </a:spcBef>
                        <a:spcAft>
                          <a:spcPts val="0"/>
                        </a:spcAft>
                        <a:buNone/>
                      </a:pPr>
                      <a:r>
                        <a:rPr b="1" lang="en" sz="1100">
                          <a:latin typeface="Poppins"/>
                          <a:ea typeface="Poppins"/>
                          <a:cs typeface="Poppins"/>
                          <a:sym typeface="Poppins"/>
                        </a:rPr>
                        <a:t>Risk level</a:t>
                      </a:r>
                      <a:endParaRPr b="1"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Low</a:t>
                      </a:r>
                      <a:endParaRPr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Lowest</a:t>
                      </a:r>
                      <a:endParaRPr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High</a:t>
                      </a:r>
                      <a:endParaRPr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Varies within group</a:t>
                      </a:r>
                      <a:endParaRPr sz="1100">
                        <a:latin typeface="Poppins"/>
                        <a:ea typeface="Poppins"/>
                        <a:cs typeface="Poppins"/>
                        <a:sym typeface="Poppins"/>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55175">
                <a:tc>
                  <a:txBody>
                    <a:bodyPr/>
                    <a:lstStyle/>
                    <a:p>
                      <a:pPr indent="0" lvl="0" marL="0" rtl="0" algn="ctr">
                        <a:lnSpc>
                          <a:spcPct val="115000"/>
                        </a:lnSpc>
                        <a:spcBef>
                          <a:spcPts val="0"/>
                        </a:spcBef>
                        <a:spcAft>
                          <a:spcPts val="0"/>
                        </a:spcAft>
                        <a:buNone/>
                      </a:pPr>
                      <a:r>
                        <a:rPr b="1" lang="en" sz="1100">
                          <a:latin typeface="Poppins"/>
                          <a:ea typeface="Poppins"/>
                          <a:cs typeface="Poppins"/>
                          <a:sym typeface="Poppins"/>
                        </a:rPr>
                        <a:t>Examples</a:t>
                      </a:r>
                      <a:endParaRPr b="1"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Internet, storage, vibration</a:t>
                      </a:r>
                      <a:endParaRPr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Set wallpaper, change network state</a:t>
                      </a:r>
                      <a:endParaRPr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Camera, location, contacts</a:t>
                      </a:r>
                      <a:endParaRPr sz="1100">
                        <a:latin typeface="Poppins"/>
                        <a:ea typeface="Poppins"/>
                        <a:cs typeface="Poppins"/>
                        <a:sym typeface="Poppins"/>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Poppins"/>
                          <a:ea typeface="Poppins"/>
                          <a:cs typeface="Poppins"/>
                          <a:sym typeface="Poppins"/>
                        </a:rPr>
                        <a:t>Camera, audio, microphone</a:t>
                      </a:r>
                      <a:endParaRPr sz="1100">
                        <a:latin typeface="Poppins"/>
                        <a:ea typeface="Poppins"/>
                        <a:cs typeface="Poppins"/>
                        <a:sym typeface="Poppins"/>
                      </a:endParaRPr>
                    </a:p>
                  </a:txBody>
                  <a:tcPr marT="19050" marB="19050" marR="91425" marL="9142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21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permission</a:t>
            </a:r>
            <a:endParaRPr/>
          </a:p>
        </p:txBody>
      </p:sp>
      <p:sp>
        <p:nvSpPr>
          <p:cNvPr id="1731" name="Google Shape;1731;p2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2" name="Google Shape;1732;p210"/>
          <p:cNvSpPr txBox="1"/>
          <p:nvPr/>
        </p:nvSpPr>
        <p:spPr>
          <a:xfrm>
            <a:off x="536100" y="1617450"/>
            <a:ext cx="8071800" cy="190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E8BF6A"/>
                </a:solidFill>
                <a:latin typeface="Courier New"/>
                <a:ea typeface="Courier New"/>
                <a:cs typeface="Courier New"/>
                <a:sym typeface="Courier New"/>
              </a:rPr>
              <a:t>&lt;uses-permission </a:t>
            </a:r>
            <a:r>
              <a:rPr b="1" lang="en" sz="1600">
                <a:solidFill>
                  <a:srgbClr val="9876AA"/>
                </a:solidFill>
                <a:latin typeface="Courier New"/>
                <a:ea typeface="Courier New"/>
                <a:cs typeface="Courier New"/>
                <a:sym typeface="Courier New"/>
              </a:rPr>
              <a:t>android</a:t>
            </a:r>
            <a:r>
              <a:rPr b="1" lang="en" sz="1600">
                <a:solidFill>
                  <a:srgbClr val="BABABA"/>
                </a:solidFill>
                <a:latin typeface="Courier New"/>
                <a:ea typeface="Courier New"/>
                <a:cs typeface="Courier New"/>
                <a:sym typeface="Courier New"/>
              </a:rPr>
              <a:t>:name</a:t>
            </a:r>
            <a:r>
              <a:rPr b="1" lang="en" sz="1600">
                <a:solidFill>
                  <a:srgbClr val="6A8759"/>
                </a:solidFill>
                <a:latin typeface="Courier New"/>
                <a:ea typeface="Courier New"/>
                <a:cs typeface="Courier New"/>
                <a:sym typeface="Courier New"/>
              </a:rPr>
              <a:t>="android.permission.INTERNET" </a:t>
            </a:r>
            <a:r>
              <a:rPr b="1" lang="en" sz="1600">
                <a:solidFill>
                  <a:srgbClr val="E8BF6A"/>
                </a:solidFill>
                <a:latin typeface="Courier New"/>
                <a:ea typeface="Courier New"/>
                <a:cs typeface="Courier New"/>
                <a:sym typeface="Courier New"/>
              </a:rPr>
              <a:t>/&gt;</a:t>
            </a:r>
            <a:endParaRPr b="1" sz="160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E8BF6A"/>
                </a:solidFill>
                <a:latin typeface="Courier New"/>
                <a:ea typeface="Courier New"/>
                <a:cs typeface="Courier New"/>
                <a:sym typeface="Courier New"/>
              </a:rPr>
              <a:t>&lt;uses-permission </a:t>
            </a:r>
            <a:r>
              <a:rPr b="1" lang="en" sz="1600">
                <a:solidFill>
                  <a:srgbClr val="9876AA"/>
                </a:solidFill>
                <a:latin typeface="Courier New"/>
                <a:ea typeface="Courier New"/>
                <a:cs typeface="Courier New"/>
                <a:sym typeface="Courier New"/>
              </a:rPr>
              <a:t>android</a:t>
            </a:r>
            <a:r>
              <a:rPr b="1" lang="en" sz="1600">
                <a:solidFill>
                  <a:srgbClr val="BABABA"/>
                </a:solidFill>
                <a:latin typeface="Courier New"/>
                <a:ea typeface="Courier New"/>
                <a:cs typeface="Courier New"/>
                <a:sym typeface="Courier New"/>
              </a:rPr>
              <a:t>:name</a:t>
            </a:r>
            <a:r>
              <a:rPr b="1" lang="en" sz="1600">
                <a:solidFill>
                  <a:srgbClr val="6A8759"/>
                </a:solidFill>
                <a:latin typeface="Courier New"/>
                <a:ea typeface="Courier New"/>
                <a:cs typeface="Courier New"/>
                <a:sym typeface="Courier New"/>
              </a:rPr>
              <a:t>="android.permission.ACCESS_NETWORK_STATE" </a:t>
            </a:r>
            <a:r>
              <a:rPr b="1" lang="en" sz="1600">
                <a:solidFill>
                  <a:srgbClr val="E8BF6A"/>
                </a:solidFill>
                <a:latin typeface="Courier New"/>
                <a:ea typeface="Courier New"/>
                <a:cs typeface="Courier New"/>
                <a:sym typeface="Courier New"/>
              </a:rPr>
              <a:t>/&gt;</a:t>
            </a:r>
            <a:endParaRPr b="1" sz="1600">
              <a:solidFill>
                <a:srgbClr val="E8BF6A"/>
              </a:solidFill>
              <a:latin typeface="Courier New"/>
              <a:ea typeface="Courier New"/>
              <a:cs typeface="Courier New"/>
              <a:sym typeface="Courier New"/>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2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8" name="Google Shape;1738;p211"/>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739" name="Google Shape;1739;p211"/>
          <p:cNvSpPr txBox="1"/>
          <p:nvPr>
            <p:ph idx="4294967295" type="title"/>
          </p:nvPr>
        </p:nvSpPr>
        <p:spPr>
          <a:xfrm flipH="1">
            <a:off x="6321200" y="162850"/>
            <a:ext cx="27246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Runtime </a:t>
            </a:r>
            <a:r>
              <a:rPr lang="en" sz="1900"/>
              <a:t>permissions example</a:t>
            </a:r>
            <a:endParaRPr sz="1900"/>
          </a:p>
        </p:txBody>
      </p:sp>
      <p:sp>
        <p:nvSpPr>
          <p:cNvPr id="1740" name="Google Shape;1740;p211"/>
          <p:cNvSpPr txBox="1"/>
          <p:nvPr/>
        </p:nvSpPr>
        <p:spPr>
          <a:xfrm>
            <a:off x="1015388" y="146182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700">
                <a:solidFill>
                  <a:srgbClr val="202124"/>
                </a:solidFill>
                <a:highlight>
                  <a:srgbClr val="FFFFFF"/>
                </a:highlight>
                <a:latin typeface="Poppins"/>
                <a:ea typeface="Poppins"/>
                <a:cs typeface="Poppins"/>
                <a:sym typeface="Poppins"/>
              </a:rPr>
              <a:t>Manifest declarations</a:t>
            </a:r>
            <a:endParaRPr b="1" sz="1700">
              <a:solidFill>
                <a:srgbClr val="202124"/>
              </a:solidFill>
              <a:highlight>
                <a:srgbClr val="FFFFFF"/>
              </a:highlight>
              <a:latin typeface="Poppins"/>
              <a:ea typeface="Poppins"/>
              <a:cs typeface="Poppins"/>
              <a:sym typeface="Poppins"/>
            </a:endParaRPr>
          </a:p>
        </p:txBody>
      </p:sp>
      <p:pic>
        <p:nvPicPr>
          <p:cNvPr id="1741" name="Google Shape;1741;p211"/>
          <p:cNvPicPr preferRelativeResize="0"/>
          <p:nvPr/>
        </p:nvPicPr>
        <p:blipFill>
          <a:blip r:embed="rId3">
            <a:alphaModFix/>
          </a:blip>
          <a:stretch>
            <a:fillRect/>
          </a:stretch>
        </p:blipFill>
        <p:spPr>
          <a:xfrm>
            <a:off x="1118463" y="1908225"/>
            <a:ext cx="7010149" cy="13780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7" name="Google Shape;1747;p212"/>
          <p:cNvPicPr preferRelativeResize="0"/>
          <p:nvPr/>
        </p:nvPicPr>
        <p:blipFill>
          <a:blip r:embed="rId3">
            <a:alphaModFix/>
          </a:blip>
          <a:stretch>
            <a:fillRect/>
          </a:stretch>
        </p:blipFill>
        <p:spPr>
          <a:xfrm>
            <a:off x="4943350" y="389525"/>
            <a:ext cx="1892940" cy="4158551"/>
          </a:xfrm>
          <a:prstGeom prst="rect">
            <a:avLst/>
          </a:prstGeom>
          <a:noFill/>
          <a:ln>
            <a:noFill/>
          </a:ln>
        </p:spPr>
      </p:pic>
      <p:pic>
        <p:nvPicPr>
          <p:cNvPr id="1748" name="Google Shape;1748;p212"/>
          <p:cNvPicPr preferRelativeResize="0"/>
          <p:nvPr/>
        </p:nvPicPr>
        <p:blipFill>
          <a:blip r:embed="rId4">
            <a:alphaModFix/>
          </a:blip>
          <a:stretch>
            <a:fillRect/>
          </a:stretch>
        </p:blipFill>
        <p:spPr>
          <a:xfrm>
            <a:off x="6967741" y="389548"/>
            <a:ext cx="1892934" cy="4158503"/>
          </a:xfrm>
          <a:prstGeom prst="rect">
            <a:avLst/>
          </a:prstGeom>
          <a:noFill/>
          <a:ln>
            <a:noFill/>
          </a:ln>
        </p:spPr>
      </p:pic>
      <p:pic>
        <p:nvPicPr>
          <p:cNvPr id="1749" name="Google Shape;1749;p212"/>
          <p:cNvPicPr preferRelativeResize="0"/>
          <p:nvPr/>
        </p:nvPicPr>
        <p:blipFill>
          <a:blip r:embed="rId5">
            <a:alphaModFix/>
          </a:blip>
          <a:stretch>
            <a:fillRect/>
          </a:stretch>
        </p:blipFill>
        <p:spPr>
          <a:xfrm>
            <a:off x="330575" y="698450"/>
            <a:ext cx="4419600" cy="37465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context work</a:t>
            </a:r>
            <a:endParaRPr/>
          </a:p>
        </p:txBody>
      </p:sp>
      <p:sp>
        <p:nvSpPr>
          <p:cNvPr id="344" name="Google Shape;34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42"/>
          <p:cNvSpPr txBox="1"/>
          <p:nvPr>
            <p:ph idx="4294967295" type="body"/>
          </p:nvPr>
        </p:nvSpPr>
        <p:spPr>
          <a:xfrm>
            <a:off x="720000" y="2125350"/>
            <a:ext cx="6555300" cy="1246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Application context </a:t>
            </a:r>
            <a:endParaRPr b="1" sz="2000">
              <a:solidFill>
                <a:srgbClr val="242424"/>
              </a:solidFill>
              <a:highlight>
                <a:srgbClr val="FFFFFF"/>
              </a:highlight>
            </a:endParaRPr>
          </a:p>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Activity context</a:t>
            </a:r>
            <a:endParaRPr b="1" sz="2000">
              <a:solidFill>
                <a:srgbClr val="242424"/>
              </a:solidFill>
              <a:highlight>
                <a:srgbClr val="FFFFFF"/>
              </a:highlight>
            </a:endParaRPr>
          </a:p>
          <a:p>
            <a:pPr indent="0" lvl="0" marL="0" rtl="0" algn="l">
              <a:spcBef>
                <a:spcPts val="1600"/>
              </a:spcBef>
              <a:spcAft>
                <a:spcPts val="1600"/>
              </a:spcAft>
              <a:buNone/>
            </a:pPr>
            <a:r>
              <a:t/>
            </a:r>
            <a:endParaRPr sz="2000"/>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213"/>
          <p:cNvSpPr/>
          <p:nvPr/>
        </p:nvSpPr>
        <p:spPr>
          <a:xfrm>
            <a:off x="611775" y="2657200"/>
            <a:ext cx="33081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3"/>
          <p:cNvSpPr txBox="1"/>
          <p:nvPr>
            <p:ph type="ctrTitle"/>
          </p:nvPr>
        </p:nvSpPr>
        <p:spPr>
          <a:xfrm>
            <a:off x="720000" y="1022900"/>
            <a:ext cx="64671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Connecting APIs</a:t>
            </a:r>
            <a:endParaRPr/>
          </a:p>
        </p:txBody>
      </p:sp>
      <p:sp>
        <p:nvSpPr>
          <p:cNvPr id="1756" name="Google Shape;1756;p213"/>
          <p:cNvSpPr txBox="1"/>
          <p:nvPr>
            <p:ph idx="1" type="subTitle"/>
          </p:nvPr>
        </p:nvSpPr>
        <p:spPr>
          <a:xfrm>
            <a:off x="720000" y="3032950"/>
            <a:ext cx="4231500" cy="686100"/>
          </a:xfrm>
          <a:prstGeom prst="rect">
            <a:avLst/>
          </a:prstGeom>
        </p:spPr>
        <p:txBody>
          <a:bodyPr anchorCtr="0" anchor="t" bIns="91425" lIns="91425" spcFirstLastPara="1" rIns="91425" wrap="square" tIns="91425">
            <a:noAutofit/>
          </a:bodyPr>
          <a:lstStyle/>
          <a:p>
            <a:pPr indent="-317500" lvl="0" marL="457200" rtl="0" algn="l">
              <a:lnSpc>
                <a:spcPct val="75000"/>
              </a:lnSpc>
              <a:spcBef>
                <a:spcPts val="1200"/>
              </a:spcBef>
              <a:spcAft>
                <a:spcPts val="0"/>
              </a:spcAft>
              <a:buClr>
                <a:schemeClr val="dk1"/>
              </a:buClr>
              <a:buSzPts val="1400"/>
              <a:buChar char="●"/>
            </a:pPr>
            <a:r>
              <a:rPr lang="en" sz="1400"/>
              <a:t>Http client </a:t>
            </a:r>
            <a:r>
              <a:rPr lang="en" sz="1400">
                <a:solidFill>
                  <a:schemeClr val="dk1"/>
                </a:solidFill>
              </a:rPr>
              <a:t>Retrofit</a:t>
            </a:r>
            <a:r>
              <a:rPr lang="en" sz="1400"/>
              <a:t> &amp; okhttp</a:t>
            </a:r>
            <a:endParaRPr sz="1400">
              <a:solidFill>
                <a:schemeClr val="dk1"/>
              </a:solidFill>
            </a:endParaRPr>
          </a:p>
          <a:p>
            <a:pPr indent="0" lvl="0" marL="0" rtl="0" algn="l">
              <a:lnSpc>
                <a:spcPct val="80000"/>
              </a:lnSpc>
              <a:spcBef>
                <a:spcPts val="1200"/>
              </a:spcBef>
              <a:spcAft>
                <a:spcPts val="0"/>
              </a:spcAft>
              <a:buSzPts val="605"/>
              <a:buNone/>
            </a:pPr>
            <a:r>
              <a:t/>
            </a:r>
            <a:endParaRPr sz="1400"/>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214"/>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Retrofit</a:t>
            </a:r>
            <a:endParaRPr b="1"/>
          </a:p>
          <a:p>
            <a:pPr indent="-304800" lvl="0" marL="457200" rtl="0" algn="l">
              <a:spcBef>
                <a:spcPts val="1600"/>
              </a:spcBef>
              <a:spcAft>
                <a:spcPts val="0"/>
              </a:spcAft>
              <a:buSzPts val="1200"/>
              <a:buChar char="●"/>
            </a:pPr>
            <a:r>
              <a:rPr lang="en"/>
              <a:t>retrofit is type-safe REST client for Android and Java which aims to make it easier to consume RESTful web services </a:t>
            </a:r>
            <a:endParaRPr/>
          </a:p>
          <a:p>
            <a:pPr indent="-304800" lvl="0" marL="457200" rtl="0" algn="l">
              <a:spcBef>
                <a:spcPts val="0"/>
              </a:spcBef>
              <a:spcAft>
                <a:spcPts val="0"/>
              </a:spcAft>
              <a:buSzPts val="1200"/>
              <a:buChar char="●"/>
            </a:pPr>
            <a:r>
              <a:rPr lang="en"/>
              <a:t>has many features like easy to add custom headers and request types, file uploads, mocking responses, etc</a:t>
            </a:r>
            <a:endParaRPr/>
          </a:p>
          <a:p>
            <a:pPr indent="0" lvl="0" marL="0" rtl="0" algn="l">
              <a:spcBef>
                <a:spcPts val="1600"/>
              </a:spcBef>
              <a:spcAft>
                <a:spcPts val="0"/>
              </a:spcAft>
              <a:buNone/>
            </a:pPr>
            <a:r>
              <a:rPr b="1" lang="en"/>
              <a:t>Okhttp</a:t>
            </a:r>
            <a:endParaRPr b="1"/>
          </a:p>
          <a:p>
            <a:pPr indent="-304800" lvl="0" marL="457200" rtl="0" algn="l">
              <a:lnSpc>
                <a:spcPct val="133400"/>
              </a:lnSpc>
              <a:spcBef>
                <a:spcPts val="1600"/>
              </a:spcBef>
              <a:spcAft>
                <a:spcPts val="0"/>
              </a:spcAft>
              <a:buSzPts val="1200"/>
              <a:buChar char="●"/>
            </a:pPr>
            <a:r>
              <a:rPr lang="en">
                <a:solidFill>
                  <a:srgbClr val="000000"/>
                </a:solidFill>
                <a:highlight>
                  <a:srgbClr val="FFFFFF"/>
                </a:highlight>
              </a:rPr>
              <a:t>efficient HTTP &amp; HTTP/2 client for Android and Java applications.</a:t>
            </a:r>
            <a:endParaRPr>
              <a:solidFill>
                <a:srgbClr val="000000"/>
              </a:solidFill>
              <a:highlight>
                <a:srgbClr val="FFFFFF"/>
              </a:highlight>
            </a:endParaRPr>
          </a:p>
          <a:p>
            <a:pPr indent="-304800" lvl="0" marL="457200" rtl="0" algn="l">
              <a:lnSpc>
                <a:spcPct val="133400"/>
              </a:lnSpc>
              <a:spcBef>
                <a:spcPts val="0"/>
              </a:spcBef>
              <a:spcAft>
                <a:spcPts val="0"/>
              </a:spcAft>
              <a:buSzPts val="1200"/>
              <a:buChar char="●"/>
            </a:pPr>
            <a:r>
              <a:rPr lang="en">
                <a:solidFill>
                  <a:srgbClr val="000000"/>
                </a:solidFill>
                <a:highlight>
                  <a:srgbClr val="FFFFFF"/>
                </a:highlight>
              </a:rPr>
              <a:t>It comes with advanced features, such as connection pooling (if HTTP/2 isn’t available), transparent GZIP compression, and response caching, to avoid the network completely for repeated requests.</a:t>
            </a:r>
            <a:endParaRPr>
              <a:solidFill>
                <a:srgbClr val="000000"/>
              </a:solidFill>
              <a:highlight>
                <a:srgbClr val="FFFFFF"/>
              </a:highlight>
            </a:endParaRPr>
          </a:p>
          <a:p>
            <a:pPr indent="0" lvl="0" marL="0" rtl="0" algn="l">
              <a:lnSpc>
                <a:spcPct val="115000"/>
              </a:lnSpc>
              <a:spcBef>
                <a:spcPts val="800"/>
              </a:spcBef>
              <a:spcAft>
                <a:spcPts val="0"/>
              </a:spcAft>
              <a:buNone/>
            </a:pPr>
            <a:br>
              <a:rPr lang="en"/>
            </a:br>
            <a:br>
              <a:rPr lang="en"/>
            </a:br>
            <a:br>
              <a:rPr lang="en"/>
            </a:br>
            <a:endParaRPr/>
          </a:p>
        </p:txBody>
      </p:sp>
      <p:sp>
        <p:nvSpPr>
          <p:cNvPr id="1762" name="Google Shape;1762;p21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Retrofit &amp; Okhttp</a:t>
            </a:r>
            <a:endParaRPr/>
          </a:p>
        </p:txBody>
      </p:sp>
      <p:sp>
        <p:nvSpPr>
          <p:cNvPr id="1763" name="Google Shape;1763;p2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15"/>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769" name="Google Shape;1769;p215"/>
          <p:cNvSpPr txBox="1"/>
          <p:nvPr>
            <p:ph idx="4294967295" type="title"/>
          </p:nvPr>
        </p:nvSpPr>
        <p:spPr>
          <a:xfrm flipH="1">
            <a:off x="5138675" y="179900"/>
            <a:ext cx="36684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Add retrofit &amp; okhttp to app</a:t>
            </a:r>
            <a:endParaRPr sz="1900"/>
          </a:p>
        </p:txBody>
      </p:sp>
      <p:sp>
        <p:nvSpPr>
          <p:cNvPr id="1770" name="Google Shape;1770;p215"/>
          <p:cNvSpPr txBox="1"/>
          <p:nvPr/>
        </p:nvSpPr>
        <p:spPr>
          <a:xfrm>
            <a:off x="989400" y="1051150"/>
            <a:ext cx="7165200" cy="1587300"/>
          </a:xfrm>
          <a:prstGeom prst="rect">
            <a:avLst/>
          </a:prstGeom>
          <a:solidFill>
            <a:schemeClr val="dk1"/>
          </a:solidFill>
          <a:ln>
            <a:noFill/>
          </a:ln>
        </p:spPr>
        <p:txBody>
          <a:bodyPr anchorCtr="0" anchor="ctr" bIns="91425" lIns="91425" spcFirstLastPara="1" rIns="91425" wrap="square" tIns="91425">
            <a:noAutofit/>
          </a:bodyPr>
          <a:lstStyle/>
          <a:p>
            <a:pPr indent="0" lvl="0" marL="215900" marR="228600" rtl="0" algn="l">
              <a:lnSpc>
                <a:spcPct val="115000"/>
              </a:lnSpc>
              <a:spcBef>
                <a:spcPts val="0"/>
              </a:spcBef>
              <a:spcAft>
                <a:spcPts val="0"/>
              </a:spcAft>
              <a:buNone/>
            </a:pPr>
            <a:r>
              <a:rPr b="1" lang="en" sz="1350">
                <a:solidFill>
                  <a:srgbClr val="FFC66D"/>
                </a:solidFill>
                <a:latin typeface="Poppins"/>
                <a:ea typeface="Poppins"/>
                <a:cs typeface="Poppins"/>
                <a:sym typeface="Poppins"/>
              </a:rPr>
              <a:t>implementation</a:t>
            </a:r>
            <a:r>
              <a:rPr b="1" lang="en" sz="1350">
                <a:solidFill>
                  <a:srgbClr val="A9B7C6"/>
                </a:solidFill>
                <a:latin typeface="Poppins"/>
                <a:ea typeface="Poppins"/>
                <a:cs typeface="Poppins"/>
                <a:sym typeface="Poppins"/>
              </a:rPr>
              <a:t>(</a:t>
            </a:r>
            <a:r>
              <a:rPr b="1" lang="en" sz="1350">
                <a:solidFill>
                  <a:srgbClr val="6A8759"/>
                </a:solidFill>
                <a:latin typeface="Poppins"/>
                <a:ea typeface="Poppins"/>
                <a:cs typeface="Poppins"/>
                <a:sym typeface="Poppins"/>
              </a:rPr>
              <a:t>"com.squareup.retrofit2:retrofit:2.9.0"</a:t>
            </a:r>
            <a:r>
              <a:rPr b="1" lang="en" sz="1350">
                <a:solidFill>
                  <a:srgbClr val="A9B7C6"/>
                </a:solidFill>
                <a:latin typeface="Poppins"/>
                <a:ea typeface="Poppins"/>
                <a:cs typeface="Poppins"/>
                <a:sym typeface="Poppins"/>
              </a:rPr>
              <a:t>)</a:t>
            </a:r>
            <a:endParaRPr b="1" sz="1350">
              <a:solidFill>
                <a:srgbClr val="A9B7C6"/>
              </a:solidFill>
              <a:latin typeface="Poppins"/>
              <a:ea typeface="Poppins"/>
              <a:cs typeface="Poppins"/>
              <a:sym typeface="Poppins"/>
            </a:endParaRPr>
          </a:p>
          <a:p>
            <a:pPr indent="0" lvl="0" marL="215900" marR="228600" rtl="0" algn="l">
              <a:lnSpc>
                <a:spcPct val="115000"/>
              </a:lnSpc>
              <a:spcBef>
                <a:spcPts val="0"/>
              </a:spcBef>
              <a:spcAft>
                <a:spcPts val="0"/>
              </a:spcAft>
              <a:buNone/>
            </a:pPr>
            <a:r>
              <a:rPr b="1" lang="en" sz="1350">
                <a:solidFill>
                  <a:srgbClr val="FFC66D"/>
                </a:solidFill>
                <a:latin typeface="Poppins"/>
                <a:ea typeface="Poppins"/>
                <a:cs typeface="Poppins"/>
                <a:sym typeface="Poppins"/>
              </a:rPr>
              <a:t>implementation</a:t>
            </a:r>
            <a:r>
              <a:rPr b="1" lang="en" sz="1350">
                <a:solidFill>
                  <a:srgbClr val="A9B7C6"/>
                </a:solidFill>
                <a:latin typeface="Poppins"/>
                <a:ea typeface="Poppins"/>
                <a:cs typeface="Poppins"/>
                <a:sym typeface="Poppins"/>
              </a:rPr>
              <a:t>(</a:t>
            </a:r>
            <a:r>
              <a:rPr b="1" lang="en" sz="1350">
                <a:solidFill>
                  <a:srgbClr val="6A8759"/>
                </a:solidFill>
                <a:latin typeface="Poppins"/>
                <a:ea typeface="Poppins"/>
                <a:cs typeface="Poppins"/>
                <a:sym typeface="Poppins"/>
              </a:rPr>
              <a:t>"com.squareup.retrofit2:converter-gson:2.9.0"</a:t>
            </a:r>
            <a:r>
              <a:rPr b="1" lang="en" sz="1350">
                <a:solidFill>
                  <a:srgbClr val="A9B7C6"/>
                </a:solidFill>
                <a:latin typeface="Poppins"/>
                <a:ea typeface="Poppins"/>
                <a:cs typeface="Poppins"/>
                <a:sym typeface="Poppins"/>
              </a:rPr>
              <a:t>)</a:t>
            </a:r>
            <a:endParaRPr b="1" sz="1350">
              <a:solidFill>
                <a:srgbClr val="A9B7C6"/>
              </a:solidFill>
              <a:latin typeface="Poppins"/>
              <a:ea typeface="Poppins"/>
              <a:cs typeface="Poppins"/>
              <a:sym typeface="Poppins"/>
            </a:endParaRPr>
          </a:p>
          <a:p>
            <a:pPr indent="0" lvl="0" marL="215900" marR="228600" rtl="0" algn="l">
              <a:lnSpc>
                <a:spcPct val="115000"/>
              </a:lnSpc>
              <a:spcBef>
                <a:spcPts val="0"/>
              </a:spcBef>
              <a:spcAft>
                <a:spcPts val="0"/>
              </a:spcAft>
              <a:buNone/>
            </a:pPr>
            <a:r>
              <a:rPr b="1" lang="en" sz="1350">
                <a:solidFill>
                  <a:srgbClr val="FFC66D"/>
                </a:solidFill>
                <a:latin typeface="Poppins"/>
                <a:ea typeface="Poppins"/>
                <a:cs typeface="Poppins"/>
                <a:sym typeface="Poppins"/>
              </a:rPr>
              <a:t>implementation</a:t>
            </a:r>
            <a:r>
              <a:rPr b="1" lang="en" sz="1350">
                <a:solidFill>
                  <a:srgbClr val="A9B7C6"/>
                </a:solidFill>
                <a:latin typeface="Poppins"/>
                <a:ea typeface="Poppins"/>
                <a:cs typeface="Poppins"/>
                <a:sym typeface="Poppins"/>
              </a:rPr>
              <a:t>(</a:t>
            </a:r>
            <a:r>
              <a:rPr b="1" lang="en" sz="1350">
                <a:solidFill>
                  <a:srgbClr val="6A8759"/>
                </a:solidFill>
                <a:latin typeface="Poppins"/>
                <a:ea typeface="Poppins"/>
                <a:cs typeface="Poppins"/>
                <a:sym typeface="Poppins"/>
              </a:rPr>
              <a:t>"com.squareup.okhttp3:okhttp:4.11.0"</a:t>
            </a:r>
            <a:r>
              <a:rPr b="1" lang="en" sz="1350">
                <a:solidFill>
                  <a:srgbClr val="A9B7C6"/>
                </a:solidFill>
                <a:latin typeface="Poppins"/>
                <a:ea typeface="Poppins"/>
                <a:cs typeface="Poppins"/>
                <a:sym typeface="Poppins"/>
              </a:rPr>
              <a:t>)</a:t>
            </a:r>
            <a:endParaRPr b="1" sz="1350">
              <a:solidFill>
                <a:srgbClr val="A9B7C6"/>
              </a:solidFill>
              <a:latin typeface="Poppins"/>
              <a:ea typeface="Poppins"/>
              <a:cs typeface="Poppins"/>
              <a:sym typeface="Poppins"/>
            </a:endParaRPr>
          </a:p>
          <a:p>
            <a:pPr indent="0" lvl="0" marL="215900" marR="228600" rtl="0" algn="l">
              <a:lnSpc>
                <a:spcPct val="115000"/>
              </a:lnSpc>
              <a:spcBef>
                <a:spcPts val="0"/>
              </a:spcBef>
              <a:spcAft>
                <a:spcPts val="0"/>
              </a:spcAft>
              <a:buNone/>
            </a:pPr>
            <a:r>
              <a:rPr b="1" lang="en" sz="1350">
                <a:solidFill>
                  <a:srgbClr val="FFC66D"/>
                </a:solidFill>
                <a:latin typeface="Poppins"/>
                <a:ea typeface="Poppins"/>
                <a:cs typeface="Poppins"/>
                <a:sym typeface="Poppins"/>
              </a:rPr>
              <a:t>implementation</a:t>
            </a:r>
            <a:r>
              <a:rPr b="1" lang="en" sz="1350">
                <a:solidFill>
                  <a:srgbClr val="A9B7C6"/>
                </a:solidFill>
                <a:latin typeface="Poppins"/>
                <a:ea typeface="Poppins"/>
                <a:cs typeface="Poppins"/>
                <a:sym typeface="Poppins"/>
              </a:rPr>
              <a:t>(</a:t>
            </a:r>
            <a:r>
              <a:rPr b="1" lang="en" sz="1350">
                <a:solidFill>
                  <a:srgbClr val="6A8759"/>
                </a:solidFill>
                <a:latin typeface="Poppins"/>
                <a:ea typeface="Poppins"/>
                <a:cs typeface="Poppins"/>
                <a:sym typeface="Poppins"/>
              </a:rPr>
              <a:t>"com.squareup.okhttp3:logging-interceptor:4.11.0"</a:t>
            </a:r>
            <a:r>
              <a:rPr b="1" lang="en" sz="1350">
                <a:solidFill>
                  <a:srgbClr val="A9B7C6"/>
                </a:solidFill>
                <a:latin typeface="Poppins"/>
                <a:ea typeface="Poppins"/>
                <a:cs typeface="Poppins"/>
                <a:sym typeface="Poppins"/>
              </a:rPr>
              <a:t>)</a:t>
            </a:r>
            <a:endParaRPr b="1" sz="1350">
              <a:solidFill>
                <a:srgbClr val="A9B7C6"/>
              </a:solidFill>
              <a:latin typeface="Poppins"/>
              <a:ea typeface="Poppins"/>
              <a:cs typeface="Poppins"/>
              <a:sym typeface="Poppins"/>
            </a:endParaRPr>
          </a:p>
          <a:p>
            <a:pPr indent="0" lvl="0" marL="215900" marR="228600" rtl="0" algn="l">
              <a:lnSpc>
                <a:spcPct val="115000"/>
              </a:lnSpc>
              <a:spcBef>
                <a:spcPts val="0"/>
              </a:spcBef>
              <a:spcAft>
                <a:spcPts val="0"/>
              </a:spcAft>
              <a:buNone/>
            </a:pPr>
            <a:r>
              <a:rPr b="1" lang="en" sz="1350">
                <a:solidFill>
                  <a:srgbClr val="FFC66D"/>
                </a:solidFill>
                <a:latin typeface="Poppins"/>
                <a:ea typeface="Poppins"/>
                <a:cs typeface="Poppins"/>
                <a:sym typeface="Poppins"/>
              </a:rPr>
              <a:t>implementation</a:t>
            </a:r>
            <a:r>
              <a:rPr b="1" lang="en" sz="1350">
                <a:solidFill>
                  <a:srgbClr val="A9B7C6"/>
                </a:solidFill>
                <a:latin typeface="Poppins"/>
                <a:ea typeface="Poppins"/>
                <a:cs typeface="Poppins"/>
                <a:sym typeface="Poppins"/>
              </a:rPr>
              <a:t>(</a:t>
            </a:r>
            <a:r>
              <a:rPr b="1" lang="en" sz="1350">
                <a:solidFill>
                  <a:srgbClr val="6A8759"/>
                </a:solidFill>
                <a:latin typeface="Poppins"/>
                <a:ea typeface="Poppins"/>
                <a:cs typeface="Poppins"/>
                <a:sym typeface="Poppins"/>
              </a:rPr>
              <a:t>"com.google.code.gson:gson:2.9.1"</a:t>
            </a:r>
            <a:r>
              <a:rPr b="1" lang="en" sz="1350">
                <a:solidFill>
                  <a:srgbClr val="A9B7C6"/>
                </a:solidFill>
                <a:latin typeface="Poppins"/>
                <a:ea typeface="Poppins"/>
                <a:cs typeface="Poppins"/>
                <a:sym typeface="Poppins"/>
              </a:rPr>
              <a:t>)</a:t>
            </a:r>
            <a:endParaRPr b="1" sz="1350">
              <a:solidFill>
                <a:srgbClr val="FFC66D"/>
              </a:solidFill>
              <a:latin typeface="Poppins"/>
              <a:ea typeface="Poppins"/>
              <a:cs typeface="Poppins"/>
              <a:sym typeface="Poppins"/>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216"/>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776" name="Google Shape;1776;p216"/>
          <p:cNvSpPr txBox="1"/>
          <p:nvPr>
            <p:ph idx="4294967295" type="title"/>
          </p:nvPr>
        </p:nvSpPr>
        <p:spPr>
          <a:xfrm flipH="1">
            <a:off x="5294325" y="165900"/>
            <a:ext cx="3695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Create okhttp with logging</a:t>
            </a:r>
            <a:endParaRPr sz="1900"/>
          </a:p>
        </p:txBody>
      </p:sp>
      <p:sp>
        <p:nvSpPr>
          <p:cNvPr id="1777" name="Google Shape;1777;p216"/>
          <p:cNvSpPr txBox="1"/>
          <p:nvPr/>
        </p:nvSpPr>
        <p:spPr>
          <a:xfrm>
            <a:off x="1542900" y="1664550"/>
            <a:ext cx="6058200" cy="166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CC7832"/>
              </a:solidFill>
              <a:latin typeface="Poppins"/>
              <a:ea typeface="Poppins"/>
              <a:cs typeface="Poppins"/>
              <a:sym typeface="Poppins"/>
            </a:endParaRPr>
          </a:p>
          <a:p>
            <a:pPr indent="0" lvl="0" marL="0" rtl="0" algn="l">
              <a:spcBef>
                <a:spcPts val="0"/>
              </a:spcBef>
              <a:spcAft>
                <a:spcPts val="0"/>
              </a:spcAft>
              <a:buNone/>
            </a:pPr>
            <a:r>
              <a:rPr b="1" lang="en">
                <a:solidFill>
                  <a:srgbClr val="CC7832"/>
                </a:solidFill>
                <a:latin typeface="Poppins"/>
                <a:ea typeface="Poppins"/>
                <a:cs typeface="Poppins"/>
                <a:sym typeface="Poppins"/>
              </a:rPr>
              <a:t>val </a:t>
            </a:r>
            <a:r>
              <a:rPr b="1" lang="en">
                <a:solidFill>
                  <a:srgbClr val="A9B7C6"/>
                </a:solidFill>
                <a:latin typeface="Poppins"/>
                <a:ea typeface="Poppins"/>
                <a:cs typeface="Poppins"/>
                <a:sym typeface="Poppins"/>
              </a:rPr>
              <a:t>logger = HttpLoggingInterceptor()</a:t>
            </a:r>
            <a:endParaRPr b="1">
              <a:solidFill>
                <a:srgbClr val="A9B7C6"/>
              </a:solidFill>
              <a:latin typeface="Poppins"/>
              <a:ea typeface="Poppins"/>
              <a:cs typeface="Poppins"/>
              <a:sym typeface="Poppins"/>
            </a:endParaRPr>
          </a:p>
          <a:p>
            <a:pPr indent="0" lvl="0" marL="0" rtl="0" algn="l">
              <a:spcBef>
                <a:spcPts val="0"/>
              </a:spcBef>
              <a:spcAft>
                <a:spcPts val="0"/>
              </a:spcAft>
              <a:buNone/>
            </a:pPr>
            <a:r>
              <a:rPr b="1" lang="en">
                <a:solidFill>
                  <a:srgbClr val="A9B7C6"/>
                </a:solidFill>
                <a:latin typeface="Poppins"/>
                <a:ea typeface="Poppins"/>
                <a:cs typeface="Poppins"/>
                <a:sym typeface="Poppins"/>
              </a:rPr>
              <a:t>logger.</a:t>
            </a:r>
            <a:r>
              <a:rPr b="1" lang="en">
                <a:solidFill>
                  <a:srgbClr val="9876AA"/>
                </a:solidFill>
                <a:latin typeface="Poppins"/>
                <a:ea typeface="Poppins"/>
                <a:cs typeface="Poppins"/>
                <a:sym typeface="Poppins"/>
              </a:rPr>
              <a:t>level </a:t>
            </a:r>
            <a:r>
              <a:rPr b="1" lang="en">
                <a:solidFill>
                  <a:srgbClr val="A9B7C6"/>
                </a:solidFill>
                <a:latin typeface="Poppins"/>
                <a:ea typeface="Poppins"/>
                <a:cs typeface="Poppins"/>
                <a:sym typeface="Poppins"/>
              </a:rPr>
              <a:t>= HttpLoggingInterceptor.Level.</a:t>
            </a:r>
            <a:r>
              <a:rPr b="1" i="1" lang="en">
                <a:solidFill>
                  <a:srgbClr val="9876AA"/>
                </a:solidFill>
                <a:latin typeface="Poppins"/>
                <a:ea typeface="Poppins"/>
                <a:cs typeface="Poppins"/>
                <a:sym typeface="Poppins"/>
              </a:rPr>
              <a:t>BODY</a:t>
            </a:r>
            <a:endParaRPr b="1" i="1">
              <a:solidFill>
                <a:srgbClr val="9876AA"/>
              </a:solidFill>
              <a:latin typeface="Poppins"/>
              <a:ea typeface="Poppins"/>
              <a:cs typeface="Poppins"/>
              <a:sym typeface="Poppins"/>
            </a:endParaRPr>
          </a:p>
          <a:p>
            <a:pPr indent="0" lvl="0" marL="0" rtl="0" algn="l">
              <a:spcBef>
                <a:spcPts val="0"/>
              </a:spcBef>
              <a:spcAft>
                <a:spcPts val="0"/>
              </a:spcAft>
              <a:buNone/>
            </a:pPr>
            <a:r>
              <a:rPr b="1" lang="en">
                <a:solidFill>
                  <a:srgbClr val="CC7832"/>
                </a:solidFill>
                <a:latin typeface="Poppins"/>
                <a:ea typeface="Poppins"/>
                <a:cs typeface="Poppins"/>
                <a:sym typeface="Poppins"/>
              </a:rPr>
              <a:t>return </a:t>
            </a:r>
            <a:r>
              <a:rPr b="1" lang="en">
                <a:solidFill>
                  <a:srgbClr val="A9B7C6"/>
                </a:solidFill>
                <a:latin typeface="Poppins"/>
                <a:ea typeface="Poppins"/>
                <a:cs typeface="Poppins"/>
                <a:sym typeface="Poppins"/>
              </a:rPr>
              <a:t>OkHttpClient.Builder()</a:t>
            </a:r>
            <a:endParaRPr b="1">
              <a:solidFill>
                <a:srgbClr val="A9B7C6"/>
              </a:solidFill>
              <a:latin typeface="Poppins"/>
              <a:ea typeface="Poppins"/>
              <a:cs typeface="Poppins"/>
              <a:sym typeface="Poppins"/>
            </a:endParaRPr>
          </a:p>
          <a:p>
            <a:pPr indent="0" lvl="0" marL="0" rtl="0" algn="l">
              <a:spcBef>
                <a:spcPts val="0"/>
              </a:spcBef>
              <a:spcAft>
                <a:spcPts val="0"/>
              </a:spcAft>
              <a:buNone/>
            </a:pPr>
            <a:r>
              <a:rPr b="1" lang="en">
                <a:solidFill>
                  <a:srgbClr val="A9B7C6"/>
                </a:solidFill>
                <a:latin typeface="Poppins"/>
                <a:ea typeface="Poppins"/>
                <a:cs typeface="Poppins"/>
                <a:sym typeface="Poppins"/>
              </a:rPr>
              <a:t>   		</a:t>
            </a:r>
            <a:r>
              <a:rPr b="1" lang="en">
                <a:solidFill>
                  <a:srgbClr val="A9B7C6"/>
                </a:solidFill>
                <a:latin typeface="Poppins"/>
                <a:ea typeface="Poppins"/>
                <a:cs typeface="Poppins"/>
                <a:sym typeface="Poppins"/>
              </a:rPr>
              <a:t>.addInterceptor(logger)</a:t>
            </a:r>
            <a:endParaRPr b="1">
              <a:solidFill>
                <a:srgbClr val="A9B7C6"/>
              </a:solidFill>
              <a:latin typeface="Poppins"/>
              <a:ea typeface="Poppins"/>
              <a:cs typeface="Poppins"/>
              <a:sym typeface="Poppins"/>
            </a:endParaRPr>
          </a:p>
          <a:p>
            <a:pPr indent="457200" lvl="0" marL="457200" rtl="0" algn="l">
              <a:spcBef>
                <a:spcPts val="0"/>
              </a:spcBef>
              <a:spcAft>
                <a:spcPts val="0"/>
              </a:spcAft>
              <a:buNone/>
            </a:pPr>
            <a:r>
              <a:rPr b="1" lang="en">
                <a:solidFill>
                  <a:srgbClr val="A9B7C6"/>
                </a:solidFill>
                <a:latin typeface="Poppins"/>
                <a:ea typeface="Poppins"/>
                <a:cs typeface="Poppins"/>
                <a:sym typeface="Poppins"/>
              </a:rPr>
              <a:t>.build()</a:t>
            </a:r>
            <a:endParaRPr b="1">
              <a:solidFill>
                <a:srgbClr val="A9B7C6"/>
              </a:solidFill>
              <a:latin typeface="Poppins"/>
              <a:ea typeface="Poppins"/>
              <a:cs typeface="Poppins"/>
              <a:sym typeface="Poppins"/>
            </a:endParaRPr>
          </a:p>
          <a:p>
            <a:pPr indent="0" lvl="0" marL="0" rtl="0" algn="l">
              <a:spcBef>
                <a:spcPts val="0"/>
              </a:spcBef>
              <a:spcAft>
                <a:spcPts val="0"/>
              </a:spcAft>
              <a:buNone/>
            </a:pPr>
            <a:r>
              <a:t/>
            </a:r>
            <a:endParaRPr b="1">
              <a:solidFill>
                <a:srgbClr val="A9B7C6"/>
              </a:solidFill>
              <a:latin typeface="Poppins"/>
              <a:ea typeface="Poppins"/>
              <a:cs typeface="Poppins"/>
              <a:sym typeface="Poppins"/>
            </a:endParaRPr>
          </a:p>
        </p:txBody>
      </p:sp>
      <p:sp>
        <p:nvSpPr>
          <p:cNvPr id="1778" name="Google Shape;1778;p216"/>
          <p:cNvSpPr txBox="1"/>
          <p:nvPr/>
        </p:nvSpPr>
        <p:spPr>
          <a:xfrm>
            <a:off x="1620000" y="4578925"/>
            <a:ext cx="59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baseUrl = </a:t>
            </a:r>
            <a:r>
              <a:rPr lang="en" u="sng">
                <a:solidFill>
                  <a:schemeClr val="dk1"/>
                </a:solidFill>
                <a:hlinkClick r:id="rId3">
                  <a:extLst>
                    <a:ext uri="{A12FA001-AC4F-418D-AE19-62706E023703}">
                      <ahyp:hlinkClr val="tx"/>
                    </a:ext>
                  </a:extLst>
                </a:hlinkClick>
              </a:rPr>
              <a:t>https://my-json-server.typicode.com/jackleStyle0/jackle-st/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17"/>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1784" name="Google Shape;1784;p217"/>
          <p:cNvSpPr txBox="1"/>
          <p:nvPr>
            <p:ph idx="4294967295" type="title"/>
          </p:nvPr>
        </p:nvSpPr>
        <p:spPr>
          <a:xfrm flipH="1">
            <a:off x="5021375" y="172900"/>
            <a:ext cx="39381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Define Http API with interface</a:t>
            </a:r>
            <a:endParaRPr sz="1900"/>
          </a:p>
        </p:txBody>
      </p:sp>
      <p:sp>
        <p:nvSpPr>
          <p:cNvPr id="1785" name="Google Shape;1785;p217"/>
          <p:cNvSpPr txBox="1"/>
          <p:nvPr/>
        </p:nvSpPr>
        <p:spPr>
          <a:xfrm>
            <a:off x="1542900" y="843800"/>
            <a:ext cx="6058200" cy="158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CC7832"/>
              </a:solidFill>
              <a:latin typeface="Poppins"/>
              <a:ea typeface="Poppins"/>
              <a:cs typeface="Poppins"/>
              <a:sym typeface="Poppins"/>
            </a:endParaRPr>
          </a:p>
          <a:p>
            <a:pPr indent="0" lvl="0" marL="0" rtl="0" algn="l">
              <a:spcBef>
                <a:spcPts val="0"/>
              </a:spcBef>
              <a:spcAft>
                <a:spcPts val="0"/>
              </a:spcAft>
              <a:buNone/>
            </a:pPr>
            <a:r>
              <a:rPr b="1" lang="en">
                <a:solidFill>
                  <a:srgbClr val="CC7832"/>
                </a:solidFill>
                <a:latin typeface="Poppins"/>
                <a:ea typeface="Poppins"/>
                <a:cs typeface="Poppins"/>
                <a:sym typeface="Poppins"/>
              </a:rPr>
              <a:t>interface </a:t>
            </a:r>
            <a:r>
              <a:rPr b="1" lang="en">
                <a:solidFill>
                  <a:srgbClr val="A9B7C6"/>
                </a:solidFill>
                <a:latin typeface="Poppins"/>
                <a:ea typeface="Poppins"/>
                <a:cs typeface="Poppins"/>
                <a:sym typeface="Poppins"/>
              </a:rPr>
              <a:t>PokemonApi {</a:t>
            </a:r>
            <a:endParaRPr b="1">
              <a:solidFill>
                <a:srgbClr val="A9B7C6"/>
              </a:solidFill>
              <a:latin typeface="Poppins"/>
              <a:ea typeface="Poppins"/>
              <a:cs typeface="Poppins"/>
              <a:sym typeface="Poppins"/>
            </a:endParaRPr>
          </a:p>
          <a:p>
            <a:pPr indent="0" lvl="0" marL="457200" rtl="0" algn="l">
              <a:spcBef>
                <a:spcPts val="0"/>
              </a:spcBef>
              <a:spcAft>
                <a:spcPts val="0"/>
              </a:spcAft>
              <a:buNone/>
            </a:pPr>
            <a:r>
              <a:rPr b="1" lang="en">
                <a:solidFill>
                  <a:srgbClr val="A9B7C6"/>
                </a:solidFill>
                <a:latin typeface="Poppins"/>
                <a:ea typeface="Poppins"/>
                <a:cs typeface="Poppins"/>
                <a:sym typeface="Poppins"/>
              </a:rPr>
              <a:t>   </a:t>
            </a:r>
            <a:r>
              <a:rPr b="1" lang="en">
                <a:solidFill>
                  <a:srgbClr val="BBB529"/>
                </a:solidFill>
                <a:latin typeface="Poppins"/>
                <a:ea typeface="Poppins"/>
                <a:cs typeface="Poppins"/>
                <a:sym typeface="Poppins"/>
              </a:rPr>
              <a:t>@GET</a:t>
            </a:r>
            <a:r>
              <a:rPr b="1" lang="en">
                <a:solidFill>
                  <a:srgbClr val="A9B7C6"/>
                </a:solidFill>
                <a:latin typeface="Poppins"/>
                <a:ea typeface="Poppins"/>
                <a:cs typeface="Poppins"/>
                <a:sym typeface="Poppins"/>
              </a:rPr>
              <a:t>(</a:t>
            </a:r>
            <a:r>
              <a:rPr b="1" lang="en">
                <a:solidFill>
                  <a:srgbClr val="6A8759"/>
                </a:solidFill>
                <a:latin typeface="Poppins"/>
                <a:ea typeface="Poppins"/>
                <a:cs typeface="Poppins"/>
                <a:sym typeface="Poppins"/>
              </a:rPr>
              <a:t>"/pokemons"</a:t>
            </a:r>
            <a:r>
              <a:rPr b="1" lang="en">
                <a:solidFill>
                  <a:srgbClr val="A9B7C6"/>
                </a:solidFill>
                <a:latin typeface="Poppins"/>
                <a:ea typeface="Poppins"/>
                <a:cs typeface="Poppins"/>
                <a:sym typeface="Poppins"/>
              </a:rPr>
              <a:t>)</a:t>
            </a:r>
            <a:endParaRPr b="1">
              <a:solidFill>
                <a:srgbClr val="A9B7C6"/>
              </a:solidFill>
              <a:latin typeface="Poppins"/>
              <a:ea typeface="Poppins"/>
              <a:cs typeface="Poppins"/>
              <a:sym typeface="Poppins"/>
            </a:endParaRPr>
          </a:p>
          <a:p>
            <a:pPr indent="0" lvl="0" marL="457200" rtl="0" algn="l">
              <a:spcBef>
                <a:spcPts val="0"/>
              </a:spcBef>
              <a:spcAft>
                <a:spcPts val="0"/>
              </a:spcAft>
              <a:buNone/>
            </a:pPr>
            <a:r>
              <a:rPr b="1" lang="en">
                <a:solidFill>
                  <a:srgbClr val="A9B7C6"/>
                </a:solidFill>
                <a:latin typeface="Poppins"/>
                <a:ea typeface="Poppins"/>
                <a:cs typeface="Poppins"/>
                <a:sym typeface="Poppins"/>
              </a:rPr>
              <a:t>   </a:t>
            </a:r>
            <a:r>
              <a:rPr b="1" lang="en">
                <a:solidFill>
                  <a:srgbClr val="CC7832"/>
                </a:solidFill>
                <a:latin typeface="Poppins"/>
                <a:ea typeface="Poppins"/>
                <a:cs typeface="Poppins"/>
                <a:sym typeface="Poppins"/>
              </a:rPr>
              <a:t>fun </a:t>
            </a:r>
            <a:r>
              <a:rPr b="1" lang="en">
                <a:solidFill>
                  <a:srgbClr val="FFC66D"/>
                </a:solidFill>
                <a:latin typeface="Poppins"/>
                <a:ea typeface="Poppins"/>
                <a:cs typeface="Poppins"/>
                <a:sym typeface="Poppins"/>
              </a:rPr>
              <a:t>getPokemonList</a:t>
            </a:r>
            <a:r>
              <a:rPr b="1" lang="en">
                <a:solidFill>
                  <a:srgbClr val="A9B7C6"/>
                </a:solidFill>
                <a:latin typeface="Poppins"/>
                <a:ea typeface="Poppins"/>
                <a:cs typeface="Poppins"/>
                <a:sym typeface="Poppins"/>
              </a:rPr>
              <a:t>(): </a:t>
            </a:r>
            <a:r>
              <a:rPr b="1" lang="en">
                <a:solidFill>
                  <a:srgbClr val="A9B7C6"/>
                </a:solidFill>
                <a:latin typeface="Poppins"/>
                <a:ea typeface="Poppins"/>
                <a:cs typeface="Poppins"/>
                <a:sym typeface="Poppins"/>
              </a:rPr>
              <a:t>Response</a:t>
            </a:r>
            <a:r>
              <a:rPr b="1" lang="en">
                <a:solidFill>
                  <a:srgbClr val="A9B7C6"/>
                </a:solidFill>
                <a:latin typeface="Poppins"/>
                <a:ea typeface="Poppins"/>
                <a:cs typeface="Poppins"/>
                <a:sym typeface="Poppins"/>
              </a:rPr>
              <a:t>&lt;List&lt;Pokemon&gt;&gt;</a:t>
            </a:r>
            <a:endParaRPr b="1">
              <a:solidFill>
                <a:srgbClr val="A9B7C6"/>
              </a:solidFill>
              <a:latin typeface="Poppins"/>
              <a:ea typeface="Poppins"/>
              <a:cs typeface="Poppins"/>
              <a:sym typeface="Poppins"/>
            </a:endParaRPr>
          </a:p>
          <a:p>
            <a:pPr indent="0" lvl="0" marL="0" rtl="0" algn="l">
              <a:spcBef>
                <a:spcPts val="0"/>
              </a:spcBef>
              <a:spcAft>
                <a:spcPts val="0"/>
              </a:spcAft>
              <a:buNone/>
            </a:pPr>
            <a:r>
              <a:rPr b="1" lang="en">
                <a:solidFill>
                  <a:srgbClr val="A9B7C6"/>
                </a:solidFill>
                <a:latin typeface="Poppins"/>
                <a:ea typeface="Poppins"/>
                <a:cs typeface="Poppins"/>
                <a:sym typeface="Poppins"/>
              </a:rPr>
              <a:t>}</a:t>
            </a:r>
            <a:endParaRPr b="1">
              <a:solidFill>
                <a:srgbClr val="A9B7C6"/>
              </a:solidFill>
              <a:latin typeface="Poppins"/>
              <a:ea typeface="Poppins"/>
              <a:cs typeface="Poppins"/>
              <a:sym typeface="Poppins"/>
            </a:endParaRPr>
          </a:p>
          <a:p>
            <a:pPr indent="0" lvl="0" marL="0" rtl="0" algn="l">
              <a:spcBef>
                <a:spcPts val="0"/>
              </a:spcBef>
              <a:spcAft>
                <a:spcPts val="0"/>
              </a:spcAft>
              <a:buNone/>
            </a:pPr>
            <a:r>
              <a:t/>
            </a:r>
            <a:endParaRPr b="1">
              <a:solidFill>
                <a:srgbClr val="A9B7C6"/>
              </a:solidFill>
              <a:latin typeface="Poppins"/>
              <a:ea typeface="Poppins"/>
              <a:cs typeface="Poppins"/>
              <a:sym typeface="Poppins"/>
            </a:endParaRPr>
          </a:p>
        </p:txBody>
      </p:sp>
      <p:sp>
        <p:nvSpPr>
          <p:cNvPr id="1786" name="Google Shape;1786;p217"/>
          <p:cNvSpPr txBox="1"/>
          <p:nvPr/>
        </p:nvSpPr>
        <p:spPr>
          <a:xfrm>
            <a:off x="1491900" y="3445825"/>
            <a:ext cx="61092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C7832"/>
                </a:solidFill>
                <a:latin typeface="Poppins"/>
                <a:ea typeface="Poppins"/>
                <a:cs typeface="Poppins"/>
                <a:sym typeface="Poppins"/>
              </a:rPr>
              <a:t>fun </a:t>
            </a:r>
            <a:r>
              <a:rPr b="1" lang="en">
                <a:solidFill>
                  <a:srgbClr val="FFC66D"/>
                </a:solidFill>
                <a:latin typeface="Poppins"/>
                <a:ea typeface="Poppins"/>
                <a:cs typeface="Poppins"/>
                <a:sym typeface="Poppins"/>
              </a:rPr>
              <a:t>createAPI</a:t>
            </a:r>
            <a:r>
              <a:rPr b="1" lang="en">
                <a:solidFill>
                  <a:srgbClr val="A9B7C6"/>
                </a:solidFill>
                <a:latin typeface="Poppins"/>
                <a:ea typeface="Poppins"/>
                <a:cs typeface="Poppins"/>
                <a:sym typeface="Poppins"/>
              </a:rPr>
              <a:t>(): PokemonApi {</a:t>
            </a:r>
            <a:endParaRPr b="1">
              <a:solidFill>
                <a:srgbClr val="A9B7C6"/>
              </a:solidFill>
              <a:latin typeface="Poppins"/>
              <a:ea typeface="Poppins"/>
              <a:cs typeface="Poppins"/>
              <a:sym typeface="Poppins"/>
            </a:endParaRPr>
          </a:p>
          <a:p>
            <a:pPr indent="0" lvl="0" marL="0" rtl="0" algn="l">
              <a:spcBef>
                <a:spcPts val="0"/>
              </a:spcBef>
              <a:spcAft>
                <a:spcPts val="0"/>
              </a:spcAft>
              <a:buNone/>
            </a:pPr>
            <a:r>
              <a:rPr b="1" lang="en">
                <a:solidFill>
                  <a:srgbClr val="A9B7C6"/>
                </a:solidFill>
                <a:latin typeface="Poppins"/>
                <a:ea typeface="Poppins"/>
                <a:cs typeface="Poppins"/>
                <a:sym typeface="Poppins"/>
              </a:rPr>
              <a:t>   </a:t>
            </a:r>
            <a:r>
              <a:rPr b="1" lang="en">
                <a:solidFill>
                  <a:srgbClr val="CC7832"/>
                </a:solidFill>
                <a:latin typeface="Poppins"/>
                <a:ea typeface="Poppins"/>
                <a:cs typeface="Poppins"/>
                <a:sym typeface="Poppins"/>
              </a:rPr>
              <a:t>return </a:t>
            </a:r>
            <a:r>
              <a:rPr b="1" lang="en">
                <a:solidFill>
                  <a:srgbClr val="A9B7C6"/>
                </a:solidFill>
                <a:latin typeface="Poppins"/>
                <a:ea typeface="Poppins"/>
                <a:cs typeface="Poppins"/>
                <a:sym typeface="Poppins"/>
              </a:rPr>
              <a:t>createRetrofit().create(PokemonApi::</a:t>
            </a:r>
            <a:r>
              <a:rPr b="1" lang="en">
                <a:solidFill>
                  <a:srgbClr val="CC7832"/>
                </a:solidFill>
                <a:latin typeface="Poppins"/>
                <a:ea typeface="Poppins"/>
                <a:cs typeface="Poppins"/>
                <a:sym typeface="Poppins"/>
              </a:rPr>
              <a:t>class</a:t>
            </a:r>
            <a:r>
              <a:rPr b="1" lang="en">
                <a:solidFill>
                  <a:srgbClr val="A9B7C6"/>
                </a:solidFill>
                <a:latin typeface="Poppins"/>
                <a:ea typeface="Poppins"/>
                <a:cs typeface="Poppins"/>
                <a:sym typeface="Poppins"/>
              </a:rPr>
              <a:t>.</a:t>
            </a:r>
            <a:r>
              <a:rPr b="1" i="1" lang="en">
                <a:solidFill>
                  <a:srgbClr val="9876AA"/>
                </a:solidFill>
                <a:latin typeface="Poppins"/>
                <a:ea typeface="Poppins"/>
                <a:cs typeface="Poppins"/>
                <a:sym typeface="Poppins"/>
              </a:rPr>
              <a:t>java</a:t>
            </a:r>
            <a:r>
              <a:rPr b="1" lang="en">
                <a:solidFill>
                  <a:srgbClr val="A9B7C6"/>
                </a:solidFill>
                <a:latin typeface="Poppins"/>
                <a:ea typeface="Poppins"/>
                <a:cs typeface="Poppins"/>
                <a:sym typeface="Poppins"/>
              </a:rPr>
              <a:t>)</a:t>
            </a:r>
            <a:endParaRPr b="1">
              <a:solidFill>
                <a:srgbClr val="A9B7C6"/>
              </a:solidFill>
              <a:latin typeface="Poppins"/>
              <a:ea typeface="Poppins"/>
              <a:cs typeface="Poppins"/>
              <a:sym typeface="Poppins"/>
            </a:endParaRPr>
          </a:p>
          <a:p>
            <a:pPr indent="0" lvl="0" marL="0" rtl="0" algn="l">
              <a:spcBef>
                <a:spcPts val="0"/>
              </a:spcBef>
              <a:spcAft>
                <a:spcPts val="0"/>
              </a:spcAft>
              <a:buNone/>
            </a:pPr>
            <a:r>
              <a:rPr b="1" lang="en">
                <a:solidFill>
                  <a:srgbClr val="A9B7C6"/>
                </a:solidFill>
                <a:latin typeface="Poppins"/>
                <a:ea typeface="Poppins"/>
                <a:cs typeface="Poppins"/>
                <a:sym typeface="Poppins"/>
              </a:rPr>
              <a:t>}</a:t>
            </a:r>
            <a:endParaRPr b="1">
              <a:solidFill>
                <a:srgbClr val="A9B7C6"/>
              </a:solidFill>
              <a:latin typeface="Poppins"/>
              <a:ea typeface="Poppins"/>
              <a:cs typeface="Poppins"/>
              <a:sym typeface="Poppins"/>
            </a:endParaRPr>
          </a:p>
        </p:txBody>
      </p:sp>
      <p:sp>
        <p:nvSpPr>
          <p:cNvPr id="1787" name="Google Shape;1787;p217"/>
          <p:cNvSpPr txBox="1"/>
          <p:nvPr/>
        </p:nvSpPr>
        <p:spPr>
          <a:xfrm>
            <a:off x="1449750" y="2754025"/>
            <a:ext cx="615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333333"/>
                </a:solidFill>
                <a:highlight>
                  <a:srgbClr val="F6F6F6"/>
                </a:highlight>
                <a:latin typeface="Poppins"/>
                <a:ea typeface="Poppins"/>
                <a:cs typeface="Poppins"/>
                <a:sym typeface="Poppins"/>
              </a:rPr>
              <a:t>The </a:t>
            </a:r>
            <a:r>
              <a:rPr lang="en">
                <a:solidFill>
                  <a:srgbClr val="666666"/>
                </a:solidFill>
                <a:highlight>
                  <a:srgbClr val="F6F6F6"/>
                </a:highlight>
                <a:latin typeface="Poppins"/>
                <a:ea typeface="Poppins"/>
                <a:cs typeface="Poppins"/>
                <a:sym typeface="Poppins"/>
              </a:rPr>
              <a:t>Retrofit</a:t>
            </a:r>
            <a:r>
              <a:rPr lang="en">
                <a:solidFill>
                  <a:srgbClr val="333333"/>
                </a:solidFill>
                <a:highlight>
                  <a:srgbClr val="F6F6F6"/>
                </a:highlight>
                <a:latin typeface="Poppins"/>
                <a:ea typeface="Poppins"/>
                <a:cs typeface="Poppins"/>
                <a:sym typeface="Poppins"/>
              </a:rPr>
              <a:t> class generates an implementation of the </a:t>
            </a:r>
            <a:r>
              <a:rPr lang="en">
                <a:solidFill>
                  <a:srgbClr val="666666"/>
                </a:solidFill>
                <a:highlight>
                  <a:srgbClr val="F6F6F6"/>
                </a:highlight>
                <a:latin typeface="Poppins"/>
                <a:ea typeface="Poppins"/>
                <a:cs typeface="Poppins"/>
                <a:sym typeface="Poppins"/>
              </a:rPr>
              <a:t>PokemonAPI</a:t>
            </a:r>
            <a:r>
              <a:rPr lang="en">
                <a:solidFill>
                  <a:srgbClr val="333333"/>
                </a:solidFill>
                <a:highlight>
                  <a:srgbClr val="F6F6F6"/>
                </a:highlight>
                <a:latin typeface="Poppins"/>
                <a:ea typeface="Poppins"/>
                <a:cs typeface="Poppins"/>
                <a:sym typeface="Poppins"/>
              </a:rPr>
              <a:t> interface.</a:t>
            </a:r>
            <a:endParaRPr>
              <a:latin typeface="Poppins"/>
              <a:ea typeface="Poppins"/>
              <a:cs typeface="Poppins"/>
              <a:sym typeface="Poppins"/>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218"/>
          <p:cNvSpPr/>
          <p:nvPr/>
        </p:nvSpPr>
        <p:spPr>
          <a:xfrm>
            <a:off x="1419975" y="2120950"/>
            <a:ext cx="3633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18"/>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Coroutine</a:t>
            </a:r>
            <a:endParaRPr sz="1400"/>
          </a:p>
          <a:p>
            <a:pPr indent="-330200" lvl="0" marL="457200" rtl="0" algn="l">
              <a:spcBef>
                <a:spcPts val="0"/>
              </a:spcBef>
              <a:spcAft>
                <a:spcPts val="0"/>
              </a:spcAft>
              <a:buSzPts val="1600"/>
              <a:buChar char="●"/>
            </a:pPr>
            <a:r>
              <a:rPr lang="en" sz="1400"/>
              <a:t>flow</a:t>
            </a:r>
            <a:endParaRPr sz="1400"/>
          </a:p>
        </p:txBody>
      </p:sp>
      <p:sp>
        <p:nvSpPr>
          <p:cNvPr id="1794" name="Google Shape;1794;p218"/>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Kotlin part 2</a:t>
            </a:r>
            <a:endParaRPr/>
          </a:p>
        </p:txBody>
      </p:sp>
      <p:sp>
        <p:nvSpPr>
          <p:cNvPr id="1795" name="Google Shape;1795;p2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21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Coroutine</a:t>
            </a:r>
            <a:endParaRPr/>
          </a:p>
        </p:txBody>
      </p:sp>
      <p:sp>
        <p:nvSpPr>
          <p:cNvPr id="1801" name="Google Shape;1801;p2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02" name="Google Shape;1802;p219"/>
          <p:cNvSpPr txBox="1"/>
          <p:nvPr/>
        </p:nvSpPr>
        <p:spPr>
          <a:xfrm>
            <a:off x="720000" y="1345400"/>
            <a:ext cx="30000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Threads</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With Context</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Scope</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CoroutineBuilder</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Dispatchers</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Suspend Functions</a:t>
            </a:r>
            <a:endParaRPr sz="2000">
              <a:latin typeface="Poppins"/>
              <a:ea typeface="Poppins"/>
              <a:cs typeface="Poppins"/>
              <a:sym typeface="Poppins"/>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220"/>
          <p:cNvSpPr txBox="1"/>
          <p:nvPr>
            <p:ph idx="1" type="body"/>
          </p:nvPr>
        </p:nvSpPr>
        <p:spPr>
          <a:xfrm>
            <a:off x="720000" y="2125350"/>
            <a:ext cx="6555300" cy="1246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IO</a:t>
            </a:r>
            <a:r>
              <a:rPr lang="en" sz="2000">
                <a:solidFill>
                  <a:srgbClr val="242424"/>
                </a:solidFill>
                <a:highlight>
                  <a:srgbClr val="FFFFFF"/>
                </a:highlight>
              </a:rPr>
              <a:t> — Used for Disk or Network Applications</a:t>
            </a:r>
            <a:endParaRPr sz="2000">
              <a:solidFill>
                <a:srgbClr val="242424"/>
              </a:solidFill>
              <a:highlight>
                <a:srgbClr val="FFFFFF"/>
              </a:highlight>
            </a:endParaRPr>
          </a:p>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Main</a:t>
            </a:r>
            <a:r>
              <a:rPr lang="en" sz="2000">
                <a:solidFill>
                  <a:srgbClr val="242424"/>
                </a:solidFill>
                <a:highlight>
                  <a:srgbClr val="FFFFFF"/>
                </a:highlight>
              </a:rPr>
              <a:t> — Used for updating UI</a:t>
            </a:r>
            <a:endParaRPr sz="2000">
              <a:solidFill>
                <a:srgbClr val="242424"/>
              </a:solidFill>
              <a:highlight>
                <a:srgbClr val="FFFFFF"/>
              </a:highlight>
            </a:endParaRPr>
          </a:p>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Default</a:t>
            </a:r>
            <a:r>
              <a:rPr lang="en" sz="2000">
                <a:solidFill>
                  <a:srgbClr val="242424"/>
                </a:solidFill>
                <a:highlight>
                  <a:srgbClr val="FFFFFF"/>
                </a:highlight>
              </a:rPr>
              <a:t> — Used for CPU-intensive Applications</a:t>
            </a:r>
            <a:endParaRPr sz="2000"/>
          </a:p>
        </p:txBody>
      </p:sp>
      <p:sp>
        <p:nvSpPr>
          <p:cNvPr id="1808" name="Google Shape;1808;p22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Thread</a:t>
            </a:r>
            <a:endParaRPr/>
          </a:p>
        </p:txBody>
      </p:sp>
      <p:sp>
        <p:nvSpPr>
          <p:cNvPr id="1809" name="Google Shape;1809;p2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221"/>
          <p:cNvSpPr txBox="1"/>
          <p:nvPr>
            <p:ph idx="1" type="body"/>
          </p:nvPr>
        </p:nvSpPr>
        <p:spPr>
          <a:xfrm>
            <a:off x="720000" y="2125350"/>
            <a:ext cx="6555300" cy="1246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GlobalScope</a:t>
            </a:r>
            <a:endParaRPr b="1" sz="2000">
              <a:solidFill>
                <a:srgbClr val="242424"/>
              </a:solidFill>
              <a:highlight>
                <a:srgbClr val="FFFFFF"/>
              </a:highlight>
            </a:endParaRPr>
          </a:p>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ViewModelScope</a:t>
            </a:r>
            <a:endParaRPr b="1" sz="2000">
              <a:solidFill>
                <a:srgbClr val="242424"/>
              </a:solidFill>
              <a:highlight>
                <a:srgbClr val="FFFFFF"/>
              </a:highlight>
            </a:endParaRPr>
          </a:p>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LifecyclerScope</a:t>
            </a:r>
            <a:endParaRPr b="1" sz="2000">
              <a:solidFill>
                <a:srgbClr val="242424"/>
              </a:solidFill>
              <a:highlight>
                <a:srgbClr val="FFFFFF"/>
              </a:highlight>
            </a:endParaRPr>
          </a:p>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CoroutineScope</a:t>
            </a:r>
            <a:endParaRPr b="1" sz="2000">
              <a:solidFill>
                <a:srgbClr val="242424"/>
              </a:solidFill>
              <a:highlight>
                <a:srgbClr val="FFFFFF"/>
              </a:highlight>
            </a:endParaRPr>
          </a:p>
          <a:p>
            <a:pPr indent="0" lvl="0" marL="0" rtl="0" algn="l">
              <a:spcBef>
                <a:spcPts val="0"/>
              </a:spcBef>
              <a:spcAft>
                <a:spcPts val="0"/>
              </a:spcAft>
              <a:buNone/>
            </a:pPr>
            <a:r>
              <a:t/>
            </a:r>
            <a:endParaRPr sz="2000"/>
          </a:p>
        </p:txBody>
      </p:sp>
      <p:sp>
        <p:nvSpPr>
          <p:cNvPr id="1815" name="Google Shape;1815;p22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a:t>
            </a:r>
            <a:endParaRPr/>
          </a:p>
        </p:txBody>
      </p:sp>
      <p:sp>
        <p:nvSpPr>
          <p:cNvPr id="1816" name="Google Shape;1816;p2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17" name="Google Shape;1817;p221"/>
          <p:cNvSpPr txBox="1"/>
          <p:nvPr>
            <p:ph idx="1" type="body"/>
          </p:nvPr>
        </p:nvSpPr>
        <p:spPr>
          <a:xfrm>
            <a:off x="720000" y="1000200"/>
            <a:ext cx="4101900" cy="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highlight>
                  <a:srgbClr val="FFFFFF"/>
                </a:highlight>
              </a:rPr>
              <a:t>Define the lifetime of the coroutines</a:t>
            </a:r>
            <a:endParaRPr>
              <a:solidFill>
                <a:srgbClr val="999999"/>
              </a:solidFil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222"/>
          <p:cNvSpPr txBox="1"/>
          <p:nvPr>
            <p:ph idx="1" type="body"/>
          </p:nvPr>
        </p:nvSpPr>
        <p:spPr>
          <a:xfrm>
            <a:off x="720000" y="2125350"/>
            <a:ext cx="6555300" cy="1246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Dispatchers.Io</a:t>
            </a:r>
            <a:endParaRPr b="1" sz="2000">
              <a:solidFill>
                <a:srgbClr val="242424"/>
              </a:solidFill>
              <a:highlight>
                <a:srgbClr val="FFFFFF"/>
              </a:highlight>
            </a:endParaRPr>
          </a:p>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Dispatchers.Main</a:t>
            </a:r>
            <a:endParaRPr b="1" sz="2000">
              <a:solidFill>
                <a:srgbClr val="242424"/>
              </a:solidFill>
              <a:highlight>
                <a:srgbClr val="FFFFFF"/>
              </a:highlight>
            </a:endParaRPr>
          </a:p>
          <a:p>
            <a:pPr indent="-355600" lvl="0" marL="457200" rtl="0" algn="l">
              <a:spcBef>
                <a:spcPts val="0"/>
              </a:spcBef>
              <a:spcAft>
                <a:spcPts val="0"/>
              </a:spcAft>
              <a:buClr>
                <a:srgbClr val="242424"/>
              </a:buClr>
              <a:buSzPts val="2000"/>
              <a:buChar char="●"/>
            </a:pPr>
            <a:r>
              <a:rPr b="1" lang="en" sz="2000">
                <a:solidFill>
                  <a:srgbClr val="242424"/>
                </a:solidFill>
                <a:highlight>
                  <a:srgbClr val="FFFFFF"/>
                </a:highlight>
              </a:rPr>
              <a:t>Dispatchers.Default</a:t>
            </a:r>
            <a:endParaRPr b="1" sz="2000">
              <a:solidFill>
                <a:srgbClr val="242424"/>
              </a:solidFill>
              <a:highlight>
                <a:srgbClr val="FFFFFF"/>
              </a:highlight>
            </a:endParaRPr>
          </a:p>
          <a:p>
            <a:pPr indent="0" lvl="0" marL="0" rtl="0" algn="l">
              <a:spcBef>
                <a:spcPts val="0"/>
              </a:spcBef>
              <a:spcAft>
                <a:spcPts val="0"/>
              </a:spcAft>
              <a:buNone/>
            </a:pPr>
            <a:r>
              <a:t/>
            </a:r>
            <a:endParaRPr sz="2000"/>
          </a:p>
        </p:txBody>
      </p:sp>
      <p:sp>
        <p:nvSpPr>
          <p:cNvPr id="1823" name="Google Shape;1823;p22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Dispatchers</a:t>
            </a:r>
            <a:endParaRPr/>
          </a:p>
        </p:txBody>
      </p:sp>
      <p:sp>
        <p:nvSpPr>
          <p:cNvPr id="1824" name="Google Shape;1824;p2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25" name="Google Shape;1825;p222"/>
          <p:cNvSpPr txBox="1"/>
          <p:nvPr>
            <p:ph idx="1" type="body"/>
          </p:nvPr>
        </p:nvSpPr>
        <p:spPr>
          <a:xfrm>
            <a:off x="720000" y="1000200"/>
            <a:ext cx="4101900" cy="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highlight>
                  <a:srgbClr val="FFFFFF"/>
                </a:highlight>
              </a:rPr>
              <a:t>Used to decide the thread of the coroutines</a:t>
            </a:r>
            <a:endParaRPr>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720000" y="387600"/>
            <a:ext cx="6346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Course</a:t>
            </a:r>
            <a:endParaRPr/>
          </a:p>
        </p:txBody>
      </p:sp>
      <p:sp>
        <p:nvSpPr>
          <p:cNvPr id="193" name="Google Shape;19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5"/>
          <p:cNvSpPr txBox="1"/>
          <p:nvPr/>
        </p:nvSpPr>
        <p:spPr>
          <a:xfrm>
            <a:off x="787575" y="1163900"/>
            <a:ext cx="2997000" cy="3509400"/>
          </a:xfrm>
          <a:prstGeom prst="rect">
            <a:avLst/>
          </a:prstGeom>
          <a:noFill/>
          <a:ln>
            <a:noFill/>
          </a:ln>
        </p:spPr>
        <p:txBody>
          <a:bodyPr anchorCtr="0" anchor="t" bIns="91425" lIns="91425" spcFirstLastPara="1" rIns="91425" wrap="square" tIns="91425">
            <a:spAutoFit/>
          </a:bodyPr>
          <a:lstStyle/>
          <a:p>
            <a:pPr indent="-304800" lvl="0" marL="457200" rtl="0" algn="l">
              <a:lnSpc>
                <a:spcPct val="95000"/>
              </a:lnSpc>
              <a:spcBef>
                <a:spcPts val="1200"/>
              </a:spcBef>
              <a:spcAft>
                <a:spcPts val="0"/>
              </a:spcAft>
              <a:buClr>
                <a:schemeClr val="dk1"/>
              </a:buClr>
              <a:buSzPts val="1200"/>
              <a:buFont typeface="Poppins"/>
              <a:buChar char="●"/>
            </a:pPr>
            <a:r>
              <a:rPr b="1" lang="en" sz="1200" u="sng">
                <a:solidFill>
                  <a:schemeClr val="hlink"/>
                </a:solidFill>
                <a:latin typeface="Poppins"/>
                <a:ea typeface="Poppins"/>
                <a:cs typeface="Poppins"/>
                <a:sym typeface="Poppins"/>
                <a:hlinkClick action="ppaction://hlinksldjump" r:id="rId3"/>
              </a:rPr>
              <a:t>Project structure</a:t>
            </a:r>
            <a:endParaRPr b="1"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b="1" lang="en" sz="1200" u="sng">
                <a:solidFill>
                  <a:schemeClr val="hlink"/>
                </a:solidFill>
                <a:latin typeface="Poppins"/>
                <a:ea typeface="Poppins"/>
                <a:cs typeface="Poppins"/>
                <a:sym typeface="Poppins"/>
                <a:hlinkClick action="ppaction://hlinksldjump" r:id="rId4"/>
              </a:rPr>
              <a:t>Gradle Configuration</a:t>
            </a:r>
            <a:endParaRPr b="1"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minSDK</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compileSDK</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targetSDK</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b="1" lang="en" sz="1200" u="sng">
                <a:solidFill>
                  <a:schemeClr val="hlink"/>
                </a:solidFill>
                <a:latin typeface="Poppins"/>
                <a:ea typeface="Poppins"/>
                <a:cs typeface="Poppins"/>
                <a:sym typeface="Poppins"/>
                <a:hlinkClick action="ppaction://hlinksldjump" r:id="rId5"/>
              </a:rPr>
              <a:t>Context</a:t>
            </a:r>
            <a:endParaRPr b="1"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b="1" lang="en" sz="1200" u="sng">
                <a:solidFill>
                  <a:schemeClr val="hlink"/>
                </a:solidFill>
                <a:latin typeface="Poppins"/>
                <a:ea typeface="Poppins"/>
                <a:cs typeface="Poppins"/>
                <a:sym typeface="Poppins"/>
                <a:hlinkClick action="ppaction://hlinksldjump" r:id="rId6"/>
              </a:rPr>
              <a:t>Resource</a:t>
            </a:r>
            <a:endParaRPr b="1"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String</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Theme</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Style</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Attr</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b="1" lang="en" sz="1200" u="sng">
                <a:solidFill>
                  <a:schemeClr val="hlink"/>
                </a:solidFill>
                <a:latin typeface="Poppins"/>
                <a:ea typeface="Poppins"/>
                <a:cs typeface="Poppins"/>
                <a:sym typeface="Poppins"/>
                <a:hlinkClick action="ppaction://hlinksldjump" r:id="rId7"/>
              </a:rPr>
              <a:t>Manifest</a:t>
            </a:r>
            <a:endParaRPr b="1"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b="1" lang="en" sz="1200" u="sng">
                <a:solidFill>
                  <a:schemeClr val="hlink"/>
                </a:solidFill>
                <a:latin typeface="Poppins"/>
                <a:ea typeface="Poppins"/>
                <a:cs typeface="Poppins"/>
                <a:sym typeface="Poppins"/>
                <a:hlinkClick action="ppaction://hlinksldjump" r:id="rId8"/>
              </a:rPr>
              <a:t>Layout1</a:t>
            </a:r>
            <a:endParaRPr b="1"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ViewGroup</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View</a:t>
            </a:r>
            <a:endParaRPr sz="1200">
              <a:solidFill>
                <a:schemeClr val="dk1"/>
              </a:solidFill>
              <a:latin typeface="Poppins"/>
              <a:ea typeface="Poppins"/>
              <a:cs typeface="Poppins"/>
              <a:sym typeface="Poppins"/>
            </a:endParaRPr>
          </a:p>
          <a:p>
            <a:pPr indent="-304800" lvl="2" marL="13716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TextView</a:t>
            </a:r>
            <a:endParaRPr sz="1200">
              <a:solidFill>
                <a:schemeClr val="dk1"/>
              </a:solidFill>
              <a:latin typeface="Poppins"/>
              <a:ea typeface="Poppins"/>
              <a:cs typeface="Poppins"/>
              <a:sym typeface="Poppins"/>
            </a:endParaRPr>
          </a:p>
          <a:p>
            <a:pPr indent="-304800" lvl="2" marL="13716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Button</a:t>
            </a:r>
            <a:endParaRPr sz="1200">
              <a:solidFill>
                <a:schemeClr val="dk1"/>
              </a:solidFill>
              <a:latin typeface="Poppins"/>
              <a:ea typeface="Poppins"/>
              <a:cs typeface="Poppins"/>
              <a:sym typeface="Poppins"/>
            </a:endParaRPr>
          </a:p>
          <a:p>
            <a:pPr indent="-304800" lvl="2" marL="13716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ImageView</a:t>
            </a:r>
            <a:endParaRPr sz="1200">
              <a:latin typeface="Poppins"/>
              <a:ea typeface="Poppins"/>
              <a:cs typeface="Poppins"/>
              <a:sym typeface="Poppins"/>
            </a:endParaRPr>
          </a:p>
        </p:txBody>
      </p:sp>
      <p:sp>
        <p:nvSpPr>
          <p:cNvPr id="195" name="Google Shape;195;p25"/>
          <p:cNvSpPr txBox="1"/>
          <p:nvPr/>
        </p:nvSpPr>
        <p:spPr>
          <a:xfrm>
            <a:off x="4482500" y="1072375"/>
            <a:ext cx="3000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u="sng">
                <a:solidFill>
                  <a:schemeClr val="hlink"/>
                </a:solidFill>
                <a:hlinkClick action="ppaction://hlinksldjump" r:id="rId9"/>
              </a:rPr>
              <a:t>Kotlin part 1</a:t>
            </a:r>
            <a:endParaRPr b="1"/>
          </a:p>
          <a:p>
            <a:pPr indent="-317500" lvl="1" marL="914400" rtl="0" algn="l">
              <a:spcBef>
                <a:spcPts val="0"/>
              </a:spcBef>
              <a:spcAft>
                <a:spcPts val="0"/>
              </a:spcAft>
              <a:buSzPts val="1400"/>
              <a:buChar char="●"/>
            </a:pPr>
            <a:r>
              <a:rPr lang="en"/>
              <a:t>Variable Declaration</a:t>
            </a:r>
            <a:endParaRPr/>
          </a:p>
          <a:p>
            <a:pPr indent="-317500" lvl="1" marL="914400" rtl="0" algn="l">
              <a:spcBef>
                <a:spcPts val="0"/>
              </a:spcBef>
              <a:spcAft>
                <a:spcPts val="0"/>
              </a:spcAft>
              <a:buSzPts val="1400"/>
              <a:buChar char="●"/>
            </a:pPr>
            <a:r>
              <a:rPr lang="en"/>
              <a:t>Type</a:t>
            </a:r>
            <a:endParaRPr/>
          </a:p>
          <a:p>
            <a:pPr indent="-317500" lvl="2" marL="1371600" rtl="0" algn="l">
              <a:spcBef>
                <a:spcPts val="0"/>
              </a:spcBef>
              <a:spcAft>
                <a:spcPts val="0"/>
              </a:spcAft>
              <a:buSzPts val="1400"/>
              <a:buChar char="●"/>
            </a:pPr>
            <a:r>
              <a:rPr lang="en"/>
              <a:t>Nullable</a:t>
            </a:r>
            <a:endParaRPr/>
          </a:p>
          <a:p>
            <a:pPr indent="-317500" lvl="1" marL="914400" rtl="0" algn="l">
              <a:spcBef>
                <a:spcPts val="0"/>
              </a:spcBef>
              <a:spcAft>
                <a:spcPts val="0"/>
              </a:spcAft>
              <a:buSzPts val="1400"/>
              <a:buChar char="●"/>
            </a:pPr>
            <a:r>
              <a:rPr lang="en"/>
              <a:t>expression</a:t>
            </a:r>
            <a:endParaRPr/>
          </a:p>
          <a:p>
            <a:pPr indent="-317500" lvl="1" marL="914400" rtl="0" algn="l">
              <a:spcBef>
                <a:spcPts val="0"/>
              </a:spcBef>
              <a:spcAft>
                <a:spcPts val="0"/>
              </a:spcAft>
              <a:buSzPts val="1400"/>
              <a:buChar char="●"/>
            </a:pPr>
            <a:r>
              <a:rPr lang="en"/>
              <a:t>Control flow</a:t>
            </a:r>
            <a:endParaRPr/>
          </a:p>
          <a:p>
            <a:pPr indent="-317500" lvl="2" marL="1371600" rtl="0" algn="l">
              <a:spcBef>
                <a:spcPts val="0"/>
              </a:spcBef>
              <a:spcAft>
                <a:spcPts val="0"/>
              </a:spcAft>
              <a:buSzPts val="1400"/>
              <a:buChar char="●"/>
            </a:pPr>
            <a:r>
              <a:rPr lang="en"/>
              <a:t>condition</a:t>
            </a:r>
            <a:endParaRPr/>
          </a:p>
          <a:p>
            <a:pPr indent="-317500" lvl="2" marL="1371600" rtl="0" algn="l">
              <a:spcBef>
                <a:spcPts val="0"/>
              </a:spcBef>
              <a:spcAft>
                <a:spcPts val="0"/>
              </a:spcAft>
              <a:buSzPts val="1400"/>
              <a:buChar char="●"/>
            </a:pPr>
            <a:r>
              <a:rPr lang="en"/>
              <a:t>loop</a:t>
            </a:r>
            <a:endParaRPr/>
          </a:p>
          <a:p>
            <a:pPr indent="-317500" lvl="1" marL="914400" rtl="0" algn="l">
              <a:spcBef>
                <a:spcPts val="0"/>
              </a:spcBef>
              <a:spcAft>
                <a:spcPts val="0"/>
              </a:spcAft>
              <a:buSzPts val="1400"/>
              <a:buChar char="●"/>
            </a:pPr>
            <a:r>
              <a:rPr lang="en"/>
              <a:t>Working with null</a:t>
            </a:r>
            <a:endParaRPr/>
          </a:p>
          <a:p>
            <a:pPr indent="-317500" lvl="1" marL="914400" rtl="0" algn="l">
              <a:spcBef>
                <a:spcPts val="0"/>
              </a:spcBef>
              <a:spcAft>
                <a:spcPts val="0"/>
              </a:spcAft>
              <a:buSzPts val="1400"/>
              <a:buChar char="●"/>
            </a:pPr>
            <a:r>
              <a:rPr lang="en"/>
              <a:t>collection</a:t>
            </a:r>
            <a:endParaRPr/>
          </a:p>
          <a:p>
            <a:pPr indent="-317500" lvl="2" marL="1371600" rtl="0" algn="l">
              <a:spcBef>
                <a:spcPts val="0"/>
              </a:spcBef>
              <a:spcAft>
                <a:spcPts val="0"/>
              </a:spcAft>
              <a:buSzPts val="1400"/>
              <a:buChar char="●"/>
            </a:pPr>
            <a:r>
              <a:rPr lang="en"/>
              <a:t>List</a:t>
            </a:r>
            <a:endParaRPr/>
          </a:p>
          <a:p>
            <a:pPr indent="-317500" lvl="2" marL="1371600" rtl="0" algn="l">
              <a:spcBef>
                <a:spcPts val="0"/>
              </a:spcBef>
              <a:spcAft>
                <a:spcPts val="0"/>
              </a:spcAft>
              <a:buSzPts val="1400"/>
              <a:buChar char="●"/>
            </a:pPr>
            <a:r>
              <a:rPr lang="en"/>
              <a:t>Set</a:t>
            </a:r>
            <a:endParaRPr/>
          </a:p>
          <a:p>
            <a:pPr indent="-317500" lvl="2" marL="1371600" rtl="0" algn="l">
              <a:spcBef>
                <a:spcPts val="0"/>
              </a:spcBef>
              <a:spcAft>
                <a:spcPts val="0"/>
              </a:spcAft>
              <a:buSzPts val="1400"/>
              <a:buChar char="●"/>
            </a:pPr>
            <a:r>
              <a:rPr lang="en"/>
              <a:t>Pair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a:t>
            </a:r>
            <a:r>
              <a:rPr lang="en"/>
              <a:t> context</a:t>
            </a:r>
            <a:endParaRPr/>
          </a:p>
        </p:txBody>
      </p:sp>
      <p:sp>
        <p:nvSpPr>
          <p:cNvPr id="351" name="Google Shape;35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43"/>
          <p:cNvSpPr txBox="1"/>
          <p:nvPr>
            <p:ph idx="1" type="body"/>
          </p:nvPr>
        </p:nvSpPr>
        <p:spPr>
          <a:xfrm>
            <a:off x="720000" y="1000200"/>
            <a:ext cx="4730100" cy="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rPr>
              <a:t>This context is tied to the Application’s lifecycle</a:t>
            </a:r>
            <a:endParaRPr>
              <a:solidFill>
                <a:srgbClr val="999999"/>
              </a:solidFill>
            </a:endParaRPr>
          </a:p>
        </p:txBody>
      </p:sp>
      <p:sp>
        <p:nvSpPr>
          <p:cNvPr id="353" name="Google Shape;353;p43"/>
          <p:cNvSpPr txBox="1"/>
          <p:nvPr>
            <p:ph idx="1" type="body"/>
          </p:nvPr>
        </p:nvSpPr>
        <p:spPr>
          <a:xfrm>
            <a:off x="686775" y="1654288"/>
            <a:ext cx="70704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42424"/>
                </a:solidFill>
                <a:highlight>
                  <a:srgbClr val="FFFFFF"/>
                </a:highlight>
              </a:rPr>
              <a:t>The function invoking in the Activity context is</a:t>
            </a:r>
            <a:endParaRPr sz="1800"/>
          </a:p>
        </p:txBody>
      </p:sp>
      <p:sp>
        <p:nvSpPr>
          <p:cNvPr id="354" name="Google Shape;354;p43"/>
          <p:cNvSpPr txBox="1"/>
          <p:nvPr>
            <p:ph idx="1" type="body"/>
          </p:nvPr>
        </p:nvSpPr>
        <p:spPr>
          <a:xfrm>
            <a:off x="944325" y="2259338"/>
            <a:ext cx="6555300" cy="12465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1AB1CD"/>
                </a:solidFill>
                <a:latin typeface="Roboto Mono"/>
                <a:ea typeface="Roboto Mono"/>
                <a:cs typeface="Roboto Mono"/>
                <a:sym typeface="Roboto Mono"/>
              </a:rPr>
              <a:t>getContext()</a:t>
            </a:r>
            <a:r>
              <a:rPr lang="en" sz="2000">
                <a:solidFill>
                  <a:srgbClr val="000000"/>
                </a:solidFill>
                <a:latin typeface="Roboto Mono"/>
                <a:ea typeface="Roboto Mono"/>
                <a:cs typeface="Roboto Mono"/>
                <a:sym typeface="Roboto Mono"/>
              </a:rPr>
              <a:t> </a:t>
            </a:r>
            <a:endParaRPr sz="2000">
              <a:solidFill>
                <a:srgbClr val="000000"/>
              </a:solidFill>
              <a:latin typeface="Roboto Mono"/>
              <a:ea typeface="Roboto Mono"/>
              <a:cs typeface="Roboto Mono"/>
              <a:sym typeface="Roboto Mono"/>
            </a:endParaRPr>
          </a:p>
          <a:p>
            <a:pPr indent="0" lvl="0" marL="0" rtl="0" algn="l">
              <a:spcBef>
                <a:spcPts val="0"/>
              </a:spcBef>
              <a:spcAft>
                <a:spcPts val="0"/>
              </a:spcAft>
              <a:buNone/>
            </a:pPr>
            <a:r>
              <a:rPr i="1" lang="en" sz="2000">
                <a:solidFill>
                  <a:srgbClr val="A05000"/>
                </a:solidFill>
                <a:latin typeface="Roboto Mono"/>
                <a:ea typeface="Roboto Mono"/>
                <a:cs typeface="Roboto Mono"/>
                <a:sym typeface="Roboto Mono"/>
              </a:rPr>
              <a:t>// or</a:t>
            </a:r>
            <a:endParaRPr sz="20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2000">
                <a:solidFill>
                  <a:srgbClr val="1AB1CD"/>
                </a:solidFill>
                <a:latin typeface="Roboto Mono"/>
                <a:ea typeface="Roboto Mono"/>
                <a:cs typeface="Roboto Mono"/>
                <a:sym typeface="Roboto Mono"/>
              </a:rPr>
              <a:t>Activity.this</a:t>
            </a:r>
            <a:endParaRPr sz="2000">
              <a:solidFill>
                <a:srgbClr val="000000"/>
              </a:solidFill>
              <a:latin typeface="Roboto Mono"/>
              <a:ea typeface="Roboto Mono"/>
              <a:cs typeface="Roboto Mono"/>
              <a:sym typeface="Roboto Mono"/>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22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Suspend Function</a:t>
            </a:r>
            <a:endParaRPr/>
          </a:p>
        </p:txBody>
      </p:sp>
      <p:sp>
        <p:nvSpPr>
          <p:cNvPr id="1831" name="Google Shape;1831;p2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32" name="Google Shape;1832;p223"/>
          <p:cNvPicPr preferRelativeResize="0"/>
          <p:nvPr/>
        </p:nvPicPr>
        <p:blipFill>
          <a:blip r:embed="rId3">
            <a:alphaModFix/>
          </a:blip>
          <a:stretch>
            <a:fillRect/>
          </a:stretch>
        </p:blipFill>
        <p:spPr>
          <a:xfrm>
            <a:off x="726325" y="1216450"/>
            <a:ext cx="7108601" cy="3369999"/>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22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sytax</a:t>
            </a:r>
            <a:endParaRPr/>
          </a:p>
        </p:txBody>
      </p:sp>
      <p:sp>
        <p:nvSpPr>
          <p:cNvPr id="1838" name="Google Shape;1838;p2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39" name="Google Shape;1839;p224"/>
          <p:cNvPicPr preferRelativeResize="0"/>
          <p:nvPr/>
        </p:nvPicPr>
        <p:blipFill rotWithShape="1">
          <a:blip r:embed="rId3">
            <a:alphaModFix/>
          </a:blip>
          <a:srcRect b="0" l="-1439" r="1440" t="0"/>
          <a:stretch/>
        </p:blipFill>
        <p:spPr>
          <a:xfrm>
            <a:off x="893750" y="1787925"/>
            <a:ext cx="6828050" cy="1666950"/>
          </a:xfrm>
          <a:prstGeom prst="rect">
            <a:avLst/>
          </a:prstGeom>
          <a:noFill/>
          <a:ln>
            <a:noFill/>
          </a:ln>
        </p:spPr>
      </p:pic>
      <p:sp>
        <p:nvSpPr>
          <p:cNvPr id="1840" name="Google Shape;1840;p224"/>
          <p:cNvSpPr/>
          <p:nvPr/>
        </p:nvSpPr>
        <p:spPr>
          <a:xfrm>
            <a:off x="1254575" y="1462450"/>
            <a:ext cx="393600" cy="393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Poppins"/>
                <a:ea typeface="Poppins"/>
                <a:cs typeface="Poppins"/>
                <a:sym typeface="Poppins"/>
              </a:rPr>
              <a:t>1</a:t>
            </a:r>
            <a:endParaRPr b="1">
              <a:solidFill>
                <a:srgbClr val="FF0000"/>
              </a:solidFill>
              <a:latin typeface="Poppins"/>
              <a:ea typeface="Poppins"/>
              <a:cs typeface="Poppins"/>
              <a:sym typeface="Poppins"/>
            </a:endParaRPr>
          </a:p>
        </p:txBody>
      </p:sp>
      <p:sp>
        <p:nvSpPr>
          <p:cNvPr id="1841" name="Google Shape;1841;p224"/>
          <p:cNvSpPr/>
          <p:nvPr/>
        </p:nvSpPr>
        <p:spPr>
          <a:xfrm>
            <a:off x="2806925" y="1464200"/>
            <a:ext cx="393600" cy="393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Poppins"/>
                <a:ea typeface="Poppins"/>
                <a:cs typeface="Poppins"/>
                <a:sym typeface="Poppins"/>
              </a:rPr>
              <a:t>2</a:t>
            </a:r>
            <a:endParaRPr b="1">
              <a:solidFill>
                <a:srgbClr val="FF0000"/>
              </a:solidFill>
              <a:latin typeface="Poppins"/>
              <a:ea typeface="Poppins"/>
              <a:cs typeface="Poppins"/>
              <a:sym typeface="Poppins"/>
            </a:endParaRPr>
          </a:p>
        </p:txBody>
      </p:sp>
      <p:sp>
        <p:nvSpPr>
          <p:cNvPr id="1842" name="Google Shape;1842;p224"/>
          <p:cNvSpPr/>
          <p:nvPr/>
        </p:nvSpPr>
        <p:spPr>
          <a:xfrm>
            <a:off x="4720100" y="1462450"/>
            <a:ext cx="393600" cy="393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Poppins"/>
                <a:ea typeface="Poppins"/>
                <a:cs typeface="Poppins"/>
                <a:sym typeface="Poppins"/>
              </a:rPr>
              <a:t>3</a:t>
            </a:r>
            <a:endParaRPr b="1">
              <a:solidFill>
                <a:srgbClr val="FF0000"/>
              </a:solidFill>
              <a:latin typeface="Poppins"/>
              <a:ea typeface="Poppins"/>
              <a:cs typeface="Poppins"/>
              <a:sym typeface="Poppins"/>
            </a:endParaRPr>
          </a:p>
        </p:txBody>
      </p:sp>
      <p:sp>
        <p:nvSpPr>
          <p:cNvPr id="1843" name="Google Shape;1843;p224"/>
          <p:cNvSpPr/>
          <p:nvPr/>
        </p:nvSpPr>
        <p:spPr>
          <a:xfrm>
            <a:off x="2315875" y="2781700"/>
            <a:ext cx="393600" cy="393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0000"/>
                </a:solidFill>
                <a:latin typeface="Poppins"/>
                <a:ea typeface="Poppins"/>
                <a:cs typeface="Poppins"/>
                <a:sym typeface="Poppins"/>
              </a:rPr>
              <a:t>4</a:t>
            </a:r>
            <a:endParaRPr b="1">
              <a:solidFill>
                <a:srgbClr val="FF0000"/>
              </a:solidFill>
              <a:latin typeface="Poppins"/>
              <a:ea typeface="Poppins"/>
              <a:cs typeface="Poppins"/>
              <a:sym typeface="Poppins"/>
            </a:endParaRPr>
          </a:p>
        </p:txBody>
      </p:sp>
      <p:cxnSp>
        <p:nvCxnSpPr>
          <p:cNvPr id="1844" name="Google Shape;1844;p224"/>
          <p:cNvCxnSpPr>
            <a:endCxn id="1840" idx="4"/>
          </p:cNvCxnSpPr>
          <p:nvPr/>
        </p:nvCxnSpPr>
        <p:spPr>
          <a:xfrm rot="10800000">
            <a:off x="1451375" y="1856050"/>
            <a:ext cx="11700" cy="387600"/>
          </a:xfrm>
          <a:prstGeom prst="straightConnector1">
            <a:avLst/>
          </a:prstGeom>
          <a:noFill/>
          <a:ln cap="flat" cmpd="sng" w="28575">
            <a:solidFill>
              <a:srgbClr val="FF0000"/>
            </a:solidFill>
            <a:prstDash val="solid"/>
            <a:round/>
            <a:headEnd len="med" w="med" type="none"/>
            <a:tailEnd len="med" w="med" type="none"/>
          </a:ln>
        </p:spPr>
      </p:cxnSp>
      <p:sp>
        <p:nvSpPr>
          <p:cNvPr id="1845" name="Google Shape;1845;p224"/>
          <p:cNvSpPr txBox="1"/>
          <p:nvPr/>
        </p:nvSpPr>
        <p:spPr>
          <a:xfrm>
            <a:off x="1597738" y="1443700"/>
            <a:ext cx="89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0000"/>
                </a:solidFill>
                <a:latin typeface="Poppins"/>
                <a:ea typeface="Poppins"/>
                <a:cs typeface="Poppins"/>
                <a:sym typeface="Poppins"/>
              </a:rPr>
              <a:t>Scope</a:t>
            </a:r>
            <a:endParaRPr sz="1600">
              <a:solidFill>
                <a:srgbClr val="FF0000"/>
              </a:solidFill>
              <a:latin typeface="Poppins"/>
              <a:ea typeface="Poppins"/>
              <a:cs typeface="Poppins"/>
              <a:sym typeface="Poppins"/>
            </a:endParaRPr>
          </a:p>
        </p:txBody>
      </p:sp>
      <p:cxnSp>
        <p:nvCxnSpPr>
          <p:cNvPr id="1846" name="Google Shape;1846;p224"/>
          <p:cNvCxnSpPr>
            <a:endCxn id="1841" idx="4"/>
          </p:cNvCxnSpPr>
          <p:nvPr/>
        </p:nvCxnSpPr>
        <p:spPr>
          <a:xfrm rot="10800000">
            <a:off x="3003725" y="1857800"/>
            <a:ext cx="18300" cy="399000"/>
          </a:xfrm>
          <a:prstGeom prst="straightConnector1">
            <a:avLst/>
          </a:prstGeom>
          <a:noFill/>
          <a:ln cap="flat" cmpd="sng" w="28575">
            <a:solidFill>
              <a:srgbClr val="FF0000"/>
            </a:solidFill>
            <a:prstDash val="solid"/>
            <a:round/>
            <a:headEnd len="med" w="med" type="none"/>
            <a:tailEnd len="med" w="med" type="none"/>
          </a:ln>
        </p:spPr>
      </p:cxnSp>
      <p:sp>
        <p:nvSpPr>
          <p:cNvPr id="1847" name="Google Shape;1847;p224"/>
          <p:cNvSpPr txBox="1"/>
          <p:nvPr/>
        </p:nvSpPr>
        <p:spPr>
          <a:xfrm>
            <a:off x="3251721" y="1445450"/>
            <a:ext cx="98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0000"/>
                </a:solidFill>
                <a:latin typeface="Poppins"/>
                <a:ea typeface="Poppins"/>
                <a:cs typeface="Poppins"/>
                <a:sym typeface="Poppins"/>
              </a:rPr>
              <a:t>Context</a:t>
            </a:r>
            <a:endParaRPr sz="1600">
              <a:solidFill>
                <a:srgbClr val="FF0000"/>
              </a:solidFill>
              <a:latin typeface="Poppins"/>
              <a:ea typeface="Poppins"/>
              <a:cs typeface="Poppins"/>
              <a:sym typeface="Poppins"/>
            </a:endParaRPr>
          </a:p>
        </p:txBody>
      </p:sp>
      <p:cxnSp>
        <p:nvCxnSpPr>
          <p:cNvPr id="1848" name="Google Shape;1848;p224"/>
          <p:cNvCxnSpPr/>
          <p:nvPr/>
        </p:nvCxnSpPr>
        <p:spPr>
          <a:xfrm rot="10800000">
            <a:off x="4907750" y="1857800"/>
            <a:ext cx="18300" cy="399000"/>
          </a:xfrm>
          <a:prstGeom prst="straightConnector1">
            <a:avLst/>
          </a:prstGeom>
          <a:noFill/>
          <a:ln cap="flat" cmpd="sng" w="28575">
            <a:solidFill>
              <a:srgbClr val="FF0000"/>
            </a:solidFill>
            <a:prstDash val="solid"/>
            <a:round/>
            <a:headEnd len="med" w="med" type="none"/>
            <a:tailEnd len="med" w="med" type="none"/>
          </a:ln>
        </p:spPr>
      </p:cxnSp>
      <p:sp>
        <p:nvSpPr>
          <p:cNvPr id="1849" name="Google Shape;1849;p224"/>
          <p:cNvSpPr txBox="1"/>
          <p:nvPr/>
        </p:nvSpPr>
        <p:spPr>
          <a:xfrm>
            <a:off x="5241080" y="1445450"/>
            <a:ext cx="227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F0000"/>
                </a:solidFill>
                <a:latin typeface="Poppins"/>
                <a:ea typeface="Poppins"/>
                <a:cs typeface="Poppins"/>
                <a:sym typeface="Poppins"/>
              </a:rPr>
              <a:t>CoroutineBuilder</a:t>
            </a:r>
            <a:endParaRPr sz="1600">
              <a:solidFill>
                <a:srgbClr val="FF0000"/>
              </a:solidFill>
              <a:latin typeface="Poppins"/>
              <a:ea typeface="Poppins"/>
              <a:cs typeface="Poppins"/>
              <a:sym typeface="Poppins"/>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22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pokemonList from API</a:t>
            </a:r>
            <a:endParaRPr/>
          </a:p>
        </p:txBody>
      </p:sp>
      <p:sp>
        <p:nvSpPr>
          <p:cNvPr id="1855" name="Google Shape;1855;p2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6" name="Google Shape;1856;p225"/>
          <p:cNvSpPr txBox="1"/>
          <p:nvPr/>
        </p:nvSpPr>
        <p:spPr>
          <a:xfrm>
            <a:off x="931200" y="1322225"/>
            <a:ext cx="7281600" cy="2339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C7832"/>
                </a:solidFill>
                <a:latin typeface="Poppins"/>
                <a:ea typeface="Poppins"/>
                <a:cs typeface="Poppins"/>
                <a:sym typeface="Poppins"/>
              </a:rPr>
              <a:t>fun </a:t>
            </a:r>
            <a:r>
              <a:rPr lang="en">
                <a:solidFill>
                  <a:srgbClr val="FFC66D"/>
                </a:solidFill>
                <a:latin typeface="Poppins"/>
                <a:ea typeface="Poppins"/>
                <a:cs typeface="Poppins"/>
                <a:sym typeface="Poppins"/>
              </a:rPr>
              <a:t>getPokemonList</a:t>
            </a:r>
            <a:r>
              <a:rPr lang="en">
                <a:solidFill>
                  <a:srgbClr val="A9B7C6"/>
                </a:solidFill>
                <a:latin typeface="Poppins"/>
                <a:ea typeface="Poppins"/>
                <a:cs typeface="Poppins"/>
                <a:sym typeface="Poppins"/>
              </a:rPr>
              <a:t>() {</a:t>
            </a:r>
            <a:endParaRPr>
              <a:solidFill>
                <a:srgbClr val="A9B7C6"/>
              </a:solidFill>
              <a:latin typeface="Poppins"/>
              <a:ea typeface="Poppins"/>
              <a:cs typeface="Poppins"/>
              <a:sym typeface="Poppins"/>
            </a:endParaRPr>
          </a:p>
          <a:p>
            <a:pPr indent="0" lvl="0" marL="0" rtl="0" algn="l">
              <a:spcBef>
                <a:spcPts val="0"/>
              </a:spcBef>
              <a:spcAft>
                <a:spcPts val="0"/>
              </a:spcAft>
              <a:buNone/>
            </a:pPr>
            <a:r>
              <a:rPr lang="en">
                <a:solidFill>
                  <a:srgbClr val="A9B7C6"/>
                </a:solidFill>
                <a:latin typeface="Poppins"/>
                <a:ea typeface="Poppins"/>
                <a:cs typeface="Poppins"/>
                <a:sym typeface="Poppins"/>
              </a:rPr>
              <a:t>   </a:t>
            </a:r>
            <a:r>
              <a:rPr i="1" lang="en">
                <a:solidFill>
                  <a:srgbClr val="9876AA"/>
                </a:solidFill>
                <a:latin typeface="Poppins"/>
                <a:ea typeface="Poppins"/>
                <a:cs typeface="Poppins"/>
                <a:sym typeface="Poppins"/>
              </a:rPr>
              <a:t>viewModelScope</a:t>
            </a:r>
            <a:r>
              <a:rPr lang="en">
                <a:solidFill>
                  <a:srgbClr val="A9B7C6"/>
                </a:solidFill>
                <a:latin typeface="Poppins"/>
                <a:ea typeface="Poppins"/>
                <a:cs typeface="Poppins"/>
                <a:sym typeface="Poppins"/>
              </a:rPr>
              <a:t>.</a:t>
            </a:r>
            <a:r>
              <a:rPr i="1" lang="en">
                <a:solidFill>
                  <a:srgbClr val="FFC66D"/>
                </a:solidFill>
                <a:latin typeface="Poppins"/>
                <a:ea typeface="Poppins"/>
                <a:cs typeface="Poppins"/>
                <a:sym typeface="Poppins"/>
              </a:rPr>
              <a:t>launch </a:t>
            </a:r>
            <a:r>
              <a:rPr lang="en">
                <a:solidFill>
                  <a:srgbClr val="A9B7C6"/>
                </a:solidFill>
                <a:latin typeface="Poppins"/>
                <a:ea typeface="Poppins"/>
                <a:cs typeface="Poppins"/>
                <a:sym typeface="Poppins"/>
              </a:rPr>
              <a:t>{</a:t>
            </a:r>
            <a:endParaRPr>
              <a:solidFill>
                <a:srgbClr val="A9B7C6"/>
              </a:solidFill>
              <a:latin typeface="Poppins"/>
              <a:ea typeface="Poppins"/>
              <a:cs typeface="Poppins"/>
              <a:sym typeface="Poppins"/>
            </a:endParaRPr>
          </a:p>
          <a:p>
            <a:pPr indent="0" lvl="0" marL="0" rtl="0" algn="l">
              <a:spcBef>
                <a:spcPts val="0"/>
              </a:spcBef>
              <a:spcAft>
                <a:spcPts val="0"/>
              </a:spcAft>
              <a:buNone/>
            </a:pPr>
            <a:r>
              <a:rPr lang="en">
                <a:solidFill>
                  <a:srgbClr val="A9B7C6"/>
                </a:solidFill>
                <a:latin typeface="Poppins"/>
                <a:ea typeface="Poppins"/>
                <a:cs typeface="Poppins"/>
                <a:sym typeface="Poppins"/>
              </a:rPr>
              <a:t>       </a:t>
            </a:r>
            <a:r>
              <a:rPr lang="en">
                <a:solidFill>
                  <a:srgbClr val="CC7832"/>
                </a:solidFill>
                <a:latin typeface="Poppins"/>
                <a:ea typeface="Poppins"/>
                <a:cs typeface="Poppins"/>
                <a:sym typeface="Poppins"/>
              </a:rPr>
              <a:t>val </a:t>
            </a:r>
            <a:r>
              <a:rPr lang="en">
                <a:solidFill>
                  <a:srgbClr val="A9B7C6"/>
                </a:solidFill>
                <a:latin typeface="Poppins"/>
                <a:ea typeface="Poppins"/>
                <a:cs typeface="Poppins"/>
                <a:sym typeface="Poppins"/>
              </a:rPr>
              <a:t>pokemonList = PokemonFactoryApi.createAPI().getPokemonList()</a:t>
            </a:r>
            <a:endParaRPr>
              <a:solidFill>
                <a:srgbClr val="A9B7C6"/>
              </a:solidFill>
              <a:latin typeface="Poppins"/>
              <a:ea typeface="Poppins"/>
              <a:cs typeface="Poppins"/>
              <a:sym typeface="Poppins"/>
            </a:endParaRPr>
          </a:p>
          <a:p>
            <a:pPr indent="0" lvl="0" marL="0" rtl="0" algn="l">
              <a:spcBef>
                <a:spcPts val="0"/>
              </a:spcBef>
              <a:spcAft>
                <a:spcPts val="0"/>
              </a:spcAft>
              <a:buNone/>
            </a:pPr>
            <a:r>
              <a:rPr lang="en">
                <a:solidFill>
                  <a:srgbClr val="A9B7C6"/>
                </a:solidFill>
                <a:latin typeface="Poppins"/>
                <a:ea typeface="Poppins"/>
                <a:cs typeface="Poppins"/>
                <a:sym typeface="Poppins"/>
              </a:rPr>
              <a:t>       </a:t>
            </a:r>
            <a:r>
              <a:rPr lang="en">
                <a:solidFill>
                  <a:srgbClr val="CC7832"/>
                </a:solidFill>
                <a:latin typeface="Poppins"/>
                <a:ea typeface="Poppins"/>
                <a:cs typeface="Poppins"/>
                <a:sym typeface="Poppins"/>
              </a:rPr>
              <a:t>if </a:t>
            </a:r>
            <a:r>
              <a:rPr lang="en">
                <a:solidFill>
                  <a:srgbClr val="A9B7C6"/>
                </a:solidFill>
                <a:latin typeface="Poppins"/>
                <a:ea typeface="Poppins"/>
                <a:cs typeface="Poppins"/>
                <a:sym typeface="Poppins"/>
              </a:rPr>
              <a:t>(pokemonList.</a:t>
            </a:r>
            <a:r>
              <a:rPr i="1" lang="en">
                <a:solidFill>
                  <a:srgbClr val="9876AA"/>
                </a:solidFill>
                <a:latin typeface="Poppins"/>
                <a:ea typeface="Poppins"/>
                <a:cs typeface="Poppins"/>
                <a:sym typeface="Poppins"/>
              </a:rPr>
              <a:t>isSuccessful</a:t>
            </a:r>
            <a:r>
              <a:rPr lang="en">
                <a:solidFill>
                  <a:srgbClr val="A9B7C6"/>
                </a:solidFill>
                <a:latin typeface="Poppins"/>
                <a:ea typeface="Poppins"/>
                <a:cs typeface="Poppins"/>
                <a:sym typeface="Poppins"/>
              </a:rPr>
              <a:t>) {</a:t>
            </a:r>
            <a:endParaRPr>
              <a:solidFill>
                <a:srgbClr val="A9B7C6"/>
              </a:solidFill>
              <a:latin typeface="Poppins"/>
              <a:ea typeface="Poppins"/>
              <a:cs typeface="Poppins"/>
              <a:sym typeface="Poppins"/>
            </a:endParaRPr>
          </a:p>
          <a:p>
            <a:pPr indent="0" lvl="0" marL="0" rtl="0" algn="l">
              <a:spcBef>
                <a:spcPts val="0"/>
              </a:spcBef>
              <a:spcAft>
                <a:spcPts val="0"/>
              </a:spcAft>
              <a:buNone/>
            </a:pPr>
            <a:r>
              <a:rPr lang="en">
                <a:solidFill>
                  <a:srgbClr val="A9B7C6"/>
                </a:solidFill>
                <a:latin typeface="Poppins"/>
                <a:ea typeface="Poppins"/>
                <a:cs typeface="Poppins"/>
                <a:sym typeface="Poppins"/>
              </a:rPr>
              <a:t>           Log.d(MainViewModel::</a:t>
            </a:r>
            <a:r>
              <a:rPr lang="en">
                <a:solidFill>
                  <a:srgbClr val="CC7832"/>
                </a:solidFill>
                <a:latin typeface="Poppins"/>
                <a:ea typeface="Poppins"/>
                <a:cs typeface="Poppins"/>
                <a:sym typeface="Poppins"/>
              </a:rPr>
              <a:t>class</a:t>
            </a:r>
            <a:r>
              <a:rPr lang="en">
                <a:solidFill>
                  <a:srgbClr val="A9B7C6"/>
                </a:solidFill>
                <a:latin typeface="Poppins"/>
                <a:ea typeface="Poppins"/>
                <a:cs typeface="Poppins"/>
                <a:sym typeface="Poppins"/>
              </a:rPr>
              <a:t>.</a:t>
            </a:r>
            <a:r>
              <a:rPr i="1" lang="en">
                <a:solidFill>
                  <a:srgbClr val="9876AA"/>
                </a:solidFill>
                <a:latin typeface="Poppins"/>
                <a:ea typeface="Poppins"/>
                <a:cs typeface="Poppins"/>
                <a:sym typeface="Poppins"/>
              </a:rPr>
              <a:t>java</a:t>
            </a:r>
            <a:r>
              <a:rPr lang="en">
                <a:solidFill>
                  <a:srgbClr val="A9B7C6"/>
                </a:solidFill>
                <a:latin typeface="Poppins"/>
                <a:ea typeface="Poppins"/>
                <a:cs typeface="Poppins"/>
                <a:sym typeface="Poppins"/>
              </a:rPr>
              <a:t>.</a:t>
            </a:r>
            <a:r>
              <a:rPr i="1" lang="en">
                <a:solidFill>
                  <a:srgbClr val="9876AA"/>
                </a:solidFill>
                <a:latin typeface="Poppins"/>
                <a:ea typeface="Poppins"/>
                <a:cs typeface="Poppins"/>
                <a:sym typeface="Poppins"/>
              </a:rPr>
              <a:t>simpleName</a:t>
            </a:r>
            <a:r>
              <a:rPr lang="en">
                <a:solidFill>
                  <a:srgbClr val="CC7832"/>
                </a:solidFill>
                <a:latin typeface="Poppins"/>
                <a:ea typeface="Poppins"/>
                <a:cs typeface="Poppins"/>
                <a:sym typeface="Poppins"/>
              </a:rPr>
              <a:t>, </a:t>
            </a:r>
            <a:r>
              <a:rPr lang="en">
                <a:solidFill>
                  <a:srgbClr val="6A8759"/>
                </a:solidFill>
                <a:latin typeface="Poppins"/>
                <a:ea typeface="Poppins"/>
                <a:cs typeface="Poppins"/>
                <a:sym typeface="Poppins"/>
              </a:rPr>
              <a:t>“Api success</a:t>
            </a:r>
            <a:r>
              <a:rPr lang="en">
                <a:solidFill>
                  <a:srgbClr val="6A8759"/>
                </a:solidFill>
                <a:latin typeface="Poppins"/>
                <a:ea typeface="Poppins"/>
                <a:cs typeface="Poppins"/>
                <a:sym typeface="Poppins"/>
              </a:rPr>
              <a:t>"</a:t>
            </a:r>
            <a:r>
              <a:rPr lang="en">
                <a:solidFill>
                  <a:srgbClr val="A9B7C6"/>
                </a:solidFill>
                <a:latin typeface="Poppins"/>
                <a:ea typeface="Poppins"/>
                <a:cs typeface="Poppins"/>
                <a:sym typeface="Poppins"/>
              </a:rPr>
              <a:t>)</a:t>
            </a:r>
            <a:endParaRPr>
              <a:solidFill>
                <a:srgbClr val="A9B7C6"/>
              </a:solidFill>
              <a:latin typeface="Poppins"/>
              <a:ea typeface="Poppins"/>
              <a:cs typeface="Poppins"/>
              <a:sym typeface="Poppins"/>
            </a:endParaRPr>
          </a:p>
          <a:p>
            <a:pPr indent="0" lvl="0" marL="0" rtl="0" algn="l">
              <a:spcBef>
                <a:spcPts val="0"/>
              </a:spcBef>
              <a:spcAft>
                <a:spcPts val="0"/>
              </a:spcAft>
              <a:buNone/>
            </a:pPr>
            <a:r>
              <a:rPr lang="en">
                <a:solidFill>
                  <a:srgbClr val="A9B7C6"/>
                </a:solidFill>
                <a:latin typeface="Poppins"/>
                <a:ea typeface="Poppins"/>
                <a:cs typeface="Poppins"/>
                <a:sym typeface="Poppins"/>
              </a:rPr>
              <a:t>       } </a:t>
            </a:r>
            <a:r>
              <a:rPr lang="en">
                <a:solidFill>
                  <a:srgbClr val="CC7832"/>
                </a:solidFill>
                <a:latin typeface="Poppins"/>
                <a:ea typeface="Poppins"/>
                <a:cs typeface="Poppins"/>
                <a:sym typeface="Poppins"/>
              </a:rPr>
              <a:t>else </a:t>
            </a:r>
            <a:r>
              <a:rPr lang="en">
                <a:solidFill>
                  <a:srgbClr val="A9B7C6"/>
                </a:solidFill>
                <a:latin typeface="Poppins"/>
                <a:ea typeface="Poppins"/>
                <a:cs typeface="Poppins"/>
                <a:sym typeface="Poppins"/>
              </a:rPr>
              <a:t>{</a:t>
            </a:r>
            <a:endParaRPr>
              <a:solidFill>
                <a:srgbClr val="A9B7C6"/>
              </a:solidFill>
              <a:latin typeface="Poppins"/>
              <a:ea typeface="Poppins"/>
              <a:cs typeface="Poppins"/>
              <a:sym typeface="Poppins"/>
            </a:endParaRPr>
          </a:p>
          <a:p>
            <a:pPr indent="0" lvl="0" marL="0" rtl="0" algn="l">
              <a:spcBef>
                <a:spcPts val="0"/>
              </a:spcBef>
              <a:spcAft>
                <a:spcPts val="0"/>
              </a:spcAft>
              <a:buNone/>
            </a:pPr>
            <a:r>
              <a:rPr lang="en">
                <a:solidFill>
                  <a:srgbClr val="A9B7C6"/>
                </a:solidFill>
                <a:latin typeface="Poppins"/>
                <a:ea typeface="Poppins"/>
                <a:cs typeface="Poppins"/>
                <a:sym typeface="Poppins"/>
              </a:rPr>
              <a:t>           Log.d(MainViewModel::</a:t>
            </a:r>
            <a:r>
              <a:rPr lang="en">
                <a:solidFill>
                  <a:srgbClr val="CC7832"/>
                </a:solidFill>
                <a:latin typeface="Poppins"/>
                <a:ea typeface="Poppins"/>
                <a:cs typeface="Poppins"/>
                <a:sym typeface="Poppins"/>
              </a:rPr>
              <a:t>class</a:t>
            </a:r>
            <a:r>
              <a:rPr lang="en">
                <a:solidFill>
                  <a:srgbClr val="A9B7C6"/>
                </a:solidFill>
                <a:latin typeface="Poppins"/>
                <a:ea typeface="Poppins"/>
                <a:cs typeface="Poppins"/>
                <a:sym typeface="Poppins"/>
              </a:rPr>
              <a:t>.</a:t>
            </a:r>
            <a:r>
              <a:rPr i="1" lang="en">
                <a:solidFill>
                  <a:srgbClr val="9876AA"/>
                </a:solidFill>
                <a:latin typeface="Poppins"/>
                <a:ea typeface="Poppins"/>
                <a:cs typeface="Poppins"/>
                <a:sym typeface="Poppins"/>
              </a:rPr>
              <a:t>java</a:t>
            </a:r>
            <a:r>
              <a:rPr lang="en">
                <a:solidFill>
                  <a:srgbClr val="A9B7C6"/>
                </a:solidFill>
                <a:latin typeface="Poppins"/>
                <a:ea typeface="Poppins"/>
                <a:cs typeface="Poppins"/>
                <a:sym typeface="Poppins"/>
              </a:rPr>
              <a:t>.</a:t>
            </a:r>
            <a:r>
              <a:rPr i="1" lang="en">
                <a:solidFill>
                  <a:srgbClr val="9876AA"/>
                </a:solidFill>
                <a:latin typeface="Poppins"/>
                <a:ea typeface="Poppins"/>
                <a:cs typeface="Poppins"/>
                <a:sym typeface="Poppins"/>
              </a:rPr>
              <a:t>simpleName</a:t>
            </a:r>
            <a:r>
              <a:rPr lang="en">
                <a:solidFill>
                  <a:srgbClr val="CC7832"/>
                </a:solidFill>
                <a:latin typeface="Poppins"/>
                <a:ea typeface="Poppins"/>
                <a:cs typeface="Poppins"/>
                <a:sym typeface="Poppins"/>
              </a:rPr>
              <a:t>, </a:t>
            </a:r>
            <a:r>
              <a:rPr lang="en">
                <a:solidFill>
                  <a:srgbClr val="6A8759"/>
                </a:solidFill>
                <a:latin typeface="Poppins"/>
                <a:ea typeface="Poppins"/>
                <a:cs typeface="Poppins"/>
                <a:sym typeface="Poppins"/>
              </a:rPr>
              <a:t>"Api error"</a:t>
            </a:r>
            <a:r>
              <a:rPr lang="en">
                <a:solidFill>
                  <a:srgbClr val="A9B7C6"/>
                </a:solidFill>
                <a:latin typeface="Poppins"/>
                <a:ea typeface="Poppins"/>
                <a:cs typeface="Poppins"/>
                <a:sym typeface="Poppins"/>
              </a:rPr>
              <a:t>)</a:t>
            </a:r>
            <a:endParaRPr>
              <a:solidFill>
                <a:srgbClr val="A9B7C6"/>
              </a:solidFill>
              <a:latin typeface="Poppins"/>
              <a:ea typeface="Poppins"/>
              <a:cs typeface="Poppins"/>
              <a:sym typeface="Poppins"/>
            </a:endParaRPr>
          </a:p>
          <a:p>
            <a:pPr indent="0" lvl="0" marL="0" rtl="0" algn="l">
              <a:spcBef>
                <a:spcPts val="0"/>
              </a:spcBef>
              <a:spcAft>
                <a:spcPts val="0"/>
              </a:spcAft>
              <a:buNone/>
            </a:pPr>
            <a:r>
              <a:rPr lang="en">
                <a:solidFill>
                  <a:srgbClr val="A9B7C6"/>
                </a:solidFill>
                <a:latin typeface="Poppins"/>
                <a:ea typeface="Poppins"/>
                <a:cs typeface="Poppins"/>
                <a:sym typeface="Poppins"/>
              </a:rPr>
              <a:t>       }</a:t>
            </a:r>
            <a:endParaRPr>
              <a:solidFill>
                <a:srgbClr val="A9B7C6"/>
              </a:solidFill>
              <a:latin typeface="Poppins"/>
              <a:ea typeface="Poppins"/>
              <a:cs typeface="Poppins"/>
              <a:sym typeface="Poppins"/>
            </a:endParaRPr>
          </a:p>
          <a:p>
            <a:pPr indent="0" lvl="0" marL="0" rtl="0" algn="l">
              <a:spcBef>
                <a:spcPts val="0"/>
              </a:spcBef>
              <a:spcAft>
                <a:spcPts val="0"/>
              </a:spcAft>
              <a:buNone/>
            </a:pPr>
            <a:r>
              <a:rPr lang="en">
                <a:solidFill>
                  <a:srgbClr val="A9B7C6"/>
                </a:solidFill>
                <a:latin typeface="Poppins"/>
                <a:ea typeface="Poppins"/>
                <a:cs typeface="Poppins"/>
                <a:sym typeface="Poppins"/>
              </a:rPr>
              <a:t>   }</a:t>
            </a:r>
            <a:endParaRPr>
              <a:solidFill>
                <a:srgbClr val="A9B7C6"/>
              </a:solidFill>
              <a:latin typeface="Poppins"/>
              <a:ea typeface="Poppins"/>
              <a:cs typeface="Poppins"/>
              <a:sym typeface="Poppins"/>
            </a:endParaRPr>
          </a:p>
          <a:p>
            <a:pPr indent="0" lvl="0" marL="0" rtl="0" algn="l">
              <a:spcBef>
                <a:spcPts val="0"/>
              </a:spcBef>
              <a:spcAft>
                <a:spcPts val="0"/>
              </a:spcAft>
              <a:buNone/>
            </a:pPr>
            <a:r>
              <a:rPr lang="en">
                <a:solidFill>
                  <a:srgbClr val="A9B7C6"/>
                </a:solidFill>
                <a:latin typeface="Poppins"/>
                <a:ea typeface="Poppins"/>
                <a:cs typeface="Poppins"/>
                <a:sym typeface="Poppins"/>
              </a:rPr>
              <a:t>}</a:t>
            </a:r>
            <a:endParaRPr>
              <a:solidFill>
                <a:srgbClr val="A9B7C6"/>
              </a:solidFill>
              <a:latin typeface="Poppins"/>
              <a:ea typeface="Poppins"/>
              <a:cs typeface="Poppins"/>
              <a:sym typeface="Poppins"/>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22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a:t>
            </a:r>
            <a:endParaRPr/>
          </a:p>
        </p:txBody>
      </p:sp>
      <p:sp>
        <p:nvSpPr>
          <p:cNvPr id="1862" name="Google Shape;1862;p2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63" name="Google Shape;1863;p226"/>
          <p:cNvSpPr txBox="1"/>
          <p:nvPr/>
        </p:nvSpPr>
        <p:spPr>
          <a:xfrm>
            <a:off x="720000" y="1345400"/>
            <a:ext cx="77040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Serves as a </a:t>
            </a:r>
            <a:r>
              <a:rPr b="1" lang="en" sz="2000">
                <a:solidFill>
                  <a:srgbClr val="242424"/>
                </a:solidFill>
                <a:highlight>
                  <a:srgbClr val="FFFFFF"/>
                </a:highlight>
                <a:latin typeface="Poppins"/>
                <a:ea typeface="Poppins"/>
                <a:cs typeface="Poppins"/>
                <a:sym typeface="Poppins"/>
              </a:rPr>
              <a:t>reactive programming </a:t>
            </a:r>
            <a:r>
              <a:rPr lang="en" sz="2000">
                <a:solidFill>
                  <a:srgbClr val="242424"/>
                </a:solidFill>
                <a:highlight>
                  <a:srgbClr val="FFFFFF"/>
                </a:highlight>
                <a:latin typeface="Poppins"/>
                <a:ea typeface="Poppins"/>
                <a:cs typeface="Poppins"/>
                <a:sym typeface="Poppins"/>
              </a:rPr>
              <a:t>framework</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Data streams</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Asynchronous observers</a:t>
            </a:r>
            <a:br>
              <a:rPr lang="en" sz="2000">
                <a:solidFill>
                  <a:srgbClr val="242424"/>
                </a:solidFill>
                <a:highlight>
                  <a:srgbClr val="FFFFFF"/>
                </a:highlight>
                <a:latin typeface="Poppins"/>
                <a:ea typeface="Poppins"/>
                <a:cs typeface="Poppins"/>
                <a:sym typeface="Poppins"/>
              </a:rPr>
            </a:b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Flow is a coroutine that can emit multiple values over a period of time</a:t>
            </a:r>
            <a:endParaRPr sz="2000">
              <a:solidFill>
                <a:srgbClr val="242424"/>
              </a:solidFill>
              <a:highlight>
                <a:srgbClr val="FFFFFF"/>
              </a:highlight>
              <a:latin typeface="Poppins"/>
              <a:ea typeface="Poppins"/>
              <a:cs typeface="Poppins"/>
              <a:sym typeface="Poppins"/>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22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a:t>
            </a:r>
            <a:endParaRPr/>
          </a:p>
        </p:txBody>
      </p:sp>
      <p:sp>
        <p:nvSpPr>
          <p:cNvPr id="1869" name="Google Shape;1869;p2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70" name="Google Shape;1870;p227"/>
          <p:cNvSpPr txBox="1"/>
          <p:nvPr/>
        </p:nvSpPr>
        <p:spPr>
          <a:xfrm>
            <a:off x="720000" y="1000200"/>
            <a:ext cx="7704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Use case</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Retrieve data from database and filtering</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Render UI that combines data from multiple data sources</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Render real-time data for stock prices</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Show autocomplete search result</a:t>
            </a:r>
            <a:endParaRPr sz="2000">
              <a:solidFill>
                <a:srgbClr val="242424"/>
              </a:solidFill>
              <a:highlight>
                <a:srgbClr val="FFFFFF"/>
              </a:highlight>
              <a:latin typeface="Poppins"/>
              <a:ea typeface="Poppins"/>
              <a:cs typeface="Poppins"/>
              <a:sym typeface="Poppins"/>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22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a:t>
            </a:r>
            <a:endParaRPr/>
          </a:p>
        </p:txBody>
      </p:sp>
      <p:sp>
        <p:nvSpPr>
          <p:cNvPr id="1876" name="Google Shape;1876;p2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77" name="Google Shape;1877;p228"/>
          <p:cNvSpPr txBox="1"/>
          <p:nvPr/>
        </p:nvSpPr>
        <p:spPr>
          <a:xfrm>
            <a:off x="720000" y="1000200"/>
            <a:ext cx="7704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Cold flow</a:t>
            </a:r>
            <a:br>
              <a:rPr lang="en" sz="2000">
                <a:solidFill>
                  <a:srgbClr val="242424"/>
                </a:solidFill>
                <a:highlight>
                  <a:srgbClr val="FFFFFF"/>
                </a:highlight>
                <a:latin typeface="Poppins"/>
                <a:ea typeface="Poppins"/>
                <a:cs typeface="Poppins"/>
                <a:sym typeface="Poppins"/>
              </a:rPr>
            </a:b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Hot flow</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StateFlow</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ShareFlow</a:t>
            </a:r>
            <a:endParaRPr sz="2000">
              <a:solidFill>
                <a:srgbClr val="242424"/>
              </a:solidFill>
              <a:highlight>
                <a:srgbClr val="FFFFFF"/>
              </a:highlight>
              <a:latin typeface="Poppins"/>
              <a:ea typeface="Poppins"/>
              <a:cs typeface="Poppins"/>
              <a:sym typeface="Poppins"/>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22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a:t>
            </a:r>
            <a:endParaRPr/>
          </a:p>
        </p:txBody>
      </p:sp>
      <p:sp>
        <p:nvSpPr>
          <p:cNvPr id="1883" name="Google Shape;1883;p2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84" name="Google Shape;1884;p229"/>
          <p:cNvSpPr txBox="1"/>
          <p:nvPr/>
        </p:nvSpPr>
        <p:spPr>
          <a:xfrm>
            <a:off x="677200" y="727425"/>
            <a:ext cx="3597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Operators</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Filters</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Map</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Take</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chemeClr val="lt1"/>
                </a:highlight>
                <a:latin typeface="Poppins"/>
                <a:ea typeface="Poppins"/>
                <a:cs typeface="Poppins"/>
                <a:sym typeface="Poppins"/>
              </a:rPr>
              <a:t>Debounce</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FlatmapMerge</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FlatmapConcat</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Buffer</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Combine</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Zip</a:t>
            </a:r>
            <a:endParaRPr sz="2000">
              <a:solidFill>
                <a:srgbClr val="242424"/>
              </a:solidFill>
              <a:highlight>
                <a:srgbClr val="FFFFFF"/>
              </a:highlight>
              <a:latin typeface="Poppins"/>
              <a:ea typeface="Poppins"/>
              <a:cs typeface="Poppins"/>
              <a:sym typeface="Poppins"/>
            </a:endParaRPr>
          </a:p>
        </p:txBody>
      </p:sp>
      <p:sp>
        <p:nvSpPr>
          <p:cNvPr id="1885" name="Google Shape;1885;p229"/>
          <p:cNvSpPr txBox="1"/>
          <p:nvPr/>
        </p:nvSpPr>
        <p:spPr>
          <a:xfrm>
            <a:off x="4484325" y="727425"/>
            <a:ext cx="3597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Terminal operators</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first</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last</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count</a:t>
            </a:r>
            <a:endParaRPr sz="2000">
              <a:solidFill>
                <a:srgbClr val="242424"/>
              </a:solidFill>
              <a:highlight>
                <a:srgbClr val="FFFFFF"/>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chemeClr val="lt1"/>
                </a:highlight>
                <a:latin typeface="Poppins"/>
                <a:ea typeface="Poppins"/>
                <a:cs typeface="Poppins"/>
                <a:sym typeface="Poppins"/>
              </a:rPr>
              <a:t>reduce</a:t>
            </a:r>
            <a:endParaRPr sz="2000">
              <a:solidFill>
                <a:srgbClr val="242424"/>
              </a:solidFill>
              <a:highlight>
                <a:schemeClr val="lt1"/>
              </a:highlight>
              <a:latin typeface="Poppins"/>
              <a:ea typeface="Poppins"/>
              <a:cs typeface="Poppins"/>
              <a:sym typeface="Poppins"/>
            </a:endParaRPr>
          </a:p>
          <a:p>
            <a:pPr indent="-355600" lvl="1" marL="914400" rtl="0" algn="l">
              <a:spcBef>
                <a:spcPts val="0"/>
              </a:spcBef>
              <a:spcAft>
                <a:spcPts val="0"/>
              </a:spcAft>
              <a:buClr>
                <a:srgbClr val="242424"/>
              </a:buClr>
              <a:buSzPts val="2000"/>
              <a:buFont typeface="Poppins"/>
              <a:buChar char="○"/>
            </a:pPr>
            <a:r>
              <a:rPr lang="en" sz="2000">
                <a:solidFill>
                  <a:srgbClr val="242424"/>
                </a:solidFill>
                <a:highlight>
                  <a:schemeClr val="lt1"/>
                </a:highlight>
                <a:latin typeface="Poppins"/>
                <a:ea typeface="Poppins"/>
                <a:cs typeface="Poppins"/>
                <a:sym typeface="Poppins"/>
              </a:rPr>
              <a:t>fold</a:t>
            </a:r>
            <a:endParaRPr sz="2000">
              <a:solidFill>
                <a:srgbClr val="242424"/>
              </a:solidFill>
              <a:highlight>
                <a:srgbClr val="FFFFFF"/>
              </a:highlight>
              <a:latin typeface="Poppins"/>
              <a:ea typeface="Poppins"/>
              <a:cs typeface="Poppins"/>
              <a:sym typeface="Poppins"/>
            </a:endParaRPr>
          </a:p>
        </p:txBody>
      </p:sp>
      <p:sp>
        <p:nvSpPr>
          <p:cNvPr id="1886" name="Google Shape;1886;p229"/>
          <p:cNvSpPr txBox="1"/>
          <p:nvPr/>
        </p:nvSpPr>
        <p:spPr>
          <a:xfrm>
            <a:off x="4202150" y="3803575"/>
            <a:ext cx="33858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chemeClr val="dk2"/>
                </a:highlight>
                <a:latin typeface="Poppins"/>
                <a:ea typeface="Poppins"/>
                <a:cs typeface="Poppins"/>
                <a:sym typeface="Poppins"/>
              </a:rPr>
              <a:t>https://flowmarbles.com/</a:t>
            </a:r>
            <a:endParaRPr sz="1800">
              <a:solidFill>
                <a:schemeClr val="dk1"/>
              </a:solidFill>
              <a:highlight>
                <a:schemeClr val="dk2"/>
              </a:highlight>
              <a:latin typeface="Poppins"/>
              <a:ea typeface="Poppins"/>
              <a:cs typeface="Poppins"/>
              <a:sym typeface="Poppins"/>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23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a:t>
            </a:r>
            <a:endParaRPr/>
          </a:p>
        </p:txBody>
      </p:sp>
      <p:sp>
        <p:nvSpPr>
          <p:cNvPr id="1892" name="Google Shape;1892;p2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93" name="Google Shape;1893;p230"/>
          <p:cNvSpPr txBox="1"/>
          <p:nvPr/>
        </p:nvSpPr>
        <p:spPr>
          <a:xfrm>
            <a:off x="687400" y="1073725"/>
            <a:ext cx="7704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StateFlow</a:t>
            </a:r>
            <a:endParaRPr sz="2000">
              <a:solidFill>
                <a:srgbClr val="242424"/>
              </a:solidFill>
              <a:highlight>
                <a:srgbClr val="FFFFFF"/>
              </a:highlight>
              <a:latin typeface="Poppins"/>
              <a:ea typeface="Poppins"/>
              <a:cs typeface="Poppins"/>
              <a:sym typeface="Poppins"/>
            </a:endParaRPr>
          </a:p>
          <a:p>
            <a:pPr indent="-355600" lvl="0" marL="457200" rtl="0" algn="l">
              <a:spcBef>
                <a:spcPts val="0"/>
              </a:spcBef>
              <a:spcAft>
                <a:spcPts val="0"/>
              </a:spcAft>
              <a:buClr>
                <a:srgbClr val="242424"/>
              </a:buClr>
              <a:buSzPts val="2000"/>
              <a:buFont typeface="Poppins"/>
              <a:buChar char="●"/>
            </a:pPr>
            <a:r>
              <a:rPr lang="en" sz="2000">
                <a:solidFill>
                  <a:srgbClr val="242424"/>
                </a:solidFill>
                <a:highlight>
                  <a:srgbClr val="FFFFFF"/>
                </a:highlight>
                <a:latin typeface="Poppins"/>
                <a:ea typeface="Poppins"/>
                <a:cs typeface="Poppins"/>
                <a:sym typeface="Poppins"/>
              </a:rPr>
              <a:t>ShareFlow</a:t>
            </a:r>
            <a:endParaRPr sz="2000">
              <a:solidFill>
                <a:srgbClr val="242424"/>
              </a:solidFill>
              <a:highlight>
                <a:srgbClr val="FFFFFF"/>
              </a:highlight>
              <a:latin typeface="Poppins"/>
              <a:ea typeface="Poppins"/>
              <a:cs typeface="Poppins"/>
              <a:sym typeface="Poppins"/>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231"/>
          <p:cNvSpPr/>
          <p:nvPr/>
        </p:nvSpPr>
        <p:spPr>
          <a:xfrm>
            <a:off x="1336850" y="2677000"/>
            <a:ext cx="41088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31"/>
          <p:cNvSpPr txBox="1"/>
          <p:nvPr>
            <p:ph type="title"/>
          </p:nvPr>
        </p:nvSpPr>
        <p:spPr>
          <a:xfrm>
            <a:off x="1501150" y="2128975"/>
            <a:ext cx="38661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Repository</a:t>
            </a:r>
            <a:endParaRPr sz="5000"/>
          </a:p>
        </p:txBody>
      </p:sp>
      <p:sp>
        <p:nvSpPr>
          <p:cNvPr id="1900" name="Google Shape;1900;p2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23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Repository</a:t>
            </a:r>
            <a:endParaRPr/>
          </a:p>
        </p:txBody>
      </p:sp>
      <p:sp>
        <p:nvSpPr>
          <p:cNvPr id="1906" name="Google Shape;1906;p2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07" name="Google Shape;1907;p232"/>
          <p:cNvSpPr/>
          <p:nvPr/>
        </p:nvSpPr>
        <p:spPr>
          <a:xfrm rot="5400000">
            <a:off x="-224125" y="2340600"/>
            <a:ext cx="2724300" cy="462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oppins"/>
                <a:ea typeface="Poppins"/>
                <a:cs typeface="Poppins"/>
                <a:sym typeface="Poppins"/>
              </a:rPr>
              <a:t>PokemonRepository Interface</a:t>
            </a:r>
            <a:endParaRPr b="1">
              <a:latin typeface="Poppins"/>
              <a:ea typeface="Poppins"/>
              <a:cs typeface="Poppins"/>
              <a:sym typeface="Poppins"/>
            </a:endParaRPr>
          </a:p>
        </p:txBody>
      </p:sp>
      <p:sp>
        <p:nvSpPr>
          <p:cNvPr id="1908" name="Google Shape;1908;p232"/>
          <p:cNvSpPr/>
          <p:nvPr/>
        </p:nvSpPr>
        <p:spPr>
          <a:xfrm>
            <a:off x="2442575" y="1209600"/>
            <a:ext cx="2724300" cy="2724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oppins"/>
                <a:ea typeface="Poppins"/>
                <a:cs typeface="Poppins"/>
                <a:sym typeface="Poppins"/>
              </a:rPr>
              <a:t>Pokemo</a:t>
            </a:r>
            <a:r>
              <a:rPr b="1" lang="en">
                <a:latin typeface="Poppins"/>
                <a:ea typeface="Poppins"/>
                <a:cs typeface="Poppins"/>
                <a:sym typeface="Poppins"/>
              </a:rPr>
              <a:t>Repository </a:t>
            </a:r>
            <a:endParaRPr b="1">
              <a:latin typeface="Poppins"/>
              <a:ea typeface="Poppins"/>
              <a:cs typeface="Poppins"/>
              <a:sym typeface="Poppins"/>
            </a:endParaRPr>
          </a:p>
          <a:p>
            <a:pPr indent="0" lvl="0" marL="0" rtl="0" algn="ctr">
              <a:spcBef>
                <a:spcPts val="0"/>
              </a:spcBef>
              <a:spcAft>
                <a:spcPts val="0"/>
              </a:spcAft>
              <a:buNone/>
            </a:pPr>
            <a:r>
              <a:rPr b="1" lang="en">
                <a:latin typeface="Poppins"/>
                <a:ea typeface="Poppins"/>
                <a:cs typeface="Poppins"/>
                <a:sym typeface="Poppins"/>
              </a:rPr>
              <a:t>Implementation</a:t>
            </a:r>
            <a:endParaRPr b="1">
              <a:latin typeface="Poppins"/>
              <a:ea typeface="Poppins"/>
              <a:cs typeface="Poppins"/>
              <a:sym typeface="Poppins"/>
            </a:endParaRPr>
          </a:p>
          <a:p>
            <a:pPr indent="0" lvl="0" marL="0" rtl="0" algn="ctr">
              <a:spcBef>
                <a:spcPts val="0"/>
              </a:spcBef>
              <a:spcAft>
                <a:spcPts val="0"/>
              </a:spcAft>
              <a:buNone/>
            </a:pPr>
            <a:r>
              <a:t/>
            </a:r>
            <a:endParaRPr b="1">
              <a:latin typeface="Poppins"/>
              <a:ea typeface="Poppins"/>
              <a:cs typeface="Poppins"/>
              <a:sym typeface="Poppins"/>
            </a:endParaRPr>
          </a:p>
          <a:p>
            <a:pPr indent="0" lvl="0" marL="0" rtl="0" algn="ctr">
              <a:spcBef>
                <a:spcPts val="0"/>
              </a:spcBef>
              <a:spcAft>
                <a:spcPts val="0"/>
              </a:spcAft>
              <a:buNone/>
            </a:pPr>
            <a:r>
              <a:t/>
            </a:r>
            <a:endParaRPr b="1">
              <a:latin typeface="Poppins"/>
              <a:ea typeface="Poppins"/>
              <a:cs typeface="Poppins"/>
              <a:sym typeface="Poppins"/>
            </a:endParaRPr>
          </a:p>
          <a:p>
            <a:pPr indent="0" lvl="0" marL="0" rtl="0" algn="ctr">
              <a:spcBef>
                <a:spcPts val="0"/>
              </a:spcBef>
              <a:spcAft>
                <a:spcPts val="0"/>
              </a:spcAft>
              <a:buNone/>
            </a:pPr>
            <a:r>
              <a:rPr b="1" lang="en">
                <a:latin typeface="Poppins"/>
                <a:ea typeface="Poppins"/>
                <a:cs typeface="Poppins"/>
                <a:sym typeface="Poppins"/>
              </a:rPr>
              <a:t>getPokemonList(): Flow&lt;List&lt;Pokemon&gt;&gt;</a:t>
            </a:r>
            <a:endParaRPr b="1">
              <a:latin typeface="Poppins"/>
              <a:ea typeface="Poppins"/>
              <a:cs typeface="Poppins"/>
              <a:sym typeface="Poppins"/>
            </a:endParaRPr>
          </a:p>
        </p:txBody>
      </p:sp>
      <p:cxnSp>
        <p:nvCxnSpPr>
          <p:cNvPr id="1909" name="Google Shape;1909;p232"/>
          <p:cNvCxnSpPr>
            <a:stCxn id="1907" idx="0"/>
            <a:endCxn id="1908" idx="1"/>
          </p:cNvCxnSpPr>
          <p:nvPr/>
        </p:nvCxnSpPr>
        <p:spPr>
          <a:xfrm>
            <a:off x="1369175" y="2571750"/>
            <a:ext cx="1073400" cy="0"/>
          </a:xfrm>
          <a:prstGeom prst="straightConnector1">
            <a:avLst/>
          </a:prstGeom>
          <a:noFill/>
          <a:ln cap="flat" cmpd="sng" w="38100">
            <a:solidFill>
              <a:schemeClr val="dk1"/>
            </a:solidFill>
            <a:prstDash val="solid"/>
            <a:round/>
            <a:headEnd len="med" w="med" type="none"/>
            <a:tailEnd len="med" w="med" type="stealth"/>
          </a:ln>
        </p:spPr>
      </p:cxnSp>
      <p:sp>
        <p:nvSpPr>
          <p:cNvPr id="1910" name="Google Shape;1910;p232"/>
          <p:cNvSpPr/>
          <p:nvPr/>
        </p:nvSpPr>
        <p:spPr>
          <a:xfrm>
            <a:off x="6660525" y="3256868"/>
            <a:ext cx="1015550" cy="677025"/>
          </a:xfrm>
          <a:prstGeom prst="flowChartMagneticDisk">
            <a:avLst/>
          </a:prstGeom>
          <a:solidFill>
            <a:srgbClr val="A4C2F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Local</a:t>
            </a:r>
            <a:endParaRPr>
              <a:latin typeface="Poppins"/>
              <a:ea typeface="Poppins"/>
              <a:cs typeface="Poppins"/>
              <a:sym typeface="Poppins"/>
            </a:endParaRPr>
          </a:p>
        </p:txBody>
      </p:sp>
      <p:cxnSp>
        <p:nvCxnSpPr>
          <p:cNvPr id="1911" name="Google Shape;1911;p232"/>
          <p:cNvCxnSpPr>
            <a:endCxn id="1910" idx="2"/>
          </p:cNvCxnSpPr>
          <p:nvPr/>
        </p:nvCxnSpPr>
        <p:spPr>
          <a:xfrm flipH="1" rot="10800000">
            <a:off x="5175825" y="3595381"/>
            <a:ext cx="1484700" cy="32700"/>
          </a:xfrm>
          <a:prstGeom prst="straightConnector1">
            <a:avLst/>
          </a:prstGeom>
          <a:noFill/>
          <a:ln cap="flat" cmpd="sng" w="38100">
            <a:solidFill>
              <a:schemeClr val="dk1"/>
            </a:solidFill>
            <a:prstDash val="solid"/>
            <a:round/>
            <a:headEnd len="med" w="med" type="none"/>
            <a:tailEnd len="med" w="med" type="stealth"/>
          </a:ln>
        </p:spPr>
      </p:cxnSp>
      <p:cxnSp>
        <p:nvCxnSpPr>
          <p:cNvPr id="1912" name="Google Shape;1912;p232"/>
          <p:cNvCxnSpPr>
            <a:endCxn id="1913" idx="2"/>
          </p:cNvCxnSpPr>
          <p:nvPr/>
        </p:nvCxnSpPr>
        <p:spPr>
          <a:xfrm flipH="1" rot="10800000">
            <a:off x="5175725" y="1807756"/>
            <a:ext cx="1484700" cy="32700"/>
          </a:xfrm>
          <a:prstGeom prst="straightConnector1">
            <a:avLst/>
          </a:prstGeom>
          <a:noFill/>
          <a:ln cap="flat" cmpd="sng" w="38100">
            <a:solidFill>
              <a:schemeClr val="dk1"/>
            </a:solidFill>
            <a:prstDash val="solid"/>
            <a:round/>
            <a:headEnd len="med" w="med" type="none"/>
            <a:tailEnd len="med" w="med" type="stealth"/>
          </a:ln>
        </p:spPr>
      </p:cxnSp>
      <p:sp>
        <p:nvSpPr>
          <p:cNvPr id="1914" name="Google Shape;1914;p232"/>
          <p:cNvSpPr/>
          <p:nvPr/>
        </p:nvSpPr>
        <p:spPr>
          <a:xfrm>
            <a:off x="6733388" y="1489575"/>
            <a:ext cx="869832" cy="669060"/>
          </a:xfrm>
          <a:prstGeom prst="cloud">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API</a:t>
            </a:r>
            <a:endParaRPr>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4"/>
          <p:cNvSpPr txBox="1"/>
          <p:nvPr>
            <p:ph type="title"/>
          </p:nvPr>
        </p:nvSpPr>
        <p:spPr>
          <a:xfrm>
            <a:off x="323700" y="437400"/>
            <a:ext cx="8496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Functionalities of Application</a:t>
            </a:r>
            <a:r>
              <a:rPr lang="en"/>
              <a:t> </a:t>
            </a:r>
            <a:r>
              <a:rPr lang="en"/>
              <a:t>context</a:t>
            </a:r>
            <a:endParaRPr/>
          </a:p>
        </p:txBody>
      </p:sp>
      <p:sp>
        <p:nvSpPr>
          <p:cNvPr id="360" name="Google Shape;36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44"/>
          <p:cNvSpPr txBox="1"/>
          <p:nvPr>
            <p:ph idx="1" type="body"/>
          </p:nvPr>
        </p:nvSpPr>
        <p:spPr>
          <a:xfrm>
            <a:off x="720000" y="1948500"/>
            <a:ext cx="6555300" cy="1246500"/>
          </a:xfrm>
          <a:prstGeom prst="rect">
            <a:avLst/>
          </a:prstGeom>
          <a:noFill/>
          <a:ln>
            <a:noFill/>
          </a:ln>
        </p:spPr>
        <p:txBody>
          <a:bodyPr anchorCtr="0" anchor="t" bIns="91425" lIns="91425" spcFirstLastPara="1" rIns="91425" wrap="square" tIns="91425">
            <a:noAutofit/>
          </a:bodyPr>
          <a:lstStyle/>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Load Resource Values</a:t>
            </a:r>
            <a:endParaRPr>
              <a:latin typeface="Poppins Light"/>
              <a:ea typeface="Poppins Light"/>
              <a:cs typeface="Poppins Light"/>
              <a:sym typeface="Poppins Light"/>
            </a:endParaRPr>
          </a:p>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Start a Service</a:t>
            </a:r>
            <a:endParaRPr>
              <a:latin typeface="Poppins Light"/>
              <a:ea typeface="Poppins Light"/>
              <a:cs typeface="Poppins Light"/>
              <a:sym typeface="Poppins Light"/>
            </a:endParaRPr>
          </a:p>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Bind to a Service</a:t>
            </a:r>
            <a:endParaRPr>
              <a:latin typeface="Poppins Light"/>
              <a:ea typeface="Poppins Light"/>
              <a:cs typeface="Poppins Light"/>
              <a:sym typeface="Poppins Light"/>
            </a:endParaRPr>
          </a:p>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Send a Broadcast</a:t>
            </a:r>
            <a:endParaRPr>
              <a:latin typeface="Poppins Light"/>
              <a:ea typeface="Poppins Light"/>
              <a:cs typeface="Poppins Light"/>
              <a:sym typeface="Poppins Light"/>
            </a:endParaRPr>
          </a:p>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Register BroadcastReceiver</a:t>
            </a:r>
            <a:endParaRPr>
              <a:latin typeface="Poppins Light"/>
              <a:ea typeface="Poppins Light"/>
              <a:cs typeface="Poppins Light"/>
              <a:sym typeface="Poppins Light"/>
            </a:endParaRPr>
          </a:p>
          <a:p>
            <a:pPr indent="0" lvl="0" marL="0" rtl="0" algn="l">
              <a:spcBef>
                <a:spcPts val="1800"/>
              </a:spcBef>
              <a:spcAft>
                <a:spcPts val="0"/>
              </a:spcAft>
              <a:buNone/>
            </a:pPr>
            <a:r>
              <a:t/>
            </a:r>
            <a:endParaRPr>
              <a:highlight>
                <a:srgbClr val="FFFFFF"/>
              </a:highlight>
              <a:latin typeface="Poppins Light"/>
              <a:ea typeface="Poppins Light"/>
              <a:cs typeface="Poppins Light"/>
              <a:sym typeface="Poppins Light"/>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23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Repository</a:t>
            </a:r>
            <a:endParaRPr/>
          </a:p>
        </p:txBody>
      </p:sp>
      <p:sp>
        <p:nvSpPr>
          <p:cNvPr id="1920" name="Google Shape;1920;p2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1" name="Google Shape;1921;p233"/>
          <p:cNvSpPr txBox="1"/>
          <p:nvPr/>
        </p:nvSpPr>
        <p:spPr>
          <a:xfrm>
            <a:off x="415050" y="1307250"/>
            <a:ext cx="8313900" cy="2986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C7832"/>
                </a:solidFill>
                <a:latin typeface="Roboto Mono"/>
                <a:ea typeface="Roboto Mono"/>
                <a:cs typeface="Roboto Mono"/>
                <a:sym typeface="Roboto Mono"/>
              </a:rPr>
              <a:t>class </a:t>
            </a:r>
            <a:r>
              <a:rPr b="1" lang="en">
                <a:solidFill>
                  <a:srgbClr val="A9B7C6"/>
                </a:solidFill>
                <a:latin typeface="Roboto Mono"/>
                <a:ea typeface="Roboto Mono"/>
                <a:cs typeface="Roboto Mono"/>
                <a:sym typeface="Roboto Mono"/>
              </a:rPr>
              <a:t>PokemonRepositoryImpl(</a:t>
            </a:r>
            <a:r>
              <a:rPr b="1" lang="en">
                <a:solidFill>
                  <a:srgbClr val="CC7832"/>
                </a:solidFill>
                <a:latin typeface="Roboto Mono"/>
                <a:ea typeface="Roboto Mono"/>
                <a:cs typeface="Roboto Mono"/>
                <a:sym typeface="Roboto Mono"/>
              </a:rPr>
              <a:t>private val </a:t>
            </a:r>
            <a:r>
              <a:rPr b="1" lang="en">
                <a:solidFill>
                  <a:srgbClr val="9876AA"/>
                </a:solidFill>
                <a:latin typeface="Roboto Mono"/>
                <a:ea typeface="Roboto Mono"/>
                <a:cs typeface="Roboto Mono"/>
                <a:sym typeface="Roboto Mono"/>
              </a:rPr>
              <a:t>api</a:t>
            </a:r>
            <a:r>
              <a:rPr b="1" lang="en">
                <a:solidFill>
                  <a:srgbClr val="A9B7C6"/>
                </a:solidFill>
                <a:latin typeface="Roboto Mono"/>
                <a:ea typeface="Roboto Mono"/>
                <a:cs typeface="Roboto Mono"/>
                <a:sym typeface="Roboto Mono"/>
              </a:rPr>
              <a:t>: PokemonApi) :</a:t>
            </a:r>
            <a:r>
              <a:rPr b="1" lang="en">
                <a:solidFill>
                  <a:srgbClr val="A9B7C6"/>
                </a:solidFill>
                <a:latin typeface="Roboto Mono"/>
                <a:ea typeface="Roboto Mono"/>
                <a:cs typeface="Roboto Mono"/>
                <a:sym typeface="Roboto Mono"/>
              </a:rPr>
              <a:t> </a:t>
            </a:r>
            <a:r>
              <a:rPr b="1" lang="en">
                <a:solidFill>
                  <a:srgbClr val="A9B7C6"/>
                </a:solidFill>
                <a:latin typeface="Roboto Mono"/>
                <a:ea typeface="Roboto Mono"/>
                <a:cs typeface="Roboto Mono"/>
                <a:sym typeface="Roboto Mono"/>
              </a:rPr>
              <a:t>PokemonRepository {</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   </a:t>
            </a:r>
            <a:r>
              <a:rPr b="1" lang="en">
                <a:solidFill>
                  <a:srgbClr val="CC7832"/>
                </a:solidFill>
                <a:latin typeface="Roboto Mono"/>
                <a:ea typeface="Roboto Mono"/>
                <a:cs typeface="Roboto Mono"/>
                <a:sym typeface="Roboto Mono"/>
              </a:rPr>
              <a:t>override fun </a:t>
            </a:r>
            <a:r>
              <a:rPr b="1" lang="en">
                <a:solidFill>
                  <a:srgbClr val="FFC66D"/>
                </a:solidFill>
                <a:latin typeface="Roboto Mono"/>
                <a:ea typeface="Roboto Mono"/>
                <a:cs typeface="Roboto Mono"/>
                <a:sym typeface="Roboto Mono"/>
              </a:rPr>
              <a:t>getPokemonList</a:t>
            </a:r>
            <a:r>
              <a:rPr b="1" lang="en">
                <a:solidFill>
                  <a:srgbClr val="A9B7C6"/>
                </a:solidFill>
                <a:latin typeface="Roboto Mono"/>
                <a:ea typeface="Roboto Mono"/>
                <a:cs typeface="Roboto Mono"/>
                <a:sym typeface="Roboto Mono"/>
              </a:rPr>
              <a:t>(): Flow&lt;List&lt;Pokemon&gt;&gt; = </a:t>
            </a:r>
            <a:r>
              <a:rPr b="1" i="1" lang="en">
                <a:solidFill>
                  <a:srgbClr val="A9B7C6"/>
                </a:solidFill>
                <a:latin typeface="Roboto Mono"/>
                <a:ea typeface="Roboto Mono"/>
                <a:cs typeface="Roboto Mono"/>
                <a:sym typeface="Roboto Mono"/>
              </a:rPr>
              <a:t>flow </a:t>
            </a:r>
            <a:r>
              <a:rPr b="1" lang="en">
                <a:solidFill>
                  <a:srgbClr val="A9B7C6"/>
                </a:solidFill>
                <a:latin typeface="Roboto Mono"/>
                <a:ea typeface="Roboto Mono"/>
                <a:cs typeface="Roboto Mono"/>
                <a:sym typeface="Roboto Mono"/>
              </a:rPr>
              <a:t>{</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       </a:t>
            </a:r>
            <a:r>
              <a:rPr b="1" lang="en">
                <a:solidFill>
                  <a:srgbClr val="CC7832"/>
                </a:solidFill>
                <a:latin typeface="Roboto Mono"/>
                <a:ea typeface="Roboto Mono"/>
                <a:cs typeface="Roboto Mono"/>
                <a:sym typeface="Roboto Mono"/>
              </a:rPr>
              <a:t>val </a:t>
            </a:r>
            <a:r>
              <a:rPr b="1" lang="en">
                <a:solidFill>
                  <a:srgbClr val="A9B7C6"/>
                </a:solidFill>
                <a:latin typeface="Roboto Mono"/>
                <a:ea typeface="Roboto Mono"/>
                <a:cs typeface="Roboto Mono"/>
                <a:sym typeface="Roboto Mono"/>
              </a:rPr>
              <a:t>res = </a:t>
            </a:r>
            <a:r>
              <a:rPr b="1" lang="en">
                <a:solidFill>
                  <a:srgbClr val="9876AA"/>
                </a:solidFill>
                <a:latin typeface="Roboto Mono"/>
                <a:ea typeface="Roboto Mono"/>
                <a:cs typeface="Roboto Mono"/>
                <a:sym typeface="Roboto Mono"/>
              </a:rPr>
              <a:t>api</a:t>
            </a:r>
            <a:r>
              <a:rPr b="1" lang="en">
                <a:solidFill>
                  <a:srgbClr val="A9B7C6"/>
                </a:solidFill>
                <a:latin typeface="Roboto Mono"/>
                <a:ea typeface="Roboto Mono"/>
                <a:cs typeface="Roboto Mono"/>
                <a:sym typeface="Roboto Mono"/>
              </a:rPr>
              <a:t>.getPokemonList()</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       </a:t>
            </a:r>
            <a:r>
              <a:rPr b="1" lang="en">
                <a:solidFill>
                  <a:srgbClr val="CC7832"/>
                </a:solidFill>
                <a:latin typeface="Roboto Mono"/>
                <a:ea typeface="Roboto Mono"/>
                <a:cs typeface="Roboto Mono"/>
                <a:sym typeface="Roboto Mono"/>
              </a:rPr>
              <a:t>val </a:t>
            </a:r>
            <a:r>
              <a:rPr b="1" lang="en">
                <a:solidFill>
                  <a:srgbClr val="A9B7C6"/>
                </a:solidFill>
                <a:latin typeface="Roboto Mono"/>
                <a:ea typeface="Roboto Mono"/>
                <a:cs typeface="Roboto Mono"/>
                <a:sym typeface="Roboto Mono"/>
              </a:rPr>
              <a:t>body = res.body()</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       </a:t>
            </a:r>
            <a:r>
              <a:rPr b="1" lang="en">
                <a:solidFill>
                  <a:srgbClr val="CC7832"/>
                </a:solidFill>
                <a:latin typeface="Roboto Mono"/>
                <a:ea typeface="Roboto Mono"/>
                <a:cs typeface="Roboto Mono"/>
                <a:sym typeface="Roboto Mono"/>
              </a:rPr>
              <a:t>if </a:t>
            </a:r>
            <a:r>
              <a:rPr b="1" lang="en">
                <a:solidFill>
                  <a:srgbClr val="A9B7C6"/>
                </a:solidFill>
                <a:latin typeface="Roboto Mono"/>
                <a:ea typeface="Roboto Mono"/>
                <a:cs typeface="Roboto Mono"/>
                <a:sym typeface="Roboto Mono"/>
              </a:rPr>
              <a:t>(res.</a:t>
            </a:r>
            <a:r>
              <a:rPr b="1" i="1" lang="en">
                <a:solidFill>
                  <a:srgbClr val="9876AA"/>
                </a:solidFill>
                <a:latin typeface="Roboto Mono"/>
                <a:ea typeface="Roboto Mono"/>
                <a:cs typeface="Roboto Mono"/>
                <a:sym typeface="Roboto Mono"/>
              </a:rPr>
              <a:t>isSuccessful </a:t>
            </a:r>
            <a:r>
              <a:rPr b="1" lang="en">
                <a:solidFill>
                  <a:srgbClr val="A9B7C6"/>
                </a:solidFill>
                <a:latin typeface="Roboto Mono"/>
                <a:ea typeface="Roboto Mono"/>
                <a:cs typeface="Roboto Mono"/>
                <a:sym typeface="Roboto Mono"/>
              </a:rPr>
              <a:t>&amp;&amp; body != </a:t>
            </a:r>
            <a:r>
              <a:rPr b="1" lang="en">
                <a:solidFill>
                  <a:srgbClr val="CC7832"/>
                </a:solidFill>
                <a:latin typeface="Roboto Mono"/>
                <a:ea typeface="Roboto Mono"/>
                <a:cs typeface="Roboto Mono"/>
                <a:sym typeface="Roboto Mono"/>
              </a:rPr>
              <a:t>null</a:t>
            </a:r>
            <a:r>
              <a:rPr b="1" lang="en">
                <a:solidFill>
                  <a:srgbClr val="A9B7C6"/>
                </a:solidFill>
                <a:latin typeface="Roboto Mono"/>
                <a:ea typeface="Roboto Mono"/>
                <a:cs typeface="Roboto Mono"/>
                <a:sym typeface="Roboto Mono"/>
              </a:rPr>
              <a:t>) {</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           emit(body)</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       } </a:t>
            </a:r>
            <a:r>
              <a:rPr b="1" lang="en">
                <a:solidFill>
                  <a:srgbClr val="CC7832"/>
                </a:solidFill>
                <a:latin typeface="Roboto Mono"/>
                <a:ea typeface="Roboto Mono"/>
                <a:cs typeface="Roboto Mono"/>
                <a:sym typeface="Roboto Mono"/>
              </a:rPr>
              <a:t>else </a:t>
            </a:r>
            <a:r>
              <a:rPr b="1" lang="en">
                <a:solidFill>
                  <a:srgbClr val="A9B7C6"/>
                </a:solidFill>
                <a:latin typeface="Roboto Mono"/>
                <a:ea typeface="Roboto Mono"/>
                <a:cs typeface="Roboto Mono"/>
                <a:sym typeface="Roboto Mono"/>
              </a:rPr>
              <a:t>{</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           </a:t>
            </a:r>
            <a:r>
              <a:rPr b="1" lang="en">
                <a:solidFill>
                  <a:srgbClr val="CC7832"/>
                </a:solidFill>
                <a:latin typeface="Roboto Mono"/>
                <a:ea typeface="Roboto Mono"/>
                <a:cs typeface="Roboto Mono"/>
                <a:sym typeface="Roboto Mono"/>
              </a:rPr>
              <a:t>throw </a:t>
            </a:r>
            <a:r>
              <a:rPr b="1" lang="en">
                <a:solidFill>
                  <a:srgbClr val="A9B7C6"/>
                </a:solidFill>
                <a:latin typeface="Roboto Mono"/>
                <a:ea typeface="Roboto Mono"/>
                <a:cs typeface="Roboto Mono"/>
                <a:sym typeface="Roboto Mono"/>
              </a:rPr>
              <a:t>Exception()</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       }</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   }</a:t>
            </a:r>
            <a:endParaRPr b="1">
              <a:solidFill>
                <a:srgbClr val="A9B7C6"/>
              </a:solidFill>
              <a:latin typeface="Roboto Mono"/>
              <a:ea typeface="Roboto Mono"/>
              <a:cs typeface="Roboto Mono"/>
              <a:sym typeface="Roboto Mono"/>
            </a:endParaRPr>
          </a:p>
          <a:p>
            <a:pPr indent="0" lvl="0" marL="0" rtl="0" algn="l">
              <a:spcBef>
                <a:spcPts val="0"/>
              </a:spcBef>
              <a:spcAft>
                <a:spcPts val="0"/>
              </a:spcAft>
              <a:buNone/>
            </a:pPr>
            <a:r>
              <a:rPr b="1" lang="en">
                <a:solidFill>
                  <a:srgbClr val="A9B7C6"/>
                </a:solidFill>
                <a:latin typeface="Roboto Mono"/>
                <a:ea typeface="Roboto Mono"/>
                <a:cs typeface="Roboto Mono"/>
                <a:sym typeface="Roboto Mono"/>
              </a:rPr>
              <a:t>}</a:t>
            </a:r>
            <a:endParaRPr b="1">
              <a:solidFill>
                <a:srgbClr val="A9B7C6"/>
              </a:solidFill>
              <a:latin typeface="Roboto Mono"/>
              <a:ea typeface="Roboto Mono"/>
              <a:cs typeface="Roboto Mono"/>
              <a:sym typeface="Roboto Mono"/>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23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UI state with flow</a:t>
            </a:r>
            <a:endParaRPr/>
          </a:p>
        </p:txBody>
      </p:sp>
      <p:sp>
        <p:nvSpPr>
          <p:cNvPr id="1927" name="Google Shape;1927;p2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8" name="Google Shape;1928;p234"/>
          <p:cNvSpPr txBox="1"/>
          <p:nvPr/>
        </p:nvSpPr>
        <p:spPr>
          <a:xfrm>
            <a:off x="720000" y="1331175"/>
            <a:ext cx="7206600" cy="600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CC7832"/>
                </a:solidFill>
                <a:latin typeface="Roboto"/>
                <a:ea typeface="Roboto"/>
                <a:cs typeface="Roboto"/>
                <a:sym typeface="Roboto"/>
              </a:rPr>
              <a:t>private val </a:t>
            </a:r>
            <a:r>
              <a:rPr lang="en" sz="1350">
                <a:solidFill>
                  <a:srgbClr val="9876AA"/>
                </a:solidFill>
                <a:latin typeface="Roboto"/>
                <a:ea typeface="Roboto"/>
                <a:cs typeface="Roboto"/>
                <a:sym typeface="Roboto"/>
              </a:rPr>
              <a:t>_uiState </a:t>
            </a:r>
            <a:r>
              <a:rPr lang="en" sz="1350">
                <a:solidFill>
                  <a:srgbClr val="A9B7C6"/>
                </a:solidFill>
                <a:latin typeface="Roboto"/>
                <a:ea typeface="Roboto"/>
                <a:cs typeface="Roboto"/>
                <a:sym typeface="Roboto"/>
              </a:rPr>
              <a:t>= MutableSharedFlow&lt;Pokemon&gt;()</a:t>
            </a:r>
            <a:endParaRPr sz="1350">
              <a:solidFill>
                <a:srgbClr val="A9B7C6"/>
              </a:solidFill>
              <a:latin typeface="Roboto"/>
              <a:ea typeface="Roboto"/>
              <a:cs typeface="Roboto"/>
              <a:sym typeface="Roboto"/>
            </a:endParaRPr>
          </a:p>
          <a:p>
            <a:pPr indent="0" lvl="0" marL="0" rtl="0" algn="l">
              <a:spcBef>
                <a:spcPts val="0"/>
              </a:spcBef>
              <a:spcAft>
                <a:spcPts val="0"/>
              </a:spcAft>
              <a:buNone/>
            </a:pPr>
            <a:r>
              <a:rPr lang="en" sz="1350">
                <a:solidFill>
                  <a:srgbClr val="CC7832"/>
                </a:solidFill>
                <a:latin typeface="Roboto"/>
                <a:ea typeface="Roboto"/>
                <a:cs typeface="Roboto"/>
                <a:sym typeface="Roboto"/>
              </a:rPr>
              <a:t>val </a:t>
            </a:r>
            <a:r>
              <a:rPr lang="en" sz="1350">
                <a:solidFill>
                  <a:srgbClr val="9876AA"/>
                </a:solidFill>
                <a:latin typeface="Roboto"/>
                <a:ea typeface="Roboto"/>
                <a:cs typeface="Roboto"/>
                <a:sym typeface="Roboto"/>
              </a:rPr>
              <a:t>uiState</a:t>
            </a:r>
            <a:r>
              <a:rPr lang="en" sz="1350">
                <a:solidFill>
                  <a:srgbClr val="A9B7C6"/>
                </a:solidFill>
                <a:latin typeface="Roboto"/>
                <a:ea typeface="Roboto"/>
                <a:cs typeface="Roboto"/>
                <a:sym typeface="Roboto"/>
              </a:rPr>
              <a:t>: SharedFlow&lt;Pokemon&gt; = </a:t>
            </a:r>
            <a:r>
              <a:rPr lang="en" sz="1350">
                <a:solidFill>
                  <a:srgbClr val="9876AA"/>
                </a:solidFill>
                <a:latin typeface="Roboto"/>
                <a:ea typeface="Roboto"/>
                <a:cs typeface="Roboto"/>
                <a:sym typeface="Roboto"/>
              </a:rPr>
              <a:t>_uiState</a:t>
            </a:r>
            <a:r>
              <a:rPr lang="en" sz="1350">
                <a:solidFill>
                  <a:srgbClr val="A9B7C6"/>
                </a:solidFill>
                <a:latin typeface="Roboto"/>
                <a:ea typeface="Roboto"/>
                <a:cs typeface="Roboto"/>
                <a:sym typeface="Roboto"/>
              </a:rPr>
              <a:t>.</a:t>
            </a:r>
            <a:r>
              <a:rPr lang="en" sz="1350">
                <a:solidFill>
                  <a:srgbClr val="FFC66D"/>
                </a:solidFill>
                <a:latin typeface="Roboto"/>
                <a:ea typeface="Roboto"/>
                <a:cs typeface="Roboto"/>
                <a:sym typeface="Roboto"/>
              </a:rPr>
              <a:t>asSharedFlow</a:t>
            </a:r>
            <a:r>
              <a:rPr lang="en" sz="1350">
                <a:solidFill>
                  <a:srgbClr val="A9B7C6"/>
                </a:solidFill>
                <a:latin typeface="Roboto"/>
                <a:ea typeface="Roboto"/>
                <a:cs typeface="Roboto"/>
                <a:sym typeface="Roboto"/>
              </a:rPr>
              <a:t>()</a:t>
            </a:r>
            <a:endParaRPr sz="1350">
              <a:solidFill>
                <a:srgbClr val="A9B7C6"/>
              </a:solidFill>
              <a:latin typeface="Roboto"/>
              <a:ea typeface="Roboto"/>
              <a:cs typeface="Roboto"/>
              <a:sym typeface="Roboto"/>
            </a:endParaRPr>
          </a:p>
        </p:txBody>
      </p:sp>
      <p:sp>
        <p:nvSpPr>
          <p:cNvPr id="1929" name="Google Shape;1929;p234"/>
          <p:cNvSpPr txBox="1"/>
          <p:nvPr/>
        </p:nvSpPr>
        <p:spPr>
          <a:xfrm>
            <a:off x="499900" y="2360025"/>
            <a:ext cx="7835700" cy="2055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9876AA"/>
                </a:solidFill>
                <a:latin typeface="Roboto Mono"/>
                <a:ea typeface="Roboto Mono"/>
                <a:cs typeface="Roboto Mono"/>
                <a:sym typeface="Roboto Mono"/>
              </a:rPr>
              <a:t>viewModelScope</a:t>
            </a:r>
            <a:r>
              <a:rPr lang="en" sz="1350">
                <a:solidFill>
                  <a:srgbClr val="A9B7C6"/>
                </a:solidFill>
                <a:latin typeface="Roboto Mono"/>
                <a:ea typeface="Roboto Mono"/>
                <a:cs typeface="Roboto Mono"/>
                <a:sym typeface="Roboto Mono"/>
              </a:rPr>
              <a:t>.</a:t>
            </a:r>
            <a:r>
              <a:rPr lang="en" sz="1350">
                <a:solidFill>
                  <a:srgbClr val="FFC66D"/>
                </a:solidFill>
                <a:latin typeface="Roboto Mono"/>
                <a:ea typeface="Roboto Mono"/>
                <a:cs typeface="Roboto Mono"/>
                <a:sym typeface="Roboto Mono"/>
              </a:rPr>
              <a:t>launch </a:t>
            </a:r>
            <a:r>
              <a:rPr lang="en" sz="1350">
                <a:solidFill>
                  <a:srgbClr val="A9B7C6"/>
                </a:solidFill>
                <a:latin typeface="Roboto Mono"/>
                <a:ea typeface="Roboto Mono"/>
                <a:cs typeface="Roboto Mono"/>
                <a:sym typeface="Roboto Mono"/>
              </a:rPr>
              <a:t>{</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r>
              <a:rPr lang="en" sz="1350">
                <a:solidFill>
                  <a:srgbClr val="9876AA"/>
                </a:solidFill>
                <a:latin typeface="Roboto Mono"/>
                <a:ea typeface="Roboto Mono"/>
                <a:cs typeface="Roboto Mono"/>
                <a:sym typeface="Roboto Mono"/>
              </a:rPr>
              <a:t>repository</a:t>
            </a:r>
            <a:r>
              <a:rPr lang="en" sz="1350">
                <a:solidFill>
                  <a:srgbClr val="A9B7C6"/>
                </a:solidFill>
                <a:latin typeface="Roboto Mono"/>
                <a:ea typeface="Roboto Mono"/>
                <a:cs typeface="Roboto Mono"/>
                <a:sym typeface="Roboto Mono"/>
              </a:rPr>
              <a:t>.getPokemonList()</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r>
              <a:rPr lang="en" sz="1350">
                <a:solidFill>
                  <a:srgbClr val="FFC66D"/>
                </a:solidFill>
                <a:latin typeface="Roboto Mono"/>
                <a:ea typeface="Roboto Mono"/>
                <a:cs typeface="Roboto Mono"/>
                <a:sym typeface="Roboto Mono"/>
              </a:rPr>
              <a:t>flowOn</a:t>
            </a:r>
            <a:r>
              <a:rPr lang="en" sz="1350">
                <a:solidFill>
                  <a:srgbClr val="A9B7C6"/>
                </a:solidFill>
                <a:latin typeface="Roboto Mono"/>
                <a:ea typeface="Roboto Mono"/>
                <a:cs typeface="Roboto Mono"/>
                <a:sym typeface="Roboto Mono"/>
              </a:rPr>
              <a:t>(Dispatchers.</a:t>
            </a:r>
            <a:r>
              <a:rPr lang="en" sz="1350">
                <a:solidFill>
                  <a:srgbClr val="9876AA"/>
                </a:solidFill>
                <a:latin typeface="Roboto Mono"/>
                <a:ea typeface="Roboto Mono"/>
                <a:cs typeface="Roboto Mono"/>
                <a:sym typeface="Roboto Mono"/>
              </a:rPr>
              <a:t>IO</a:t>
            </a:r>
            <a:r>
              <a:rPr lang="en" sz="1350">
                <a:solidFill>
                  <a:srgbClr val="A9B7C6"/>
                </a:solidFill>
                <a:latin typeface="Roboto Mono"/>
                <a:ea typeface="Roboto Mono"/>
                <a:cs typeface="Roboto Mono"/>
                <a:sym typeface="Roboto Mono"/>
              </a:rPr>
              <a:t>)</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r>
              <a:rPr lang="en" sz="1350">
                <a:solidFill>
                  <a:srgbClr val="FFC66D"/>
                </a:solidFill>
                <a:latin typeface="Roboto Mono"/>
                <a:ea typeface="Roboto Mono"/>
                <a:cs typeface="Roboto Mono"/>
                <a:sym typeface="Roboto Mono"/>
              </a:rPr>
              <a:t>catch </a:t>
            </a:r>
            <a:r>
              <a:rPr lang="en" sz="1350">
                <a:solidFill>
                  <a:srgbClr val="A9B7C6"/>
                </a:solidFill>
                <a:latin typeface="Roboto Mono"/>
                <a:ea typeface="Roboto Mono"/>
                <a:cs typeface="Roboto Mono"/>
                <a:sym typeface="Roboto Mono"/>
              </a:rPr>
              <a:t>{ Log.d(MainViewModel::</a:t>
            </a:r>
            <a:r>
              <a:rPr lang="en" sz="1350">
                <a:solidFill>
                  <a:srgbClr val="CC7832"/>
                </a:solidFill>
                <a:latin typeface="Roboto Mono"/>
                <a:ea typeface="Roboto Mono"/>
                <a:cs typeface="Roboto Mono"/>
                <a:sym typeface="Roboto Mono"/>
              </a:rPr>
              <a:t>class</a:t>
            </a:r>
            <a:r>
              <a:rPr lang="en" sz="1350">
                <a:solidFill>
                  <a:srgbClr val="A9B7C6"/>
                </a:solidFill>
                <a:latin typeface="Roboto Mono"/>
                <a:ea typeface="Roboto Mono"/>
                <a:cs typeface="Roboto Mono"/>
                <a:sym typeface="Roboto Mono"/>
              </a:rPr>
              <a:t>.</a:t>
            </a:r>
            <a:r>
              <a:rPr lang="en" sz="1350">
                <a:solidFill>
                  <a:srgbClr val="9876AA"/>
                </a:solidFill>
                <a:latin typeface="Roboto Mono"/>
                <a:ea typeface="Roboto Mono"/>
                <a:cs typeface="Roboto Mono"/>
                <a:sym typeface="Roboto Mono"/>
              </a:rPr>
              <a:t>java</a:t>
            </a:r>
            <a:r>
              <a:rPr lang="en" sz="1350">
                <a:solidFill>
                  <a:srgbClr val="A9B7C6"/>
                </a:solidFill>
                <a:latin typeface="Roboto Mono"/>
                <a:ea typeface="Roboto Mono"/>
                <a:cs typeface="Roboto Mono"/>
                <a:sym typeface="Roboto Mono"/>
              </a:rPr>
              <a:t>.</a:t>
            </a:r>
            <a:r>
              <a:rPr lang="en" sz="1350">
                <a:solidFill>
                  <a:srgbClr val="9876AA"/>
                </a:solidFill>
                <a:latin typeface="Roboto Mono"/>
                <a:ea typeface="Roboto Mono"/>
                <a:cs typeface="Roboto Mono"/>
                <a:sym typeface="Roboto Mono"/>
              </a:rPr>
              <a:t>simpleName</a:t>
            </a:r>
            <a:r>
              <a:rPr lang="en" sz="1350">
                <a:solidFill>
                  <a:srgbClr val="CC7832"/>
                </a:solidFill>
                <a:latin typeface="Roboto Mono"/>
                <a:ea typeface="Roboto Mono"/>
                <a:cs typeface="Roboto Mono"/>
                <a:sym typeface="Roboto Mono"/>
              </a:rPr>
              <a:t>, </a:t>
            </a:r>
            <a:r>
              <a:rPr lang="en" sz="1350">
                <a:solidFill>
                  <a:srgbClr val="6A8759"/>
                </a:solidFill>
                <a:latin typeface="Roboto Mono"/>
                <a:ea typeface="Roboto Mono"/>
                <a:cs typeface="Roboto Mono"/>
                <a:sym typeface="Roboto Mono"/>
              </a:rPr>
              <a:t>"&gt;&gt; error"</a:t>
            </a:r>
            <a:r>
              <a:rPr lang="en" sz="1350">
                <a:solidFill>
                  <a:srgbClr val="A9B7C6"/>
                </a:solidFill>
                <a:latin typeface="Roboto Mono"/>
                <a:ea typeface="Roboto Mono"/>
                <a:cs typeface="Roboto Mono"/>
                <a:sym typeface="Roboto Mono"/>
              </a:rPr>
              <a:t>) }</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.collect {</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r>
              <a:rPr lang="en" sz="1350">
                <a:solidFill>
                  <a:srgbClr val="CC7832"/>
                </a:solidFill>
                <a:latin typeface="Roboto Mono"/>
                <a:ea typeface="Roboto Mono"/>
                <a:cs typeface="Roboto Mono"/>
                <a:sym typeface="Roboto Mono"/>
              </a:rPr>
              <a:t>val </a:t>
            </a:r>
            <a:r>
              <a:rPr lang="en" sz="1350">
                <a:solidFill>
                  <a:srgbClr val="A9B7C6"/>
                </a:solidFill>
                <a:latin typeface="Roboto Mono"/>
                <a:ea typeface="Roboto Mono"/>
                <a:cs typeface="Roboto Mono"/>
                <a:sym typeface="Roboto Mono"/>
              </a:rPr>
              <a:t>pokemon = randomPokemon(it)</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r>
              <a:rPr lang="en" sz="1350">
                <a:solidFill>
                  <a:srgbClr val="9876AA"/>
                </a:solidFill>
                <a:latin typeface="Roboto Mono"/>
                <a:ea typeface="Roboto Mono"/>
                <a:cs typeface="Roboto Mono"/>
                <a:sym typeface="Roboto Mono"/>
              </a:rPr>
              <a:t>_uiState</a:t>
            </a:r>
            <a:r>
              <a:rPr lang="en" sz="1350">
                <a:solidFill>
                  <a:srgbClr val="A9B7C6"/>
                </a:solidFill>
                <a:latin typeface="Roboto Mono"/>
                <a:ea typeface="Roboto Mono"/>
                <a:cs typeface="Roboto Mono"/>
                <a:sym typeface="Roboto Mono"/>
              </a:rPr>
              <a:t>.emit(pokemon)</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       }</a:t>
            </a:r>
            <a:endParaRPr sz="135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350">
                <a:solidFill>
                  <a:srgbClr val="A9B7C6"/>
                </a:solidFill>
                <a:latin typeface="Roboto Mono"/>
                <a:ea typeface="Roboto Mono"/>
                <a:cs typeface="Roboto Mono"/>
                <a:sym typeface="Roboto Mono"/>
              </a:rPr>
              <a:t>}</a:t>
            </a:r>
            <a:endParaRPr sz="1350">
              <a:solidFill>
                <a:srgbClr val="A9B7C6"/>
              </a:solidFill>
              <a:latin typeface="Roboto Mono"/>
              <a:ea typeface="Roboto Mono"/>
              <a:cs typeface="Roboto Mono"/>
              <a:sym typeface="Roboto Mono"/>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235"/>
          <p:cNvSpPr/>
          <p:nvPr/>
        </p:nvSpPr>
        <p:spPr>
          <a:xfrm>
            <a:off x="619325" y="1871700"/>
            <a:ext cx="30816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35"/>
          <p:cNvSpPr txBox="1"/>
          <p:nvPr>
            <p:ph idx="1" type="subTitle"/>
          </p:nvPr>
        </p:nvSpPr>
        <p:spPr>
          <a:xfrm>
            <a:off x="720000" y="2678421"/>
            <a:ext cx="3261300" cy="10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App specific storage</a:t>
            </a:r>
            <a:endParaRPr sz="1400"/>
          </a:p>
          <a:p>
            <a:pPr indent="-330200" lvl="0" marL="457200" rtl="0" algn="l">
              <a:spcBef>
                <a:spcPts val="0"/>
              </a:spcBef>
              <a:spcAft>
                <a:spcPts val="0"/>
              </a:spcAft>
              <a:buSzPts val="1600"/>
              <a:buChar char="●"/>
            </a:pPr>
            <a:r>
              <a:rPr lang="en" sz="1400"/>
              <a:t>Share storage </a:t>
            </a:r>
            <a:endParaRPr sz="1400"/>
          </a:p>
          <a:p>
            <a:pPr indent="-330200" lvl="0" marL="457200" rtl="0" algn="l">
              <a:spcBef>
                <a:spcPts val="0"/>
              </a:spcBef>
              <a:spcAft>
                <a:spcPts val="0"/>
              </a:spcAft>
              <a:buSzPts val="1600"/>
              <a:buChar char="●"/>
            </a:pPr>
            <a:r>
              <a:rPr lang="en" sz="1400"/>
              <a:t>Preference</a:t>
            </a:r>
            <a:endParaRPr sz="1400"/>
          </a:p>
          <a:p>
            <a:pPr indent="-330200" lvl="0" marL="457200" rtl="0" algn="l">
              <a:spcBef>
                <a:spcPts val="0"/>
              </a:spcBef>
              <a:spcAft>
                <a:spcPts val="0"/>
              </a:spcAft>
              <a:buSzPts val="1600"/>
              <a:buChar char="●"/>
            </a:pPr>
            <a:r>
              <a:rPr lang="en" sz="1400"/>
              <a:t>Database</a:t>
            </a:r>
            <a:endParaRPr sz="1400"/>
          </a:p>
        </p:txBody>
      </p:sp>
      <p:sp>
        <p:nvSpPr>
          <p:cNvPr id="1936" name="Google Shape;1936;p235"/>
          <p:cNvSpPr txBox="1"/>
          <p:nvPr>
            <p:ph type="title"/>
          </p:nvPr>
        </p:nvSpPr>
        <p:spPr>
          <a:xfrm>
            <a:off x="720000" y="1490700"/>
            <a:ext cx="3261300" cy="11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and file Storage</a:t>
            </a:r>
            <a:endParaRPr/>
          </a:p>
        </p:txBody>
      </p:sp>
      <p:sp>
        <p:nvSpPr>
          <p:cNvPr id="1937" name="Google Shape;1937;p2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2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3" name="Google Shape;1943;p236"/>
          <p:cNvSpPr/>
          <p:nvPr/>
        </p:nvSpPr>
        <p:spPr>
          <a:xfrm>
            <a:off x="2048100" y="1500750"/>
            <a:ext cx="5047800" cy="21420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944" name="Google Shape;1944;p236"/>
          <p:cNvSpPr txBox="1"/>
          <p:nvPr/>
        </p:nvSpPr>
        <p:spPr>
          <a:xfrm>
            <a:off x="3557400" y="1792025"/>
            <a:ext cx="202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Android storage</a:t>
            </a:r>
            <a:endParaRPr sz="1800">
              <a:solidFill>
                <a:schemeClr val="dk1"/>
              </a:solidFill>
              <a:latin typeface="Poppins"/>
              <a:ea typeface="Poppins"/>
              <a:cs typeface="Poppins"/>
              <a:sym typeface="Poppins"/>
            </a:endParaRPr>
          </a:p>
        </p:txBody>
      </p:sp>
      <p:sp>
        <p:nvSpPr>
          <p:cNvPr id="1945" name="Google Shape;1945;p236"/>
          <p:cNvSpPr/>
          <p:nvPr/>
        </p:nvSpPr>
        <p:spPr>
          <a:xfrm>
            <a:off x="2585363" y="2518575"/>
            <a:ext cx="1683600" cy="6126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Internal storage</a:t>
            </a:r>
            <a:endParaRPr>
              <a:latin typeface="Poppins"/>
              <a:ea typeface="Poppins"/>
              <a:cs typeface="Poppins"/>
              <a:sym typeface="Poppins"/>
            </a:endParaRPr>
          </a:p>
        </p:txBody>
      </p:sp>
      <p:sp>
        <p:nvSpPr>
          <p:cNvPr id="1946" name="Google Shape;1946;p236"/>
          <p:cNvSpPr/>
          <p:nvPr/>
        </p:nvSpPr>
        <p:spPr>
          <a:xfrm>
            <a:off x="4875038" y="2518575"/>
            <a:ext cx="1683600" cy="6126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External storage</a:t>
            </a:r>
            <a:endParaRPr>
              <a:latin typeface="Poppins"/>
              <a:ea typeface="Poppins"/>
              <a:cs typeface="Poppins"/>
              <a:sym typeface="Poppins"/>
            </a:endParaRPr>
          </a:p>
        </p:txBody>
      </p:sp>
      <p:sp>
        <p:nvSpPr>
          <p:cNvPr id="1947" name="Google Shape;1947;p236"/>
          <p:cNvSpPr txBox="1"/>
          <p:nvPr>
            <p:ph idx="4294967295" type="title"/>
          </p:nvPr>
        </p:nvSpPr>
        <p:spPr>
          <a:xfrm flipH="1">
            <a:off x="6321300" y="162850"/>
            <a:ext cx="2822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and file storage</a:t>
            </a:r>
            <a:endParaRPr sz="19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2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53" name="Google Shape;1953;p237"/>
          <p:cNvSpPr/>
          <p:nvPr/>
        </p:nvSpPr>
        <p:spPr>
          <a:xfrm>
            <a:off x="1782863" y="2265438"/>
            <a:ext cx="1683600" cy="6126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External</a:t>
            </a:r>
            <a:r>
              <a:rPr lang="en">
                <a:latin typeface="Poppins"/>
                <a:ea typeface="Poppins"/>
                <a:cs typeface="Poppins"/>
                <a:sym typeface="Poppins"/>
              </a:rPr>
              <a:t> storage</a:t>
            </a:r>
            <a:endParaRPr>
              <a:latin typeface="Poppins"/>
              <a:ea typeface="Poppins"/>
              <a:cs typeface="Poppins"/>
              <a:sym typeface="Poppins"/>
            </a:endParaRPr>
          </a:p>
        </p:txBody>
      </p:sp>
      <p:sp>
        <p:nvSpPr>
          <p:cNvPr id="1954" name="Google Shape;1954;p237"/>
          <p:cNvSpPr txBox="1"/>
          <p:nvPr>
            <p:ph idx="4294967295" type="title"/>
          </p:nvPr>
        </p:nvSpPr>
        <p:spPr>
          <a:xfrm flipH="1">
            <a:off x="6321300" y="162850"/>
            <a:ext cx="2822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and file storage</a:t>
            </a:r>
            <a:endParaRPr sz="1900"/>
          </a:p>
        </p:txBody>
      </p:sp>
      <p:sp>
        <p:nvSpPr>
          <p:cNvPr id="1955" name="Google Shape;1955;p237"/>
          <p:cNvSpPr/>
          <p:nvPr/>
        </p:nvSpPr>
        <p:spPr>
          <a:xfrm>
            <a:off x="4637675" y="1652838"/>
            <a:ext cx="2151300" cy="6126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App external storage</a:t>
            </a:r>
            <a:endParaRPr>
              <a:latin typeface="Poppins"/>
              <a:ea typeface="Poppins"/>
              <a:cs typeface="Poppins"/>
              <a:sym typeface="Poppins"/>
            </a:endParaRPr>
          </a:p>
        </p:txBody>
      </p:sp>
      <p:sp>
        <p:nvSpPr>
          <p:cNvPr id="1956" name="Google Shape;1956;p237"/>
          <p:cNvSpPr/>
          <p:nvPr/>
        </p:nvSpPr>
        <p:spPr>
          <a:xfrm>
            <a:off x="4637675" y="2571738"/>
            <a:ext cx="2151300" cy="6126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Shared storage</a:t>
            </a:r>
            <a:endParaRPr>
              <a:latin typeface="Poppins"/>
              <a:ea typeface="Poppins"/>
              <a:cs typeface="Poppins"/>
              <a:sym typeface="Poppins"/>
            </a:endParaRPr>
          </a:p>
        </p:txBody>
      </p:sp>
      <p:cxnSp>
        <p:nvCxnSpPr>
          <p:cNvPr id="1957" name="Google Shape;1957;p237"/>
          <p:cNvCxnSpPr>
            <a:stCxn id="1953" idx="3"/>
            <a:endCxn id="1955" idx="1"/>
          </p:cNvCxnSpPr>
          <p:nvPr/>
        </p:nvCxnSpPr>
        <p:spPr>
          <a:xfrm flipH="1" rot="10800000">
            <a:off x="3466463" y="1959138"/>
            <a:ext cx="1171200" cy="612600"/>
          </a:xfrm>
          <a:prstGeom prst="curvedConnector3">
            <a:avLst>
              <a:gd fmla="val 50001" name="adj1"/>
            </a:avLst>
          </a:prstGeom>
          <a:noFill/>
          <a:ln cap="flat" cmpd="sng" w="19050">
            <a:solidFill>
              <a:schemeClr val="lt2"/>
            </a:solidFill>
            <a:prstDash val="solid"/>
            <a:round/>
            <a:headEnd len="med" w="med" type="none"/>
            <a:tailEnd len="med" w="med" type="stealth"/>
          </a:ln>
        </p:spPr>
      </p:cxnSp>
      <p:cxnSp>
        <p:nvCxnSpPr>
          <p:cNvPr id="1958" name="Google Shape;1958;p237"/>
          <p:cNvCxnSpPr>
            <a:stCxn id="1953" idx="3"/>
            <a:endCxn id="1956" idx="1"/>
          </p:cNvCxnSpPr>
          <p:nvPr/>
        </p:nvCxnSpPr>
        <p:spPr>
          <a:xfrm>
            <a:off x="3466463" y="2571738"/>
            <a:ext cx="1171200" cy="306300"/>
          </a:xfrm>
          <a:prstGeom prst="curvedConnector3">
            <a:avLst>
              <a:gd fmla="val 50001" name="adj1"/>
            </a:avLst>
          </a:prstGeom>
          <a:noFill/>
          <a:ln cap="flat" cmpd="sng" w="19050">
            <a:solidFill>
              <a:schemeClr val="lt2"/>
            </a:solidFill>
            <a:prstDash val="solid"/>
            <a:round/>
            <a:headEnd len="med" w="med" type="none"/>
            <a:tailEnd len="med" w="med" type="stealth"/>
          </a:ln>
        </p:spPr>
      </p:cxn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238"/>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Need permission </a:t>
            </a:r>
            <a:r>
              <a:rPr lang="en" sz="1600">
                <a:highlight>
                  <a:srgbClr val="FFFFFF"/>
                </a:highlight>
              </a:rPr>
              <a:t>to</a:t>
            </a:r>
            <a:r>
              <a:rPr lang="en" sz="1600"/>
              <a:t> access</a:t>
            </a:r>
            <a:endParaRPr sz="1600"/>
          </a:p>
          <a:p>
            <a:pPr indent="-330200" lvl="0" marL="457200" rtl="0" algn="l">
              <a:spcBef>
                <a:spcPts val="0"/>
              </a:spcBef>
              <a:spcAft>
                <a:spcPts val="0"/>
              </a:spcAft>
              <a:buSzPts val="1600"/>
              <a:buChar char="●"/>
            </a:pPr>
            <a:r>
              <a:rPr lang="en" sz="1600"/>
              <a:t>All applications can read and write files placed</a:t>
            </a:r>
            <a:endParaRPr sz="1600"/>
          </a:p>
          <a:p>
            <a:pPr indent="-330200" lvl="0" marL="457200" rtl="0" algn="l">
              <a:spcBef>
                <a:spcPts val="0"/>
              </a:spcBef>
              <a:spcAft>
                <a:spcPts val="0"/>
              </a:spcAft>
              <a:buSzPts val="1600"/>
              <a:buChar char="●"/>
            </a:pPr>
            <a:r>
              <a:rPr lang="en" sz="1600"/>
              <a:t>App external storage </a:t>
            </a:r>
            <a:endParaRPr sz="1600"/>
          </a:p>
          <a:p>
            <a:pPr indent="-330200" lvl="1" marL="914400" rtl="0" algn="l">
              <a:spcBef>
                <a:spcPts val="0"/>
              </a:spcBef>
              <a:spcAft>
                <a:spcPts val="0"/>
              </a:spcAft>
              <a:buSzPts val="1600"/>
              <a:buChar char="○"/>
            </a:pPr>
            <a:r>
              <a:rPr lang="en" sz="1600"/>
              <a:t>Same as internal storage but user can manage</a:t>
            </a:r>
            <a:endParaRPr sz="1600"/>
          </a:p>
          <a:p>
            <a:pPr indent="-330200" lvl="1" marL="914400" rtl="0" algn="l">
              <a:spcBef>
                <a:spcPts val="0"/>
              </a:spcBef>
              <a:spcAft>
                <a:spcPts val="0"/>
              </a:spcAft>
              <a:buSzPts val="1600"/>
              <a:buChar char="○"/>
            </a:pPr>
            <a:r>
              <a:rPr lang="en" sz="1600">
                <a:solidFill>
                  <a:srgbClr val="202124"/>
                </a:solidFill>
                <a:highlight>
                  <a:srgbClr val="FFFFFF"/>
                </a:highlight>
              </a:rPr>
              <a:t>When the user uninstalls, file are removed</a:t>
            </a:r>
            <a:endParaRPr sz="1600"/>
          </a:p>
          <a:p>
            <a:pPr indent="-330200" lvl="0" marL="457200" rtl="0" algn="l">
              <a:spcBef>
                <a:spcPts val="0"/>
              </a:spcBef>
              <a:spcAft>
                <a:spcPts val="0"/>
              </a:spcAft>
              <a:buSzPts val="1600"/>
              <a:buChar char="●"/>
            </a:pPr>
            <a:r>
              <a:rPr lang="en" sz="1600"/>
              <a:t>Shared storage </a:t>
            </a:r>
            <a:endParaRPr sz="1600"/>
          </a:p>
          <a:p>
            <a:pPr indent="-330200" lvl="1" marL="914400" rtl="0" algn="l">
              <a:spcBef>
                <a:spcPts val="0"/>
              </a:spcBef>
              <a:spcAft>
                <a:spcPts val="0"/>
              </a:spcAft>
              <a:buSzPts val="1600"/>
              <a:buChar char="○"/>
            </a:pPr>
            <a:r>
              <a:rPr lang="en" sz="1600">
                <a:solidFill>
                  <a:srgbClr val="202124"/>
                </a:solidFill>
                <a:highlight>
                  <a:srgbClr val="FFFFFF"/>
                </a:highlight>
              </a:rPr>
              <a:t>When the user uninstalls, file are not removed</a:t>
            </a:r>
            <a:endParaRPr sz="1600"/>
          </a:p>
          <a:p>
            <a:pPr indent="-330200" lvl="1" marL="914400" rtl="0" algn="l">
              <a:spcBef>
                <a:spcPts val="0"/>
              </a:spcBef>
              <a:spcAft>
                <a:spcPts val="0"/>
              </a:spcAft>
              <a:buSzPts val="1600"/>
              <a:buChar char="○"/>
            </a:pPr>
            <a:r>
              <a:rPr lang="en" sz="1600"/>
              <a:t>Case study payment/transfer slip</a:t>
            </a:r>
            <a:endParaRPr sz="1600"/>
          </a:p>
        </p:txBody>
      </p:sp>
      <p:sp>
        <p:nvSpPr>
          <p:cNvPr id="1964" name="Google Shape;1964;p238"/>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External</a:t>
            </a:r>
            <a:r>
              <a:rPr lang="en"/>
              <a:t> storage</a:t>
            </a:r>
            <a:endParaRPr/>
          </a:p>
        </p:txBody>
      </p:sp>
      <p:sp>
        <p:nvSpPr>
          <p:cNvPr id="1965" name="Google Shape;1965;p2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66" name="Google Shape;1966;p238"/>
          <p:cNvSpPr txBox="1"/>
          <p:nvPr>
            <p:ph idx="4294967295" type="title"/>
          </p:nvPr>
        </p:nvSpPr>
        <p:spPr>
          <a:xfrm flipH="1">
            <a:off x="6321300" y="162850"/>
            <a:ext cx="2822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and file storage</a:t>
            </a:r>
            <a:endParaRPr sz="1900"/>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2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72" name="Google Shape;1972;p239"/>
          <p:cNvSpPr/>
          <p:nvPr/>
        </p:nvSpPr>
        <p:spPr>
          <a:xfrm>
            <a:off x="1782838" y="2265438"/>
            <a:ext cx="1683600" cy="6126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Internal storage</a:t>
            </a:r>
            <a:endParaRPr>
              <a:latin typeface="Poppins"/>
              <a:ea typeface="Poppins"/>
              <a:cs typeface="Poppins"/>
              <a:sym typeface="Poppins"/>
            </a:endParaRPr>
          </a:p>
        </p:txBody>
      </p:sp>
      <p:sp>
        <p:nvSpPr>
          <p:cNvPr id="1973" name="Google Shape;1973;p239"/>
          <p:cNvSpPr txBox="1"/>
          <p:nvPr>
            <p:ph idx="4294967295" type="title"/>
          </p:nvPr>
        </p:nvSpPr>
        <p:spPr>
          <a:xfrm flipH="1">
            <a:off x="6321300" y="162850"/>
            <a:ext cx="2822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and file storage</a:t>
            </a:r>
            <a:endParaRPr sz="1900"/>
          </a:p>
        </p:txBody>
      </p:sp>
      <p:sp>
        <p:nvSpPr>
          <p:cNvPr id="1974" name="Google Shape;1974;p239"/>
          <p:cNvSpPr/>
          <p:nvPr/>
        </p:nvSpPr>
        <p:spPr>
          <a:xfrm>
            <a:off x="4637701" y="958550"/>
            <a:ext cx="1837200" cy="6126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App preferences</a:t>
            </a:r>
            <a:endParaRPr>
              <a:latin typeface="Poppins"/>
              <a:ea typeface="Poppins"/>
              <a:cs typeface="Poppins"/>
              <a:sym typeface="Poppins"/>
            </a:endParaRPr>
          </a:p>
        </p:txBody>
      </p:sp>
      <p:sp>
        <p:nvSpPr>
          <p:cNvPr id="1975" name="Google Shape;1975;p239"/>
          <p:cNvSpPr/>
          <p:nvPr/>
        </p:nvSpPr>
        <p:spPr>
          <a:xfrm>
            <a:off x="4637701" y="1842825"/>
            <a:ext cx="1837200" cy="6126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Cache</a:t>
            </a:r>
            <a:endParaRPr>
              <a:latin typeface="Poppins"/>
              <a:ea typeface="Poppins"/>
              <a:cs typeface="Poppins"/>
              <a:sym typeface="Poppins"/>
            </a:endParaRPr>
          </a:p>
        </p:txBody>
      </p:sp>
      <p:sp>
        <p:nvSpPr>
          <p:cNvPr id="1976" name="Google Shape;1976;p239"/>
          <p:cNvSpPr/>
          <p:nvPr/>
        </p:nvSpPr>
        <p:spPr>
          <a:xfrm>
            <a:off x="4637701" y="2688100"/>
            <a:ext cx="1837200" cy="6126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Database</a:t>
            </a:r>
            <a:endParaRPr>
              <a:latin typeface="Poppins"/>
              <a:ea typeface="Poppins"/>
              <a:cs typeface="Poppins"/>
              <a:sym typeface="Poppins"/>
            </a:endParaRPr>
          </a:p>
        </p:txBody>
      </p:sp>
      <p:sp>
        <p:nvSpPr>
          <p:cNvPr id="1977" name="Google Shape;1977;p239"/>
          <p:cNvSpPr/>
          <p:nvPr/>
        </p:nvSpPr>
        <p:spPr>
          <a:xfrm>
            <a:off x="4637701" y="3572375"/>
            <a:ext cx="1837200" cy="612600"/>
          </a:xfrm>
          <a:prstGeom prst="roundRect">
            <a:avLst>
              <a:gd fmla="val 16667" name="adj"/>
            </a:avLst>
          </a:prstGeom>
          <a:solidFill>
            <a:srgbClr val="F5F5F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File</a:t>
            </a:r>
            <a:endParaRPr>
              <a:latin typeface="Poppins"/>
              <a:ea typeface="Poppins"/>
              <a:cs typeface="Poppins"/>
              <a:sym typeface="Poppins"/>
            </a:endParaRPr>
          </a:p>
        </p:txBody>
      </p:sp>
      <p:cxnSp>
        <p:nvCxnSpPr>
          <p:cNvPr id="1978" name="Google Shape;1978;p239"/>
          <p:cNvCxnSpPr>
            <a:stCxn id="1972" idx="3"/>
            <a:endCxn id="1976" idx="1"/>
          </p:cNvCxnSpPr>
          <p:nvPr/>
        </p:nvCxnSpPr>
        <p:spPr>
          <a:xfrm>
            <a:off x="3466438" y="2571738"/>
            <a:ext cx="1171200" cy="422700"/>
          </a:xfrm>
          <a:prstGeom prst="curvedConnector3">
            <a:avLst>
              <a:gd fmla="val 50003" name="adj1"/>
            </a:avLst>
          </a:prstGeom>
          <a:noFill/>
          <a:ln cap="flat" cmpd="sng" w="19050">
            <a:solidFill>
              <a:schemeClr val="lt2"/>
            </a:solidFill>
            <a:prstDash val="solid"/>
            <a:round/>
            <a:headEnd len="med" w="med" type="none"/>
            <a:tailEnd len="med" w="med" type="stealth"/>
          </a:ln>
        </p:spPr>
      </p:cxnSp>
      <p:cxnSp>
        <p:nvCxnSpPr>
          <p:cNvPr id="1979" name="Google Shape;1979;p239"/>
          <p:cNvCxnSpPr>
            <a:stCxn id="1972" idx="3"/>
            <a:endCxn id="1974" idx="1"/>
          </p:cNvCxnSpPr>
          <p:nvPr/>
        </p:nvCxnSpPr>
        <p:spPr>
          <a:xfrm flipH="1" rot="10800000">
            <a:off x="3466438" y="1264938"/>
            <a:ext cx="1171200" cy="1306800"/>
          </a:xfrm>
          <a:prstGeom prst="curvedConnector3">
            <a:avLst>
              <a:gd fmla="val 50003" name="adj1"/>
            </a:avLst>
          </a:prstGeom>
          <a:noFill/>
          <a:ln cap="flat" cmpd="sng" w="19050">
            <a:solidFill>
              <a:schemeClr val="lt2"/>
            </a:solidFill>
            <a:prstDash val="solid"/>
            <a:round/>
            <a:headEnd len="med" w="med" type="none"/>
            <a:tailEnd len="med" w="med" type="stealth"/>
          </a:ln>
        </p:spPr>
      </p:cxnSp>
      <p:cxnSp>
        <p:nvCxnSpPr>
          <p:cNvPr id="1980" name="Google Shape;1980;p239"/>
          <p:cNvCxnSpPr>
            <a:stCxn id="1972" idx="3"/>
            <a:endCxn id="1975" idx="1"/>
          </p:cNvCxnSpPr>
          <p:nvPr/>
        </p:nvCxnSpPr>
        <p:spPr>
          <a:xfrm flipH="1" rot="10800000">
            <a:off x="3466438" y="2149038"/>
            <a:ext cx="1171200" cy="422700"/>
          </a:xfrm>
          <a:prstGeom prst="curvedConnector3">
            <a:avLst>
              <a:gd fmla="val 50003" name="adj1"/>
            </a:avLst>
          </a:prstGeom>
          <a:noFill/>
          <a:ln cap="flat" cmpd="sng" w="19050">
            <a:solidFill>
              <a:schemeClr val="lt2"/>
            </a:solidFill>
            <a:prstDash val="solid"/>
            <a:round/>
            <a:headEnd len="med" w="med" type="none"/>
            <a:tailEnd len="med" w="med" type="stealth"/>
          </a:ln>
        </p:spPr>
      </p:cxnSp>
      <p:cxnSp>
        <p:nvCxnSpPr>
          <p:cNvPr id="1981" name="Google Shape;1981;p239"/>
          <p:cNvCxnSpPr>
            <a:stCxn id="1972" idx="3"/>
            <a:endCxn id="1977" idx="1"/>
          </p:cNvCxnSpPr>
          <p:nvPr/>
        </p:nvCxnSpPr>
        <p:spPr>
          <a:xfrm>
            <a:off x="3466438" y="2571738"/>
            <a:ext cx="1171200" cy="1306800"/>
          </a:xfrm>
          <a:prstGeom prst="curvedConnector3">
            <a:avLst>
              <a:gd fmla="val 50003" name="adj1"/>
            </a:avLst>
          </a:prstGeom>
          <a:noFill/>
          <a:ln cap="flat" cmpd="sng" w="19050">
            <a:solidFill>
              <a:schemeClr val="lt2"/>
            </a:solidFill>
            <a:prstDash val="solid"/>
            <a:round/>
            <a:headEnd len="med" w="med" type="none"/>
            <a:tailEnd len="med" w="med" type="stealth"/>
          </a:ln>
        </p:spPr>
      </p:cxnSp>
      <p:sp>
        <p:nvSpPr>
          <p:cNvPr id="1982" name="Google Shape;1982;p239"/>
          <p:cNvSpPr txBox="1"/>
          <p:nvPr/>
        </p:nvSpPr>
        <p:spPr>
          <a:xfrm>
            <a:off x="6241900" y="793000"/>
            <a:ext cx="699300" cy="47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240"/>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solidFill>
                  <a:srgbClr val="202124"/>
                </a:solidFill>
                <a:highlight>
                  <a:srgbClr val="FFFFFF"/>
                </a:highlight>
              </a:rPr>
              <a:t>When the user uninstalls your app, the files saved in app-specific storage are removed.</a:t>
            </a:r>
            <a:endParaRPr sz="1600">
              <a:solidFill>
                <a:srgbClr val="202124"/>
              </a:solidFill>
              <a:highlight>
                <a:srgbClr val="FFFFFF"/>
              </a:highlight>
            </a:endParaRPr>
          </a:p>
          <a:p>
            <a:pPr indent="-330200" lvl="0" marL="457200" rtl="0" algn="l">
              <a:spcBef>
                <a:spcPts val="0"/>
              </a:spcBef>
              <a:spcAft>
                <a:spcPts val="0"/>
              </a:spcAft>
              <a:buClr>
                <a:srgbClr val="202124"/>
              </a:buClr>
              <a:buSzPts val="1600"/>
              <a:buChar char="●"/>
            </a:pPr>
            <a:r>
              <a:rPr lang="en" sz="1600">
                <a:solidFill>
                  <a:srgbClr val="202124"/>
                </a:solidFill>
                <a:highlight>
                  <a:srgbClr val="FFFFFF"/>
                </a:highlight>
              </a:rPr>
              <a:t>Other apps cannot access files stored within internal storage.</a:t>
            </a:r>
            <a:endParaRPr sz="1600">
              <a:solidFill>
                <a:srgbClr val="202124"/>
              </a:solidFill>
              <a:highlight>
                <a:srgbClr val="FFFFFF"/>
              </a:highlight>
            </a:endParaRPr>
          </a:p>
          <a:p>
            <a:pPr indent="-330200" lvl="0" marL="457200" rtl="0" algn="l">
              <a:spcBef>
                <a:spcPts val="0"/>
              </a:spcBef>
              <a:spcAft>
                <a:spcPts val="0"/>
              </a:spcAft>
              <a:buClr>
                <a:srgbClr val="202124"/>
              </a:buClr>
              <a:buSzPts val="1600"/>
              <a:buChar char="●"/>
            </a:pPr>
            <a:r>
              <a:rPr lang="en" sz="1600">
                <a:solidFill>
                  <a:srgbClr val="202124"/>
                </a:solidFill>
                <a:highlight>
                  <a:srgbClr val="FFFFFF"/>
                </a:highlight>
              </a:rPr>
              <a:t>Available storage will</a:t>
            </a:r>
            <a:r>
              <a:rPr lang="en" sz="1600">
                <a:solidFill>
                  <a:srgbClr val="202124"/>
                </a:solidFill>
                <a:highlight>
                  <a:srgbClr val="FFFFFF"/>
                </a:highlight>
              </a:rPr>
              <a:t> display the total internal storage capacity in application information</a:t>
            </a:r>
            <a:endParaRPr sz="1600">
              <a:solidFill>
                <a:srgbClr val="202124"/>
              </a:solidFill>
              <a:highlight>
                <a:srgbClr val="FFFFFF"/>
              </a:highlight>
            </a:endParaRPr>
          </a:p>
        </p:txBody>
      </p:sp>
      <p:sp>
        <p:nvSpPr>
          <p:cNvPr id="1988" name="Google Shape;1988;p240"/>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Internal storage</a:t>
            </a:r>
            <a:endParaRPr/>
          </a:p>
        </p:txBody>
      </p:sp>
      <p:sp>
        <p:nvSpPr>
          <p:cNvPr id="1989" name="Google Shape;1989;p2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90" name="Google Shape;1990;p240"/>
          <p:cNvSpPr txBox="1"/>
          <p:nvPr>
            <p:ph idx="4294967295" type="title"/>
          </p:nvPr>
        </p:nvSpPr>
        <p:spPr>
          <a:xfrm flipH="1">
            <a:off x="6321300" y="162850"/>
            <a:ext cx="2822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and file storage</a:t>
            </a:r>
            <a:endParaRPr sz="1900"/>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241"/>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Store data in the form of key-value similar to a Map</a:t>
            </a:r>
            <a:endParaRPr sz="1600"/>
          </a:p>
          <a:p>
            <a:pPr indent="-330200" lvl="0" marL="457200" rtl="0" algn="l">
              <a:spcBef>
                <a:spcPts val="0"/>
              </a:spcBef>
              <a:spcAft>
                <a:spcPts val="0"/>
              </a:spcAft>
              <a:buSzPts val="1600"/>
              <a:buChar char="●"/>
            </a:pPr>
            <a:r>
              <a:rPr lang="en" sz="1600"/>
              <a:t>Save folder under data/data/{application package} directory.</a:t>
            </a:r>
            <a:endParaRPr sz="1600"/>
          </a:p>
          <a:p>
            <a:pPr indent="-330200" lvl="0" marL="457200" rtl="0" algn="l">
              <a:spcBef>
                <a:spcPts val="0"/>
              </a:spcBef>
              <a:spcAft>
                <a:spcPts val="0"/>
              </a:spcAft>
              <a:buSzPts val="1600"/>
              <a:buChar char="●"/>
            </a:pPr>
            <a:r>
              <a:rPr lang="en" sz="1600">
                <a:solidFill>
                  <a:srgbClr val="202124"/>
                </a:solidFill>
                <a:highlight>
                  <a:srgbClr val="FFFFFF"/>
                </a:highlight>
              </a:rPr>
              <a:t>Avoid calling it from your main thread because it could pause your UI rendering.</a:t>
            </a:r>
            <a:endParaRPr sz="1600"/>
          </a:p>
        </p:txBody>
      </p:sp>
      <p:sp>
        <p:nvSpPr>
          <p:cNvPr id="1996" name="Google Shape;1996;p241"/>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Preferences</a:t>
            </a:r>
            <a:endParaRPr/>
          </a:p>
        </p:txBody>
      </p:sp>
      <p:sp>
        <p:nvSpPr>
          <p:cNvPr id="1997" name="Google Shape;1997;p2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98" name="Google Shape;1998;p241"/>
          <p:cNvSpPr txBox="1"/>
          <p:nvPr>
            <p:ph idx="4294967295" type="title"/>
          </p:nvPr>
        </p:nvSpPr>
        <p:spPr>
          <a:xfrm flipH="1">
            <a:off x="6321300" y="162850"/>
            <a:ext cx="2822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and file storage</a:t>
            </a:r>
            <a:endParaRPr sz="1900"/>
          </a:p>
        </p:txBody>
      </p:sp>
      <p:pic>
        <p:nvPicPr>
          <p:cNvPr id="1999" name="Google Shape;1999;p241"/>
          <p:cNvPicPr preferRelativeResize="0"/>
          <p:nvPr/>
        </p:nvPicPr>
        <p:blipFill>
          <a:blip r:embed="rId3">
            <a:alphaModFix/>
          </a:blip>
          <a:stretch>
            <a:fillRect/>
          </a:stretch>
        </p:blipFill>
        <p:spPr>
          <a:xfrm>
            <a:off x="2746025" y="2395175"/>
            <a:ext cx="4181275" cy="2354676"/>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242"/>
          <p:cNvSpPr txBox="1"/>
          <p:nvPr>
            <p:ph idx="1" type="body"/>
          </p:nvPr>
        </p:nvSpPr>
        <p:spPr>
          <a:xfrm>
            <a:off x="720000" y="1111700"/>
            <a:ext cx="7901400" cy="47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Write to shared preference</a:t>
            </a:r>
            <a:endParaRPr sz="1600"/>
          </a:p>
        </p:txBody>
      </p:sp>
      <p:sp>
        <p:nvSpPr>
          <p:cNvPr id="2005" name="Google Shape;2005;p242"/>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Preferences</a:t>
            </a:r>
            <a:endParaRPr/>
          </a:p>
        </p:txBody>
      </p:sp>
      <p:sp>
        <p:nvSpPr>
          <p:cNvPr id="2006" name="Google Shape;2006;p2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07" name="Google Shape;2007;p242"/>
          <p:cNvSpPr txBox="1"/>
          <p:nvPr>
            <p:ph idx="4294967295" type="title"/>
          </p:nvPr>
        </p:nvSpPr>
        <p:spPr>
          <a:xfrm flipH="1">
            <a:off x="6321300" y="162850"/>
            <a:ext cx="2822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and file storage</a:t>
            </a:r>
            <a:endParaRPr sz="1900"/>
          </a:p>
        </p:txBody>
      </p:sp>
      <p:pic>
        <p:nvPicPr>
          <p:cNvPr id="2008" name="Google Shape;2008;p242"/>
          <p:cNvPicPr preferRelativeResize="0"/>
          <p:nvPr/>
        </p:nvPicPr>
        <p:blipFill rotWithShape="1">
          <a:blip r:embed="rId3">
            <a:alphaModFix/>
          </a:blip>
          <a:srcRect b="0" l="0" r="0" t="0"/>
          <a:stretch/>
        </p:blipFill>
        <p:spPr>
          <a:xfrm>
            <a:off x="542312" y="1435775"/>
            <a:ext cx="8059373" cy="2513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context</a:t>
            </a:r>
            <a:endParaRPr/>
          </a:p>
        </p:txBody>
      </p:sp>
      <p:sp>
        <p:nvSpPr>
          <p:cNvPr id="367" name="Google Shape;36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45"/>
          <p:cNvSpPr txBox="1"/>
          <p:nvPr>
            <p:ph idx="1" type="body"/>
          </p:nvPr>
        </p:nvSpPr>
        <p:spPr>
          <a:xfrm>
            <a:off x="720000" y="1000200"/>
            <a:ext cx="4730100" cy="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rPr>
              <a:t>This context is tied to the Activity lifecycle</a:t>
            </a:r>
            <a:endParaRPr>
              <a:solidFill>
                <a:srgbClr val="999999"/>
              </a:solidFill>
            </a:endParaRPr>
          </a:p>
        </p:txBody>
      </p:sp>
      <p:sp>
        <p:nvSpPr>
          <p:cNvPr id="369" name="Google Shape;369;p45"/>
          <p:cNvSpPr txBox="1"/>
          <p:nvPr>
            <p:ph idx="1" type="body"/>
          </p:nvPr>
        </p:nvSpPr>
        <p:spPr>
          <a:xfrm>
            <a:off x="686775" y="1654288"/>
            <a:ext cx="7070400" cy="5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42424"/>
                </a:solidFill>
                <a:highlight>
                  <a:srgbClr val="FFFFFF"/>
                </a:highlight>
              </a:rPr>
              <a:t>It is an instance that is a singleton and can be accessed by </a:t>
            </a:r>
            <a:endParaRPr sz="1800"/>
          </a:p>
        </p:txBody>
      </p:sp>
      <p:sp>
        <p:nvSpPr>
          <p:cNvPr id="370" name="Google Shape;370;p45"/>
          <p:cNvSpPr txBox="1"/>
          <p:nvPr>
            <p:ph idx="1" type="body"/>
          </p:nvPr>
        </p:nvSpPr>
        <p:spPr>
          <a:xfrm>
            <a:off x="944325" y="2259338"/>
            <a:ext cx="6555300" cy="12465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1AB1CD"/>
                </a:solidFill>
                <a:latin typeface="Roboto Mono"/>
                <a:ea typeface="Roboto Mono"/>
                <a:cs typeface="Roboto Mono"/>
                <a:sym typeface="Roboto Mono"/>
              </a:rPr>
              <a:t>getApplicationContext()</a:t>
            </a:r>
            <a:r>
              <a:rPr lang="en" sz="2000">
                <a:solidFill>
                  <a:srgbClr val="000000"/>
                </a:solidFill>
                <a:latin typeface="Roboto Mono"/>
                <a:ea typeface="Roboto Mono"/>
                <a:cs typeface="Roboto Mono"/>
                <a:sym typeface="Roboto Mono"/>
              </a:rPr>
              <a:t> </a:t>
            </a:r>
            <a:endParaRPr sz="2000">
              <a:solidFill>
                <a:srgbClr val="000000"/>
              </a:solidFill>
              <a:latin typeface="Roboto Mono"/>
              <a:ea typeface="Roboto Mono"/>
              <a:cs typeface="Roboto Mono"/>
              <a:sym typeface="Roboto Mono"/>
            </a:endParaRPr>
          </a:p>
          <a:p>
            <a:pPr indent="0" lvl="0" marL="0" rtl="0" algn="l">
              <a:spcBef>
                <a:spcPts val="0"/>
              </a:spcBef>
              <a:spcAft>
                <a:spcPts val="0"/>
              </a:spcAft>
              <a:buNone/>
            </a:pPr>
            <a:r>
              <a:rPr i="1" lang="en" sz="2000">
                <a:solidFill>
                  <a:srgbClr val="A05000"/>
                </a:solidFill>
                <a:latin typeface="Roboto Mono"/>
                <a:ea typeface="Roboto Mono"/>
                <a:cs typeface="Roboto Mono"/>
                <a:sym typeface="Roboto Mono"/>
              </a:rPr>
              <a:t>// or</a:t>
            </a:r>
            <a:endParaRPr sz="20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2000">
                <a:solidFill>
                  <a:srgbClr val="1AB1CD"/>
                </a:solidFill>
                <a:latin typeface="Roboto Mono"/>
                <a:ea typeface="Roboto Mono"/>
                <a:cs typeface="Roboto Mono"/>
                <a:sym typeface="Roboto Mono"/>
              </a:rPr>
              <a:t>applicationcontext</a:t>
            </a:r>
            <a:endParaRPr sz="2000">
              <a:solidFill>
                <a:srgbClr val="000000"/>
              </a:solidFill>
              <a:latin typeface="Roboto Mono"/>
              <a:ea typeface="Roboto Mono"/>
              <a:cs typeface="Roboto Mono"/>
              <a:sym typeface="Roboto Mono"/>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243"/>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Preferences</a:t>
            </a:r>
            <a:endParaRPr/>
          </a:p>
        </p:txBody>
      </p:sp>
      <p:sp>
        <p:nvSpPr>
          <p:cNvPr id="2014" name="Google Shape;2014;p2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5" name="Google Shape;2015;p243"/>
          <p:cNvSpPr txBox="1"/>
          <p:nvPr>
            <p:ph idx="4294967295" type="title"/>
          </p:nvPr>
        </p:nvSpPr>
        <p:spPr>
          <a:xfrm flipH="1">
            <a:off x="6321300" y="162850"/>
            <a:ext cx="2822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and file storage</a:t>
            </a:r>
            <a:endParaRPr sz="1900"/>
          </a:p>
        </p:txBody>
      </p:sp>
      <p:pic>
        <p:nvPicPr>
          <p:cNvPr id="2016" name="Google Shape;2016;p243"/>
          <p:cNvPicPr preferRelativeResize="0"/>
          <p:nvPr/>
        </p:nvPicPr>
        <p:blipFill rotWithShape="1">
          <a:blip r:embed="rId3">
            <a:alphaModFix/>
          </a:blip>
          <a:srcRect b="0" l="2271" r="2271" t="0"/>
          <a:stretch/>
        </p:blipFill>
        <p:spPr>
          <a:xfrm>
            <a:off x="542312" y="1435775"/>
            <a:ext cx="8059374" cy="2513050"/>
          </a:xfrm>
          <a:prstGeom prst="rect">
            <a:avLst/>
          </a:prstGeom>
          <a:noFill/>
          <a:ln>
            <a:noFill/>
          </a:ln>
        </p:spPr>
      </p:pic>
      <p:sp>
        <p:nvSpPr>
          <p:cNvPr id="2017" name="Google Shape;2017;p243"/>
          <p:cNvSpPr txBox="1"/>
          <p:nvPr>
            <p:ph idx="1" type="body"/>
          </p:nvPr>
        </p:nvSpPr>
        <p:spPr>
          <a:xfrm>
            <a:off x="720000" y="1111700"/>
            <a:ext cx="79014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Read from shared preference</a:t>
            </a:r>
            <a:endParaRPr sz="1600"/>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24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Preferences</a:t>
            </a:r>
            <a:endParaRPr/>
          </a:p>
        </p:txBody>
      </p:sp>
      <p:sp>
        <p:nvSpPr>
          <p:cNvPr id="2023" name="Google Shape;2023;p2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24" name="Google Shape;2024;p244"/>
          <p:cNvSpPr txBox="1"/>
          <p:nvPr>
            <p:ph idx="4294967295" type="title"/>
          </p:nvPr>
        </p:nvSpPr>
        <p:spPr>
          <a:xfrm flipH="1">
            <a:off x="6321300" y="162850"/>
            <a:ext cx="2822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and file storage</a:t>
            </a:r>
            <a:endParaRPr sz="1900"/>
          </a:p>
        </p:txBody>
      </p:sp>
      <p:pic>
        <p:nvPicPr>
          <p:cNvPr id="2025" name="Google Shape;2025;p244"/>
          <p:cNvPicPr preferRelativeResize="0"/>
          <p:nvPr/>
        </p:nvPicPr>
        <p:blipFill rotWithShape="1">
          <a:blip r:embed="rId3">
            <a:alphaModFix/>
          </a:blip>
          <a:srcRect b="806" l="0" r="0" t="806"/>
          <a:stretch/>
        </p:blipFill>
        <p:spPr>
          <a:xfrm>
            <a:off x="542312" y="1435775"/>
            <a:ext cx="8059374" cy="2513050"/>
          </a:xfrm>
          <a:prstGeom prst="rect">
            <a:avLst/>
          </a:prstGeom>
          <a:noFill/>
          <a:ln>
            <a:noFill/>
          </a:ln>
        </p:spPr>
      </p:pic>
      <p:sp>
        <p:nvSpPr>
          <p:cNvPr id="2026" name="Google Shape;2026;p244"/>
          <p:cNvSpPr txBox="1"/>
          <p:nvPr>
            <p:ph idx="1" type="body"/>
          </p:nvPr>
        </p:nvSpPr>
        <p:spPr>
          <a:xfrm>
            <a:off x="720000" y="1111700"/>
            <a:ext cx="79014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Remove from shared preference</a:t>
            </a:r>
            <a:endParaRPr sz="1600"/>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245"/>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Preferences</a:t>
            </a:r>
            <a:endParaRPr/>
          </a:p>
        </p:txBody>
      </p:sp>
      <p:sp>
        <p:nvSpPr>
          <p:cNvPr id="2032" name="Google Shape;2032;p2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3" name="Google Shape;2033;p245"/>
          <p:cNvSpPr txBox="1"/>
          <p:nvPr>
            <p:ph idx="4294967295" type="title"/>
          </p:nvPr>
        </p:nvSpPr>
        <p:spPr>
          <a:xfrm flipH="1">
            <a:off x="6321300" y="162850"/>
            <a:ext cx="2822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and file storage</a:t>
            </a:r>
            <a:endParaRPr sz="1900"/>
          </a:p>
        </p:txBody>
      </p:sp>
      <p:pic>
        <p:nvPicPr>
          <p:cNvPr id="2034" name="Google Shape;2034;p245"/>
          <p:cNvPicPr preferRelativeResize="0"/>
          <p:nvPr/>
        </p:nvPicPr>
        <p:blipFill rotWithShape="1">
          <a:blip r:embed="rId3">
            <a:alphaModFix/>
          </a:blip>
          <a:srcRect b="806" l="0" r="0" t="806"/>
          <a:stretch/>
        </p:blipFill>
        <p:spPr>
          <a:xfrm>
            <a:off x="542312" y="1435775"/>
            <a:ext cx="8059374" cy="2513050"/>
          </a:xfrm>
          <a:prstGeom prst="rect">
            <a:avLst/>
          </a:prstGeom>
          <a:noFill/>
          <a:ln>
            <a:noFill/>
          </a:ln>
        </p:spPr>
      </p:pic>
      <p:sp>
        <p:nvSpPr>
          <p:cNvPr id="2035" name="Google Shape;2035;p245"/>
          <p:cNvSpPr txBox="1"/>
          <p:nvPr>
            <p:ph idx="1" type="body"/>
          </p:nvPr>
        </p:nvSpPr>
        <p:spPr>
          <a:xfrm>
            <a:off x="720000" y="1111700"/>
            <a:ext cx="79014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Clear</a:t>
            </a:r>
            <a:r>
              <a:rPr lang="en" sz="1600"/>
              <a:t> from shared preference (remove all keys)</a:t>
            </a:r>
            <a:endParaRPr sz="1600"/>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246"/>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Preferences</a:t>
            </a:r>
            <a:endParaRPr/>
          </a:p>
        </p:txBody>
      </p:sp>
      <p:sp>
        <p:nvSpPr>
          <p:cNvPr id="2041" name="Google Shape;2041;p2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2" name="Google Shape;2042;p246"/>
          <p:cNvSpPr txBox="1"/>
          <p:nvPr>
            <p:ph idx="4294967295" type="title"/>
          </p:nvPr>
        </p:nvSpPr>
        <p:spPr>
          <a:xfrm flipH="1">
            <a:off x="6321300" y="162850"/>
            <a:ext cx="28227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Data and file storage</a:t>
            </a:r>
            <a:endParaRPr sz="1900"/>
          </a:p>
        </p:txBody>
      </p:sp>
      <p:sp>
        <p:nvSpPr>
          <p:cNvPr id="2043" name="Google Shape;2043;p246"/>
          <p:cNvSpPr txBox="1"/>
          <p:nvPr>
            <p:ph idx="1" type="body"/>
          </p:nvPr>
        </p:nvSpPr>
        <p:spPr>
          <a:xfrm>
            <a:off x="720000" y="1111700"/>
            <a:ext cx="79014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Create extension for set and get list value to share preferences</a:t>
            </a:r>
            <a:endParaRPr sz="1600"/>
          </a:p>
        </p:txBody>
      </p:sp>
      <p:sp>
        <p:nvSpPr>
          <p:cNvPr id="2044" name="Google Shape;2044;p246"/>
          <p:cNvSpPr txBox="1"/>
          <p:nvPr/>
        </p:nvSpPr>
        <p:spPr>
          <a:xfrm>
            <a:off x="720000" y="1613475"/>
            <a:ext cx="7704000" cy="2093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CC7832"/>
                </a:solidFill>
                <a:latin typeface="Roboto Mono"/>
                <a:ea typeface="Roboto Mono"/>
                <a:cs typeface="Roboto Mono"/>
                <a:sym typeface="Roboto Mono"/>
              </a:rPr>
              <a:t>inline fun </a:t>
            </a:r>
            <a:r>
              <a:rPr lang="en" sz="1000">
                <a:solidFill>
                  <a:srgbClr val="A9B7C6"/>
                </a:solidFill>
                <a:latin typeface="Roboto Mono"/>
                <a:ea typeface="Roboto Mono"/>
                <a:cs typeface="Roboto Mono"/>
                <a:sym typeface="Roboto Mono"/>
              </a:rPr>
              <a:t>&lt;</a:t>
            </a:r>
            <a:r>
              <a:rPr lang="en" sz="1000">
                <a:solidFill>
                  <a:srgbClr val="CC7832"/>
                </a:solidFill>
                <a:latin typeface="Roboto Mono"/>
                <a:ea typeface="Roboto Mono"/>
                <a:cs typeface="Roboto Mono"/>
                <a:sym typeface="Roboto Mono"/>
              </a:rPr>
              <a:t>reified </a:t>
            </a:r>
            <a:r>
              <a:rPr lang="en" sz="1000">
                <a:solidFill>
                  <a:srgbClr val="20999D"/>
                </a:solidFill>
                <a:latin typeface="Roboto Mono"/>
                <a:ea typeface="Roboto Mono"/>
                <a:cs typeface="Roboto Mono"/>
                <a:sym typeface="Roboto Mono"/>
              </a:rPr>
              <a:t>T</a:t>
            </a:r>
            <a:r>
              <a:rPr lang="en" sz="1000">
                <a:solidFill>
                  <a:srgbClr val="A9B7C6"/>
                </a:solidFill>
                <a:latin typeface="Roboto Mono"/>
                <a:ea typeface="Roboto Mono"/>
                <a:cs typeface="Roboto Mono"/>
                <a:sym typeface="Roboto Mono"/>
              </a:rPr>
              <a:t>&gt; SharedPreferences.</a:t>
            </a:r>
            <a:r>
              <a:rPr lang="en" sz="1000">
                <a:solidFill>
                  <a:srgbClr val="FFC66D"/>
                </a:solidFill>
                <a:latin typeface="Roboto Mono"/>
                <a:ea typeface="Roboto Mono"/>
                <a:cs typeface="Roboto Mono"/>
                <a:sym typeface="Roboto Mono"/>
              </a:rPr>
              <a:t>get</a:t>
            </a:r>
            <a:r>
              <a:rPr lang="en" sz="1000">
                <a:solidFill>
                  <a:srgbClr val="A9B7C6"/>
                </a:solidFill>
                <a:latin typeface="Roboto Mono"/>
                <a:ea typeface="Roboto Mono"/>
                <a:cs typeface="Roboto Mono"/>
                <a:sym typeface="Roboto Mono"/>
              </a:rPr>
              <a:t>(key: String</a:t>
            </a:r>
            <a:r>
              <a:rPr lang="en" sz="1000">
                <a:solidFill>
                  <a:srgbClr val="CC7832"/>
                </a:solidFill>
                <a:latin typeface="Roboto Mono"/>
                <a:ea typeface="Roboto Mono"/>
                <a:cs typeface="Roboto Mono"/>
                <a:sym typeface="Roboto Mono"/>
              </a:rPr>
              <a:t>, </a:t>
            </a:r>
            <a:r>
              <a:rPr lang="en" sz="1000">
                <a:solidFill>
                  <a:srgbClr val="A9B7C6"/>
                </a:solidFill>
                <a:latin typeface="Roboto Mono"/>
                <a:ea typeface="Roboto Mono"/>
                <a:cs typeface="Roboto Mono"/>
                <a:sym typeface="Roboto Mono"/>
              </a:rPr>
              <a:t>default: </a:t>
            </a:r>
            <a:r>
              <a:rPr lang="en" sz="1000">
                <a:solidFill>
                  <a:srgbClr val="20999D"/>
                </a:solidFill>
                <a:latin typeface="Roboto Mono"/>
                <a:ea typeface="Roboto Mono"/>
                <a:cs typeface="Roboto Mono"/>
                <a:sym typeface="Roboto Mono"/>
              </a:rPr>
              <a:t>T</a:t>
            </a:r>
            <a:r>
              <a:rPr lang="en" sz="1000">
                <a:solidFill>
                  <a:srgbClr val="A9B7C6"/>
                </a:solidFill>
                <a:latin typeface="Roboto Mono"/>
                <a:ea typeface="Roboto Mono"/>
                <a:cs typeface="Roboto Mono"/>
                <a:sym typeface="Roboto Mono"/>
              </a:rPr>
              <a:t>): </a:t>
            </a:r>
            <a:r>
              <a:rPr lang="en" sz="1000">
                <a:solidFill>
                  <a:srgbClr val="20999D"/>
                </a:solidFill>
                <a:latin typeface="Roboto Mono"/>
                <a:ea typeface="Roboto Mono"/>
                <a:cs typeface="Roboto Mono"/>
                <a:sym typeface="Roboto Mono"/>
              </a:rPr>
              <a:t>T </a:t>
            </a:r>
            <a:r>
              <a:rPr lang="en" sz="1000">
                <a:solidFill>
                  <a:srgbClr val="A9B7C6"/>
                </a:solidFill>
                <a:latin typeface="Roboto Mono"/>
                <a:ea typeface="Roboto Mono"/>
                <a:cs typeface="Roboto Mono"/>
                <a:sym typeface="Roboto Mono"/>
              </a:rPr>
              <a:t>{</a:t>
            </a:r>
            <a:endParaRPr sz="100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A9B7C6"/>
                </a:solidFill>
                <a:latin typeface="Roboto Mono"/>
                <a:ea typeface="Roboto Mono"/>
                <a:cs typeface="Roboto Mono"/>
                <a:sym typeface="Roboto Mono"/>
              </a:rPr>
              <a:t>   </a:t>
            </a:r>
            <a:r>
              <a:rPr lang="en" sz="1000">
                <a:solidFill>
                  <a:srgbClr val="CC7832"/>
                </a:solidFill>
                <a:latin typeface="Roboto Mono"/>
                <a:ea typeface="Roboto Mono"/>
                <a:cs typeface="Roboto Mono"/>
                <a:sym typeface="Roboto Mono"/>
              </a:rPr>
              <a:t>return try </a:t>
            </a:r>
            <a:r>
              <a:rPr lang="en" sz="1000">
                <a:solidFill>
                  <a:srgbClr val="A9B7C6"/>
                </a:solidFill>
                <a:latin typeface="Roboto Mono"/>
                <a:ea typeface="Roboto Mono"/>
                <a:cs typeface="Roboto Mono"/>
                <a:sym typeface="Roboto Mono"/>
              </a:rPr>
              <a:t>{</a:t>
            </a:r>
            <a:endParaRPr sz="100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A9B7C6"/>
                </a:solidFill>
                <a:latin typeface="Roboto Mono"/>
                <a:ea typeface="Roboto Mono"/>
                <a:cs typeface="Roboto Mono"/>
                <a:sym typeface="Roboto Mono"/>
              </a:rPr>
              <a:t>       Gson().fromJson(</a:t>
            </a:r>
            <a:r>
              <a:rPr lang="en" sz="1000">
                <a:solidFill>
                  <a:srgbClr val="CC7832"/>
                </a:solidFill>
                <a:latin typeface="Roboto Mono"/>
                <a:ea typeface="Roboto Mono"/>
                <a:cs typeface="Roboto Mono"/>
                <a:sym typeface="Roboto Mono"/>
              </a:rPr>
              <a:t>this</a:t>
            </a:r>
            <a:r>
              <a:rPr lang="en" sz="1000">
                <a:solidFill>
                  <a:srgbClr val="A9B7C6"/>
                </a:solidFill>
                <a:latin typeface="Roboto Mono"/>
                <a:ea typeface="Roboto Mono"/>
                <a:cs typeface="Roboto Mono"/>
                <a:sym typeface="Roboto Mono"/>
              </a:rPr>
              <a:t>.getString(key</a:t>
            </a:r>
            <a:r>
              <a:rPr lang="en" sz="1000">
                <a:solidFill>
                  <a:srgbClr val="CC7832"/>
                </a:solidFill>
                <a:latin typeface="Roboto Mono"/>
                <a:ea typeface="Roboto Mono"/>
                <a:cs typeface="Roboto Mono"/>
                <a:sym typeface="Roboto Mono"/>
              </a:rPr>
              <a:t>, null</a:t>
            </a:r>
            <a:r>
              <a:rPr lang="en" sz="1000">
                <a:solidFill>
                  <a:srgbClr val="A9B7C6"/>
                </a:solidFill>
                <a:latin typeface="Roboto Mono"/>
                <a:ea typeface="Roboto Mono"/>
                <a:cs typeface="Roboto Mono"/>
                <a:sym typeface="Roboto Mono"/>
              </a:rPr>
              <a:t>)</a:t>
            </a:r>
            <a:r>
              <a:rPr lang="en" sz="1000">
                <a:solidFill>
                  <a:srgbClr val="CC7832"/>
                </a:solidFill>
                <a:latin typeface="Roboto Mono"/>
                <a:ea typeface="Roboto Mono"/>
                <a:cs typeface="Roboto Mono"/>
                <a:sym typeface="Roboto Mono"/>
              </a:rPr>
              <a:t>, object </a:t>
            </a:r>
            <a:r>
              <a:rPr lang="en" sz="1000">
                <a:solidFill>
                  <a:srgbClr val="A9B7C6"/>
                </a:solidFill>
                <a:latin typeface="Roboto Mono"/>
                <a:ea typeface="Roboto Mono"/>
                <a:cs typeface="Roboto Mono"/>
                <a:sym typeface="Roboto Mono"/>
              </a:rPr>
              <a:t>: TypeToken&lt;</a:t>
            </a:r>
            <a:r>
              <a:rPr lang="en" sz="1000">
                <a:solidFill>
                  <a:srgbClr val="20999D"/>
                </a:solidFill>
                <a:latin typeface="Roboto Mono"/>
                <a:ea typeface="Roboto Mono"/>
                <a:cs typeface="Roboto Mono"/>
                <a:sym typeface="Roboto Mono"/>
              </a:rPr>
              <a:t>T</a:t>
            </a:r>
            <a:r>
              <a:rPr lang="en" sz="1000">
                <a:solidFill>
                  <a:srgbClr val="A9B7C6"/>
                </a:solidFill>
                <a:latin typeface="Roboto Mono"/>
                <a:ea typeface="Roboto Mono"/>
                <a:cs typeface="Roboto Mono"/>
                <a:sym typeface="Roboto Mono"/>
              </a:rPr>
              <a:t>&gt;() {}.</a:t>
            </a:r>
            <a:r>
              <a:rPr i="1" lang="en" sz="1000">
                <a:solidFill>
                  <a:srgbClr val="9876AA"/>
                </a:solidFill>
                <a:latin typeface="Roboto Mono"/>
                <a:ea typeface="Roboto Mono"/>
                <a:cs typeface="Roboto Mono"/>
                <a:sym typeface="Roboto Mono"/>
              </a:rPr>
              <a:t>type</a:t>
            </a:r>
            <a:r>
              <a:rPr lang="en" sz="1000">
                <a:solidFill>
                  <a:srgbClr val="A9B7C6"/>
                </a:solidFill>
                <a:latin typeface="Roboto Mono"/>
                <a:ea typeface="Roboto Mono"/>
                <a:cs typeface="Roboto Mono"/>
                <a:sym typeface="Roboto Mono"/>
              </a:rPr>
              <a:t>) ?: default</a:t>
            </a:r>
            <a:endParaRPr sz="100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A9B7C6"/>
                </a:solidFill>
                <a:latin typeface="Roboto Mono"/>
                <a:ea typeface="Roboto Mono"/>
                <a:cs typeface="Roboto Mono"/>
                <a:sym typeface="Roboto Mono"/>
              </a:rPr>
              <a:t>   } </a:t>
            </a:r>
            <a:r>
              <a:rPr lang="en" sz="1000">
                <a:solidFill>
                  <a:srgbClr val="CC7832"/>
                </a:solidFill>
                <a:latin typeface="Roboto Mono"/>
                <a:ea typeface="Roboto Mono"/>
                <a:cs typeface="Roboto Mono"/>
                <a:sym typeface="Roboto Mono"/>
              </a:rPr>
              <a:t>catch </a:t>
            </a:r>
            <a:r>
              <a:rPr lang="en" sz="1000">
                <a:solidFill>
                  <a:srgbClr val="A9B7C6"/>
                </a:solidFill>
                <a:latin typeface="Roboto Mono"/>
                <a:ea typeface="Roboto Mono"/>
                <a:cs typeface="Roboto Mono"/>
                <a:sym typeface="Roboto Mono"/>
              </a:rPr>
              <a:t>(e: JsonSyntaxException) {</a:t>
            </a:r>
            <a:endParaRPr sz="100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A9B7C6"/>
                </a:solidFill>
                <a:latin typeface="Roboto Mono"/>
                <a:ea typeface="Roboto Mono"/>
                <a:cs typeface="Roboto Mono"/>
                <a:sym typeface="Roboto Mono"/>
              </a:rPr>
              <a:t>       default</a:t>
            </a:r>
            <a:endParaRPr sz="100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A9B7C6"/>
                </a:solidFill>
                <a:latin typeface="Roboto Mono"/>
                <a:ea typeface="Roboto Mono"/>
                <a:cs typeface="Roboto Mono"/>
                <a:sym typeface="Roboto Mono"/>
              </a:rPr>
              <a:t>   }</a:t>
            </a:r>
            <a:endParaRPr sz="100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A9B7C6"/>
                </a:solidFill>
                <a:latin typeface="Roboto Mono"/>
                <a:ea typeface="Roboto Mono"/>
                <a:cs typeface="Roboto Mono"/>
                <a:sym typeface="Roboto Mono"/>
              </a:rPr>
              <a:t>}</a:t>
            </a:r>
            <a:endParaRPr sz="1000">
              <a:solidFill>
                <a:srgbClr val="A9B7C6"/>
              </a:solidFill>
              <a:latin typeface="Roboto Mono"/>
              <a:ea typeface="Roboto Mono"/>
              <a:cs typeface="Roboto Mono"/>
              <a:sym typeface="Roboto Mono"/>
            </a:endParaRPr>
          </a:p>
          <a:p>
            <a:pPr indent="0" lvl="0" marL="0" rtl="0" algn="l">
              <a:spcBef>
                <a:spcPts val="0"/>
              </a:spcBef>
              <a:spcAft>
                <a:spcPts val="0"/>
              </a:spcAft>
              <a:buNone/>
            </a:pPr>
            <a:r>
              <a:t/>
            </a:r>
            <a:endParaRPr sz="1000">
              <a:solidFill>
                <a:srgbClr val="A9B7C6"/>
              </a:solidFill>
              <a:highlight>
                <a:srgbClr val="1E1F22"/>
              </a:highlight>
              <a:latin typeface="Roboto Mono"/>
              <a:ea typeface="Roboto Mono"/>
              <a:cs typeface="Roboto Mono"/>
              <a:sym typeface="Roboto Mono"/>
            </a:endParaRPr>
          </a:p>
          <a:p>
            <a:pPr indent="0" lvl="0" marL="0" rtl="0" algn="l">
              <a:spcBef>
                <a:spcPts val="0"/>
              </a:spcBef>
              <a:spcAft>
                <a:spcPts val="0"/>
              </a:spcAft>
              <a:buNone/>
            </a:pPr>
            <a:r>
              <a:rPr lang="en" sz="1000">
                <a:solidFill>
                  <a:srgbClr val="CC7832"/>
                </a:solidFill>
                <a:latin typeface="Roboto Mono"/>
                <a:ea typeface="Roboto Mono"/>
                <a:cs typeface="Roboto Mono"/>
                <a:sym typeface="Roboto Mono"/>
              </a:rPr>
              <a:t>fun </a:t>
            </a:r>
            <a:r>
              <a:rPr lang="en" sz="1000">
                <a:solidFill>
                  <a:srgbClr val="A9B7C6"/>
                </a:solidFill>
                <a:latin typeface="Roboto Mono"/>
                <a:ea typeface="Roboto Mono"/>
                <a:cs typeface="Roboto Mono"/>
                <a:sym typeface="Roboto Mono"/>
              </a:rPr>
              <a:t>&lt;</a:t>
            </a:r>
            <a:r>
              <a:rPr lang="en" sz="1000">
                <a:solidFill>
                  <a:srgbClr val="20999D"/>
                </a:solidFill>
                <a:latin typeface="Roboto Mono"/>
                <a:ea typeface="Roboto Mono"/>
                <a:cs typeface="Roboto Mono"/>
                <a:sym typeface="Roboto Mono"/>
              </a:rPr>
              <a:t>T</a:t>
            </a:r>
            <a:r>
              <a:rPr lang="en" sz="1000">
                <a:solidFill>
                  <a:srgbClr val="A9B7C6"/>
                </a:solidFill>
                <a:latin typeface="Roboto Mono"/>
                <a:ea typeface="Roboto Mono"/>
                <a:cs typeface="Roboto Mono"/>
                <a:sym typeface="Roboto Mono"/>
              </a:rPr>
              <a:t>&gt; SharedPreferences.</a:t>
            </a:r>
            <a:r>
              <a:rPr lang="en" sz="1000">
                <a:solidFill>
                  <a:srgbClr val="FFC66D"/>
                </a:solidFill>
                <a:latin typeface="Roboto Mono"/>
                <a:ea typeface="Roboto Mono"/>
                <a:cs typeface="Roboto Mono"/>
                <a:sym typeface="Roboto Mono"/>
              </a:rPr>
              <a:t>set</a:t>
            </a:r>
            <a:r>
              <a:rPr lang="en" sz="1000">
                <a:solidFill>
                  <a:srgbClr val="A9B7C6"/>
                </a:solidFill>
                <a:latin typeface="Roboto Mono"/>
                <a:ea typeface="Roboto Mono"/>
                <a:cs typeface="Roboto Mono"/>
                <a:sym typeface="Roboto Mono"/>
              </a:rPr>
              <a:t>(key: String</a:t>
            </a:r>
            <a:r>
              <a:rPr lang="en" sz="1000">
                <a:solidFill>
                  <a:srgbClr val="CC7832"/>
                </a:solidFill>
                <a:latin typeface="Roboto Mono"/>
                <a:ea typeface="Roboto Mono"/>
                <a:cs typeface="Roboto Mono"/>
                <a:sym typeface="Roboto Mono"/>
              </a:rPr>
              <a:t>, </a:t>
            </a:r>
            <a:r>
              <a:rPr lang="en" sz="1000">
                <a:solidFill>
                  <a:srgbClr val="A9B7C6"/>
                </a:solidFill>
                <a:latin typeface="Roboto Mono"/>
                <a:ea typeface="Roboto Mono"/>
                <a:cs typeface="Roboto Mono"/>
                <a:sym typeface="Roboto Mono"/>
              </a:rPr>
              <a:t>value: </a:t>
            </a:r>
            <a:r>
              <a:rPr lang="en" sz="1000">
                <a:solidFill>
                  <a:srgbClr val="20999D"/>
                </a:solidFill>
                <a:latin typeface="Roboto Mono"/>
                <a:ea typeface="Roboto Mono"/>
                <a:cs typeface="Roboto Mono"/>
                <a:sym typeface="Roboto Mono"/>
              </a:rPr>
              <a:t>T</a:t>
            </a:r>
            <a:r>
              <a:rPr lang="en" sz="1000">
                <a:solidFill>
                  <a:srgbClr val="A9B7C6"/>
                </a:solidFill>
                <a:latin typeface="Roboto Mono"/>
                <a:ea typeface="Roboto Mono"/>
                <a:cs typeface="Roboto Mono"/>
                <a:sym typeface="Roboto Mono"/>
              </a:rPr>
              <a:t>) {</a:t>
            </a:r>
            <a:endParaRPr sz="100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A9B7C6"/>
                </a:solidFill>
                <a:latin typeface="Roboto Mono"/>
                <a:ea typeface="Roboto Mono"/>
                <a:cs typeface="Roboto Mono"/>
                <a:sym typeface="Roboto Mono"/>
              </a:rPr>
              <a:t>   </a:t>
            </a:r>
            <a:r>
              <a:rPr lang="en" sz="1000">
                <a:solidFill>
                  <a:srgbClr val="CC7832"/>
                </a:solidFill>
                <a:latin typeface="Roboto Mono"/>
                <a:ea typeface="Roboto Mono"/>
                <a:cs typeface="Roboto Mono"/>
                <a:sym typeface="Roboto Mono"/>
              </a:rPr>
              <a:t>this</a:t>
            </a:r>
            <a:r>
              <a:rPr lang="en" sz="1000">
                <a:solidFill>
                  <a:srgbClr val="A9B7C6"/>
                </a:solidFill>
                <a:latin typeface="Roboto Mono"/>
                <a:ea typeface="Roboto Mono"/>
                <a:cs typeface="Roboto Mono"/>
                <a:sym typeface="Roboto Mono"/>
              </a:rPr>
              <a:t>.edit().putString(key</a:t>
            </a:r>
            <a:r>
              <a:rPr lang="en" sz="1000">
                <a:solidFill>
                  <a:srgbClr val="CC7832"/>
                </a:solidFill>
                <a:latin typeface="Roboto Mono"/>
                <a:ea typeface="Roboto Mono"/>
                <a:cs typeface="Roboto Mono"/>
                <a:sym typeface="Roboto Mono"/>
              </a:rPr>
              <a:t>, </a:t>
            </a:r>
            <a:r>
              <a:rPr lang="en" sz="1000">
                <a:solidFill>
                  <a:srgbClr val="A9B7C6"/>
                </a:solidFill>
                <a:latin typeface="Roboto Mono"/>
                <a:ea typeface="Roboto Mono"/>
                <a:cs typeface="Roboto Mono"/>
                <a:sym typeface="Roboto Mono"/>
              </a:rPr>
              <a:t>Gson().toJson(value)).apply()</a:t>
            </a:r>
            <a:endParaRPr sz="100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A9B7C6"/>
                </a:solidFill>
                <a:latin typeface="Roboto Mono"/>
                <a:ea typeface="Roboto Mono"/>
                <a:cs typeface="Roboto Mono"/>
                <a:sym typeface="Roboto Mono"/>
              </a:rPr>
              <a:t>}</a:t>
            </a:r>
            <a:endParaRPr sz="1000">
              <a:solidFill>
                <a:srgbClr val="A9B7C6"/>
              </a:solidFill>
              <a:latin typeface="Roboto Mono"/>
              <a:ea typeface="Roboto Mono"/>
              <a:cs typeface="Roboto Mono"/>
              <a:sym typeface="Roboto Mono"/>
            </a:endParaRPr>
          </a:p>
          <a:p>
            <a:pPr indent="0" lvl="0" marL="0" rtl="0" algn="l">
              <a:spcBef>
                <a:spcPts val="0"/>
              </a:spcBef>
              <a:spcAft>
                <a:spcPts val="0"/>
              </a:spcAft>
              <a:buNone/>
            </a:pPr>
            <a:r>
              <a:t/>
            </a:r>
            <a:endParaRPr b="1">
              <a:solidFill>
                <a:srgbClr val="CC7832"/>
              </a:solidFill>
              <a:latin typeface="Roboto Mono"/>
              <a:ea typeface="Roboto Mono"/>
              <a:cs typeface="Roboto Mono"/>
              <a:sym typeface="Roboto Mono"/>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247"/>
          <p:cNvSpPr/>
          <p:nvPr/>
        </p:nvSpPr>
        <p:spPr>
          <a:xfrm>
            <a:off x="4788525" y="2299350"/>
            <a:ext cx="30816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47"/>
          <p:cNvSpPr txBox="1"/>
          <p:nvPr>
            <p:ph type="title"/>
          </p:nvPr>
        </p:nvSpPr>
        <p:spPr>
          <a:xfrm flipH="1">
            <a:off x="4168650" y="1723650"/>
            <a:ext cx="3626700" cy="169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Loading Image</a:t>
            </a:r>
            <a:endParaRPr/>
          </a:p>
        </p:txBody>
      </p:sp>
      <p:sp>
        <p:nvSpPr>
          <p:cNvPr id="2051" name="Google Shape;2051;p2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248"/>
          <p:cNvSpPr txBox="1"/>
          <p:nvPr>
            <p:ph type="title"/>
          </p:nvPr>
        </p:nvSpPr>
        <p:spPr>
          <a:xfrm>
            <a:off x="720000" y="387600"/>
            <a:ext cx="6346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Loading Image</a:t>
            </a:r>
            <a:endParaRPr/>
          </a:p>
        </p:txBody>
      </p:sp>
      <p:sp>
        <p:nvSpPr>
          <p:cNvPr id="2057" name="Google Shape;2057;p2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58" name="Google Shape;2058;p248"/>
          <p:cNvSpPr txBox="1"/>
          <p:nvPr/>
        </p:nvSpPr>
        <p:spPr>
          <a:xfrm>
            <a:off x="1064925" y="1514275"/>
            <a:ext cx="5136000" cy="13392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AB1CD"/>
                </a:solidFill>
                <a:latin typeface="Roboto Mono"/>
                <a:ea typeface="Roboto Mono"/>
                <a:cs typeface="Roboto Mono"/>
                <a:sym typeface="Roboto Mono"/>
              </a:rPr>
              <a:t>dependencies</a:t>
            </a:r>
            <a:r>
              <a:rPr lang="en" sz="1050">
                <a:latin typeface="Roboto Mono"/>
                <a:ea typeface="Roboto Mono"/>
                <a:cs typeface="Roboto Mono"/>
                <a:sym typeface="Roboto Mono"/>
              </a:rPr>
              <a:t> {</a:t>
            </a:r>
            <a:endParaRPr sz="1050">
              <a:latin typeface="Roboto Mono"/>
              <a:ea typeface="Roboto Mono"/>
              <a:cs typeface="Roboto Mono"/>
              <a:sym typeface="Roboto Mono"/>
            </a:endParaRPr>
          </a:p>
          <a:p>
            <a:pPr indent="0" lvl="0" marL="0" rtl="0" algn="l">
              <a:spcBef>
                <a:spcPts val="0"/>
              </a:spcBef>
              <a:spcAft>
                <a:spcPts val="0"/>
              </a:spcAft>
              <a:buNone/>
            </a:pPr>
            <a:r>
              <a:rPr lang="en" sz="1800">
                <a:solidFill>
                  <a:srgbClr val="1AB1CD"/>
                </a:solidFill>
                <a:latin typeface="Roboto Mono"/>
                <a:ea typeface="Roboto Mono"/>
                <a:cs typeface="Roboto Mono"/>
                <a:sym typeface="Roboto Mono"/>
              </a:rPr>
              <a:t>  …</a:t>
            </a:r>
            <a:endParaRPr sz="1800">
              <a:latin typeface="Roboto Mono"/>
              <a:ea typeface="Roboto Mono"/>
              <a:cs typeface="Roboto Mono"/>
              <a:sym typeface="Roboto Mono"/>
            </a:endParaRPr>
          </a:p>
          <a:p>
            <a:pPr indent="0" lvl="0" marL="0" rtl="0" algn="l">
              <a:spcBef>
                <a:spcPts val="0"/>
              </a:spcBef>
              <a:spcAft>
                <a:spcPts val="0"/>
              </a:spcAft>
              <a:buNone/>
            </a:pPr>
            <a:r>
              <a:rPr lang="en" sz="1050">
                <a:solidFill>
                  <a:srgbClr val="1AB1CD"/>
                </a:solidFill>
                <a:latin typeface="Roboto Mono"/>
                <a:ea typeface="Roboto Mono"/>
                <a:cs typeface="Roboto Mono"/>
                <a:sym typeface="Roboto Mono"/>
              </a:rPr>
              <a:t>   implementation</a:t>
            </a:r>
            <a:r>
              <a:rPr lang="en" sz="1050">
                <a:latin typeface="Roboto Mono"/>
                <a:ea typeface="Roboto Mono"/>
                <a:cs typeface="Roboto Mono"/>
                <a:sym typeface="Roboto Mono"/>
              </a:rPr>
              <a:t>(</a:t>
            </a:r>
            <a:r>
              <a:rPr lang="en" sz="1050">
                <a:solidFill>
                  <a:srgbClr val="A01010"/>
                </a:solidFill>
                <a:latin typeface="Roboto Mono"/>
                <a:ea typeface="Roboto Mono"/>
                <a:cs typeface="Roboto Mono"/>
                <a:sym typeface="Roboto Mono"/>
              </a:rPr>
              <a:t>"com.github.bumptech.glide:glide:4.16.0"</a:t>
            </a:r>
            <a:r>
              <a:rPr lang="en" sz="1050">
                <a:latin typeface="Roboto Mono"/>
                <a:ea typeface="Roboto Mono"/>
                <a:cs typeface="Roboto Mono"/>
                <a:sym typeface="Roboto Mono"/>
              </a:rPr>
              <a:t>)</a:t>
            </a:r>
            <a:endParaRPr sz="1800">
              <a:latin typeface="Roboto Mono"/>
              <a:ea typeface="Roboto Mono"/>
              <a:cs typeface="Roboto Mono"/>
              <a:sym typeface="Roboto Mono"/>
            </a:endParaRPr>
          </a:p>
          <a:p>
            <a:pPr indent="0" lvl="0" marL="0" rtl="0" algn="l">
              <a:spcBef>
                <a:spcPts val="0"/>
              </a:spcBef>
              <a:spcAft>
                <a:spcPts val="0"/>
              </a:spcAft>
              <a:buNone/>
            </a:pPr>
            <a:r>
              <a:rPr lang="en" sz="1800">
                <a:latin typeface="Roboto Mono"/>
                <a:ea typeface="Roboto Mono"/>
                <a:cs typeface="Roboto Mono"/>
                <a:sym typeface="Roboto Mono"/>
              </a:rPr>
              <a:t>}</a:t>
            </a:r>
            <a:endParaRPr sz="1800">
              <a:latin typeface="Roboto Mono"/>
              <a:ea typeface="Roboto Mono"/>
              <a:cs typeface="Roboto Mono"/>
              <a:sym typeface="Roboto Mono"/>
            </a:endParaRPr>
          </a:p>
        </p:txBody>
      </p:sp>
      <p:sp>
        <p:nvSpPr>
          <p:cNvPr id="2059" name="Google Shape;2059;p248"/>
          <p:cNvSpPr txBox="1"/>
          <p:nvPr/>
        </p:nvSpPr>
        <p:spPr>
          <a:xfrm>
            <a:off x="1064925" y="10801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oppins"/>
                <a:ea typeface="Poppins"/>
                <a:cs typeface="Poppins"/>
                <a:sym typeface="Poppins"/>
              </a:rPr>
              <a:t>build.gradle</a:t>
            </a:r>
            <a:endParaRPr sz="1000">
              <a:latin typeface="Poppins"/>
              <a:ea typeface="Poppins"/>
              <a:cs typeface="Poppins"/>
              <a:sym typeface="Poppins"/>
            </a:endParaRPr>
          </a:p>
        </p:txBody>
      </p:sp>
      <p:sp>
        <p:nvSpPr>
          <p:cNvPr id="2060" name="Google Shape;2060;p248"/>
          <p:cNvSpPr txBox="1"/>
          <p:nvPr/>
        </p:nvSpPr>
        <p:spPr>
          <a:xfrm>
            <a:off x="1064925" y="29488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oppins"/>
                <a:ea typeface="Poppins"/>
                <a:cs typeface="Poppins"/>
                <a:sym typeface="Poppins"/>
              </a:rPr>
              <a:t>Create imageView</a:t>
            </a:r>
            <a:endParaRPr sz="1000">
              <a:latin typeface="Poppins"/>
              <a:ea typeface="Poppins"/>
              <a:cs typeface="Poppins"/>
              <a:sym typeface="Poppins"/>
            </a:endParaRPr>
          </a:p>
        </p:txBody>
      </p:sp>
      <p:sp>
        <p:nvSpPr>
          <p:cNvPr id="2061" name="Google Shape;2061;p248"/>
          <p:cNvSpPr txBox="1"/>
          <p:nvPr/>
        </p:nvSpPr>
        <p:spPr>
          <a:xfrm>
            <a:off x="1064925" y="3382975"/>
            <a:ext cx="5347500" cy="12054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latin typeface="Roboto Mono"/>
                <a:ea typeface="Roboto Mono"/>
                <a:cs typeface="Roboto Mono"/>
                <a:sym typeface="Roboto Mono"/>
              </a:rPr>
              <a:t>&lt;</a:t>
            </a:r>
            <a:r>
              <a:rPr lang="en" sz="1050">
                <a:solidFill>
                  <a:srgbClr val="107000"/>
                </a:solidFill>
                <a:latin typeface="Roboto Mono"/>
                <a:ea typeface="Roboto Mono"/>
                <a:cs typeface="Roboto Mono"/>
                <a:sym typeface="Roboto Mono"/>
              </a:rPr>
              <a:t>ImageView</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lang="en" sz="1050">
                <a:solidFill>
                  <a:srgbClr val="0000C0"/>
                </a:solidFill>
                <a:latin typeface="Roboto Mono"/>
                <a:ea typeface="Roboto Mono"/>
                <a:cs typeface="Roboto Mono"/>
                <a:sym typeface="Roboto Mono"/>
              </a:rPr>
              <a:t>android:id</a:t>
            </a:r>
            <a:r>
              <a:rPr lang="en" sz="1050">
                <a:latin typeface="Roboto Mono"/>
                <a:ea typeface="Roboto Mono"/>
                <a:cs typeface="Roboto Mono"/>
                <a:sym typeface="Roboto Mono"/>
              </a:rPr>
              <a:t>=</a:t>
            </a:r>
            <a:r>
              <a:rPr lang="en" sz="1050">
                <a:solidFill>
                  <a:srgbClr val="A01010"/>
                </a:solidFill>
                <a:latin typeface="Roboto Mono"/>
                <a:ea typeface="Roboto Mono"/>
                <a:cs typeface="Roboto Mono"/>
                <a:sym typeface="Roboto Mono"/>
              </a:rPr>
              <a:t>"@+id/pokemonImage"</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lang="en" sz="1050">
                <a:solidFill>
                  <a:srgbClr val="0000C0"/>
                </a:solidFill>
                <a:latin typeface="Roboto Mono"/>
                <a:ea typeface="Roboto Mono"/>
                <a:cs typeface="Roboto Mono"/>
                <a:sym typeface="Roboto Mono"/>
              </a:rPr>
              <a:t>android:layout_width</a:t>
            </a:r>
            <a:r>
              <a:rPr lang="en" sz="1050">
                <a:latin typeface="Roboto Mono"/>
                <a:ea typeface="Roboto Mono"/>
                <a:cs typeface="Roboto Mono"/>
                <a:sym typeface="Roboto Mono"/>
              </a:rPr>
              <a:t>=</a:t>
            </a:r>
            <a:r>
              <a:rPr lang="en" sz="1050">
                <a:solidFill>
                  <a:srgbClr val="A01010"/>
                </a:solidFill>
                <a:latin typeface="Roboto Mono"/>
                <a:ea typeface="Roboto Mono"/>
                <a:cs typeface="Roboto Mono"/>
                <a:sym typeface="Roboto Mono"/>
              </a:rPr>
              <a:t>"300dp"</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lang="en" sz="1050">
                <a:solidFill>
                  <a:srgbClr val="0000C0"/>
                </a:solidFill>
                <a:latin typeface="Roboto Mono"/>
                <a:ea typeface="Roboto Mono"/>
                <a:cs typeface="Roboto Mono"/>
                <a:sym typeface="Roboto Mono"/>
              </a:rPr>
              <a:t>android:layout_height</a:t>
            </a:r>
            <a:r>
              <a:rPr lang="en" sz="1050">
                <a:latin typeface="Roboto Mono"/>
                <a:ea typeface="Roboto Mono"/>
                <a:cs typeface="Roboto Mono"/>
                <a:sym typeface="Roboto Mono"/>
              </a:rPr>
              <a:t>=</a:t>
            </a:r>
            <a:r>
              <a:rPr lang="en" sz="1050">
                <a:solidFill>
                  <a:srgbClr val="A01010"/>
                </a:solidFill>
                <a:latin typeface="Roboto Mono"/>
                <a:ea typeface="Roboto Mono"/>
                <a:cs typeface="Roboto Mono"/>
                <a:sym typeface="Roboto Mono"/>
              </a:rPr>
              <a:t>"300dp"</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lang="en" sz="1050">
                <a:solidFill>
                  <a:srgbClr val="0000C0"/>
                </a:solidFill>
                <a:latin typeface="Roboto Mono"/>
                <a:ea typeface="Roboto Mono"/>
                <a:cs typeface="Roboto Mono"/>
                <a:sym typeface="Roboto Mono"/>
              </a:rPr>
              <a:t>android:layout_marginTop</a:t>
            </a:r>
            <a:r>
              <a:rPr lang="en" sz="1050">
                <a:latin typeface="Roboto Mono"/>
                <a:ea typeface="Roboto Mono"/>
                <a:cs typeface="Roboto Mono"/>
                <a:sym typeface="Roboto Mono"/>
              </a:rPr>
              <a:t>=</a:t>
            </a:r>
            <a:r>
              <a:rPr lang="en" sz="1050">
                <a:solidFill>
                  <a:srgbClr val="A01010"/>
                </a:solidFill>
                <a:latin typeface="Roboto Mono"/>
                <a:ea typeface="Roboto Mono"/>
                <a:cs typeface="Roboto Mono"/>
                <a:sym typeface="Roboto Mono"/>
              </a:rPr>
              <a:t>"24dp"</a:t>
            </a:r>
            <a:r>
              <a:rPr lang="en" sz="1050">
                <a:latin typeface="Roboto Mono"/>
                <a:ea typeface="Roboto Mono"/>
                <a:cs typeface="Roboto Mono"/>
                <a:sym typeface="Roboto Mono"/>
              </a:rPr>
              <a:t>/&gt;</a:t>
            </a:r>
            <a:endParaRPr sz="1050">
              <a:latin typeface="Roboto Mono"/>
              <a:ea typeface="Roboto Mono"/>
              <a:cs typeface="Roboto Mono"/>
              <a:sym typeface="Roboto Mono"/>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249"/>
          <p:cNvSpPr txBox="1"/>
          <p:nvPr>
            <p:ph type="title"/>
          </p:nvPr>
        </p:nvSpPr>
        <p:spPr>
          <a:xfrm>
            <a:off x="720000" y="387600"/>
            <a:ext cx="6346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Loading Image</a:t>
            </a:r>
            <a:endParaRPr/>
          </a:p>
        </p:txBody>
      </p:sp>
      <p:sp>
        <p:nvSpPr>
          <p:cNvPr id="2067" name="Google Shape;2067;p2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68" name="Google Shape;2068;p249"/>
          <p:cNvSpPr txBox="1"/>
          <p:nvPr/>
        </p:nvSpPr>
        <p:spPr>
          <a:xfrm>
            <a:off x="1095175" y="1166782"/>
            <a:ext cx="435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Create function to load image</a:t>
            </a:r>
            <a:endParaRPr sz="1000">
              <a:solidFill>
                <a:schemeClr val="dk1"/>
              </a:solidFill>
              <a:latin typeface="Poppins"/>
              <a:ea typeface="Poppins"/>
              <a:cs typeface="Poppins"/>
              <a:sym typeface="Poppins"/>
            </a:endParaRPr>
          </a:p>
        </p:txBody>
      </p:sp>
      <p:sp>
        <p:nvSpPr>
          <p:cNvPr id="2069" name="Google Shape;2069;p249"/>
          <p:cNvSpPr txBox="1"/>
          <p:nvPr/>
        </p:nvSpPr>
        <p:spPr>
          <a:xfrm>
            <a:off x="1095175" y="1543606"/>
            <a:ext cx="5347500" cy="12888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700080"/>
                </a:solidFill>
                <a:latin typeface="Roboto Mono"/>
                <a:ea typeface="Roboto Mono"/>
                <a:cs typeface="Roboto Mono"/>
                <a:sym typeface="Roboto Mono"/>
              </a:rPr>
              <a:t>private</a:t>
            </a:r>
            <a:r>
              <a:rPr lang="en" sz="1050">
                <a:latin typeface="Roboto Mono"/>
                <a:ea typeface="Roboto Mono"/>
                <a:cs typeface="Roboto Mono"/>
                <a:sym typeface="Roboto Mono"/>
              </a:rPr>
              <a:t> </a:t>
            </a:r>
            <a:r>
              <a:rPr b="1" lang="en" sz="1050">
                <a:solidFill>
                  <a:srgbClr val="700080"/>
                </a:solidFill>
                <a:latin typeface="Roboto Mono"/>
                <a:ea typeface="Roboto Mono"/>
                <a:cs typeface="Roboto Mono"/>
                <a:sym typeface="Roboto Mono"/>
              </a:rPr>
              <a:t>fun</a:t>
            </a:r>
            <a:r>
              <a:rPr lang="en" sz="1050">
                <a:latin typeface="Roboto Mono"/>
                <a:ea typeface="Roboto Mono"/>
                <a:cs typeface="Roboto Mono"/>
                <a:sym typeface="Roboto Mono"/>
              </a:rPr>
              <a:t> </a:t>
            </a:r>
            <a:r>
              <a:rPr lang="en" sz="1050">
                <a:solidFill>
                  <a:srgbClr val="0000F0"/>
                </a:solidFill>
                <a:latin typeface="Roboto Mono"/>
                <a:ea typeface="Roboto Mono"/>
                <a:cs typeface="Roboto Mono"/>
                <a:sym typeface="Roboto Mono"/>
              </a:rPr>
              <a:t>ImageView</a:t>
            </a:r>
            <a:r>
              <a:rPr lang="en" sz="1050">
                <a:latin typeface="Roboto Mono"/>
                <a:ea typeface="Roboto Mono"/>
                <a:cs typeface="Roboto Mono"/>
                <a:sym typeface="Roboto Mono"/>
              </a:rPr>
              <a:t>.</a:t>
            </a:r>
            <a:r>
              <a:rPr lang="en" sz="1050">
                <a:solidFill>
                  <a:srgbClr val="1AB1CD"/>
                </a:solidFill>
                <a:latin typeface="Roboto Mono"/>
                <a:ea typeface="Roboto Mono"/>
                <a:cs typeface="Roboto Mono"/>
                <a:sym typeface="Roboto Mono"/>
              </a:rPr>
              <a:t>loadImage</a:t>
            </a:r>
            <a:r>
              <a:rPr lang="en" sz="1050">
                <a:latin typeface="Roboto Mono"/>
                <a:ea typeface="Roboto Mono"/>
                <a:cs typeface="Roboto Mono"/>
                <a:sym typeface="Roboto Mono"/>
              </a:rPr>
              <a:t>(</a:t>
            </a:r>
            <a:r>
              <a:rPr lang="en" sz="1050">
                <a:solidFill>
                  <a:srgbClr val="1AB1CD"/>
                </a:solidFill>
                <a:latin typeface="Roboto Mono"/>
                <a:ea typeface="Roboto Mono"/>
                <a:cs typeface="Roboto Mono"/>
                <a:sym typeface="Roboto Mono"/>
              </a:rPr>
              <a:t>url</a:t>
            </a:r>
            <a:r>
              <a:rPr lang="en" sz="1050">
                <a:latin typeface="Roboto Mono"/>
                <a:ea typeface="Roboto Mono"/>
                <a:cs typeface="Roboto Mono"/>
                <a:sym typeface="Roboto Mono"/>
              </a:rPr>
              <a:t>: </a:t>
            </a:r>
            <a:r>
              <a:rPr lang="en" sz="1050">
                <a:solidFill>
                  <a:srgbClr val="008050"/>
                </a:solidFill>
                <a:latin typeface="Roboto Mono"/>
                <a:ea typeface="Roboto Mono"/>
                <a:cs typeface="Roboto Mono"/>
                <a:sym typeface="Roboto Mono"/>
              </a:rPr>
              <a:t>String</a:t>
            </a:r>
            <a:r>
              <a:rPr lang="en" sz="1050">
                <a:latin typeface="Roboto Mono"/>
                <a:ea typeface="Roboto Mono"/>
                <a:cs typeface="Roboto Mono"/>
                <a:sym typeface="Roboto Mono"/>
              </a:rPr>
              <a:t>) {</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Glide</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with</a:t>
            </a:r>
            <a:r>
              <a:rPr lang="en" sz="1050">
                <a:latin typeface="Roboto Mono"/>
                <a:ea typeface="Roboto Mono"/>
                <a:cs typeface="Roboto Mono"/>
                <a:sym typeface="Roboto Mono"/>
              </a:rPr>
              <a:t>(</a:t>
            </a:r>
            <a:r>
              <a:rPr b="1" lang="en" sz="1050">
                <a:solidFill>
                  <a:srgbClr val="700080"/>
                </a:solidFill>
                <a:latin typeface="Roboto Mono"/>
                <a:ea typeface="Roboto Mono"/>
                <a:cs typeface="Roboto Mono"/>
                <a:sym typeface="Roboto Mono"/>
              </a:rPr>
              <a:t>this</a:t>
            </a:r>
            <a:r>
              <a:rPr lang="en" sz="1050">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load</a:t>
            </a:r>
            <a:r>
              <a:rPr lang="en" sz="1050">
                <a:latin typeface="Roboto Mono"/>
                <a:ea typeface="Roboto Mono"/>
                <a:cs typeface="Roboto Mono"/>
                <a:sym typeface="Roboto Mono"/>
              </a:rPr>
              <a:t>(</a:t>
            </a:r>
            <a:r>
              <a:rPr lang="en" sz="1050">
                <a:solidFill>
                  <a:srgbClr val="1AB1CD"/>
                </a:solidFill>
                <a:latin typeface="Roboto Mono"/>
                <a:ea typeface="Roboto Mono"/>
                <a:cs typeface="Roboto Mono"/>
                <a:sym typeface="Roboto Mono"/>
              </a:rPr>
              <a:t>url</a:t>
            </a:r>
            <a:r>
              <a:rPr lang="en" sz="1050">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centerCrop</a:t>
            </a:r>
            <a:r>
              <a:rPr lang="en" sz="1050">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       .</a:t>
            </a:r>
            <a:r>
              <a:rPr lang="en" sz="1050">
                <a:solidFill>
                  <a:srgbClr val="1AB1CD"/>
                </a:solidFill>
                <a:latin typeface="Roboto Mono"/>
                <a:ea typeface="Roboto Mono"/>
                <a:cs typeface="Roboto Mono"/>
                <a:sym typeface="Roboto Mono"/>
              </a:rPr>
              <a:t>into</a:t>
            </a:r>
            <a:r>
              <a:rPr lang="en" sz="1050">
                <a:latin typeface="Roboto Mono"/>
                <a:ea typeface="Roboto Mono"/>
                <a:cs typeface="Roboto Mono"/>
                <a:sym typeface="Roboto Mono"/>
              </a:rPr>
              <a:t>(</a:t>
            </a:r>
            <a:r>
              <a:rPr b="1" lang="en" sz="1050">
                <a:solidFill>
                  <a:srgbClr val="700080"/>
                </a:solidFill>
                <a:latin typeface="Roboto Mono"/>
                <a:ea typeface="Roboto Mono"/>
                <a:cs typeface="Roboto Mono"/>
                <a:sym typeface="Roboto Mono"/>
              </a:rPr>
              <a:t>this</a:t>
            </a:r>
            <a:r>
              <a:rPr lang="en" sz="1050">
                <a:latin typeface="Roboto Mono"/>
                <a:ea typeface="Roboto Mono"/>
                <a:cs typeface="Roboto Mono"/>
                <a:sym typeface="Roboto Mono"/>
              </a:rPr>
              <a:t>)</a:t>
            </a:r>
            <a:endParaRPr sz="1050">
              <a:latin typeface="Roboto Mono"/>
              <a:ea typeface="Roboto Mono"/>
              <a:cs typeface="Roboto Mono"/>
              <a:sym typeface="Roboto Mono"/>
            </a:endParaRPr>
          </a:p>
          <a:p>
            <a:pPr indent="0" lvl="0" marL="0" rtl="0" algn="l">
              <a:spcBef>
                <a:spcPts val="0"/>
              </a:spcBef>
              <a:spcAft>
                <a:spcPts val="0"/>
              </a:spcAft>
              <a:buNone/>
            </a:pPr>
            <a:r>
              <a:rPr lang="en" sz="1050">
                <a:latin typeface="Roboto Mono"/>
                <a:ea typeface="Roboto Mono"/>
                <a:cs typeface="Roboto Mono"/>
                <a:sym typeface="Roboto Mono"/>
              </a:rPr>
              <a:t>}</a:t>
            </a:r>
            <a:endParaRPr sz="1050">
              <a:latin typeface="Roboto Mono"/>
              <a:ea typeface="Roboto Mono"/>
              <a:cs typeface="Roboto Mono"/>
              <a:sym typeface="Roboto Mono"/>
            </a:endParaRPr>
          </a:p>
        </p:txBody>
      </p:sp>
      <p:sp>
        <p:nvSpPr>
          <p:cNvPr id="2070" name="Google Shape;2070;p249"/>
          <p:cNvSpPr txBox="1"/>
          <p:nvPr/>
        </p:nvSpPr>
        <p:spPr>
          <a:xfrm>
            <a:off x="1095175" y="2980832"/>
            <a:ext cx="435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Implement</a:t>
            </a:r>
            <a:endParaRPr sz="1000">
              <a:solidFill>
                <a:schemeClr val="dk1"/>
              </a:solidFill>
              <a:latin typeface="Poppins"/>
              <a:ea typeface="Poppins"/>
              <a:cs typeface="Poppins"/>
              <a:sym typeface="Poppins"/>
            </a:endParaRPr>
          </a:p>
        </p:txBody>
      </p:sp>
      <p:sp>
        <p:nvSpPr>
          <p:cNvPr id="2071" name="Google Shape;2071;p249"/>
          <p:cNvSpPr txBox="1"/>
          <p:nvPr/>
        </p:nvSpPr>
        <p:spPr>
          <a:xfrm>
            <a:off x="1095175" y="3319525"/>
            <a:ext cx="4062000" cy="3387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AB1CD"/>
                </a:solidFill>
                <a:latin typeface="Roboto Mono"/>
                <a:ea typeface="Roboto Mono"/>
                <a:cs typeface="Roboto Mono"/>
                <a:sym typeface="Roboto Mono"/>
              </a:rPr>
              <a:t>binding</a:t>
            </a:r>
            <a:r>
              <a:rPr lang="en" sz="1050">
                <a:latin typeface="Roboto Mono"/>
                <a:ea typeface="Roboto Mono"/>
                <a:cs typeface="Roboto Mono"/>
                <a:sym typeface="Roboto Mono"/>
              </a:rPr>
              <a:t>.</a:t>
            </a:r>
            <a:r>
              <a:rPr lang="en" sz="1050">
                <a:solidFill>
                  <a:srgbClr val="1AB1CD"/>
                </a:solidFill>
                <a:latin typeface="Roboto Mono"/>
                <a:ea typeface="Roboto Mono"/>
                <a:cs typeface="Roboto Mono"/>
                <a:sym typeface="Roboto Mono"/>
              </a:rPr>
              <a:t>pokemonImage</a:t>
            </a:r>
            <a:r>
              <a:rPr lang="en" sz="1050">
                <a:latin typeface="Roboto Mono"/>
                <a:ea typeface="Roboto Mono"/>
                <a:cs typeface="Roboto Mono"/>
                <a:sym typeface="Roboto Mono"/>
              </a:rPr>
              <a:t>.</a:t>
            </a:r>
            <a:r>
              <a:rPr lang="en" sz="1050">
                <a:solidFill>
                  <a:srgbClr val="1AB1CD"/>
                </a:solidFill>
                <a:latin typeface="Roboto Mono"/>
                <a:ea typeface="Roboto Mono"/>
                <a:cs typeface="Roboto Mono"/>
                <a:sym typeface="Roboto Mono"/>
              </a:rPr>
              <a:t>loadImage</a:t>
            </a:r>
            <a:r>
              <a:rPr lang="en" sz="1050">
                <a:latin typeface="Roboto Mono"/>
                <a:ea typeface="Roboto Mono"/>
                <a:cs typeface="Roboto Mono"/>
                <a:sym typeface="Roboto Mono"/>
              </a:rPr>
              <a:t>(</a:t>
            </a:r>
            <a:r>
              <a:rPr lang="en" sz="1050">
                <a:solidFill>
                  <a:srgbClr val="1AB1CD"/>
                </a:solidFill>
                <a:latin typeface="Roboto Mono"/>
                <a:ea typeface="Roboto Mono"/>
                <a:cs typeface="Roboto Mono"/>
                <a:sym typeface="Roboto Mono"/>
              </a:rPr>
              <a:t>imageUrl</a:t>
            </a:r>
            <a:r>
              <a:rPr lang="en" sz="1050">
                <a:latin typeface="Roboto Mono"/>
                <a:ea typeface="Roboto Mono"/>
                <a:cs typeface="Roboto Mono"/>
                <a:sym typeface="Roboto Mono"/>
              </a:rPr>
              <a:t>)</a:t>
            </a:r>
            <a:endParaRPr sz="1050">
              <a:latin typeface="Roboto Mono"/>
              <a:ea typeface="Roboto Mono"/>
              <a:cs typeface="Roboto Mono"/>
              <a:sym typeface="Roboto Mono"/>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250"/>
          <p:cNvSpPr/>
          <p:nvPr/>
        </p:nvSpPr>
        <p:spPr>
          <a:xfrm>
            <a:off x="5098175" y="1876400"/>
            <a:ext cx="28398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50"/>
          <p:cNvSpPr txBox="1"/>
          <p:nvPr>
            <p:ph type="title"/>
          </p:nvPr>
        </p:nvSpPr>
        <p:spPr>
          <a:xfrm flipH="1">
            <a:off x="4168650" y="1723650"/>
            <a:ext cx="3626700" cy="169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Handle State Lifecycle</a:t>
            </a:r>
            <a:endParaRPr/>
          </a:p>
        </p:txBody>
      </p:sp>
      <p:sp>
        <p:nvSpPr>
          <p:cNvPr id="2078" name="Google Shape;2078;p2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51"/>
          <p:cNvSpPr txBox="1"/>
          <p:nvPr>
            <p:ph idx="1" type="subTitle"/>
          </p:nvPr>
        </p:nvSpPr>
        <p:spPr>
          <a:xfrm>
            <a:off x="367800" y="439125"/>
            <a:ext cx="3360900" cy="91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75"/>
              <a:buFont typeface="Arial"/>
              <a:buNone/>
            </a:pPr>
            <a:r>
              <a:t/>
            </a:r>
            <a:endParaRPr sz="1200"/>
          </a:p>
          <a:p>
            <a:pPr indent="0" lvl="0" marL="0" rtl="0" algn="l">
              <a:spcBef>
                <a:spcPts val="0"/>
              </a:spcBef>
              <a:spcAft>
                <a:spcPts val="0"/>
              </a:spcAft>
              <a:buClr>
                <a:schemeClr val="dk1"/>
              </a:buClr>
              <a:buSzPts val="275"/>
              <a:buFont typeface="Arial"/>
              <a:buNone/>
            </a:pPr>
            <a:r>
              <a:rPr lang="en" sz="1200"/>
              <a:t>Android course</a:t>
            </a:r>
            <a:endParaRPr sz="1200"/>
          </a:p>
          <a:p>
            <a:pPr indent="-304800" lvl="0" marL="457200" rtl="0" algn="l">
              <a:spcBef>
                <a:spcPts val="0"/>
              </a:spcBef>
              <a:spcAft>
                <a:spcPts val="0"/>
              </a:spcAft>
              <a:buSzPts val="1200"/>
              <a:buChar char="●"/>
            </a:pPr>
            <a:r>
              <a:rPr lang="en" sz="1200"/>
              <a:t>Project structure </a:t>
            </a:r>
            <a:r>
              <a:rPr lang="en" sz="1200">
                <a:solidFill>
                  <a:srgbClr val="FF0000"/>
                </a:solidFill>
              </a:rPr>
              <a:t>[Yao]</a:t>
            </a:r>
            <a:endParaRPr sz="1200"/>
          </a:p>
          <a:p>
            <a:pPr indent="-304800" lvl="0" marL="457200" rtl="0" algn="l">
              <a:spcBef>
                <a:spcPts val="0"/>
              </a:spcBef>
              <a:spcAft>
                <a:spcPts val="0"/>
              </a:spcAft>
              <a:buSzPts val="1200"/>
              <a:buChar char="●"/>
            </a:pPr>
            <a:r>
              <a:rPr lang="en" sz="1200"/>
              <a:t>Gradle Configuration </a:t>
            </a:r>
            <a:r>
              <a:rPr lang="en" sz="1200">
                <a:solidFill>
                  <a:srgbClr val="FF0000"/>
                </a:solidFill>
              </a:rPr>
              <a:t>[Yao]</a:t>
            </a:r>
            <a:endParaRPr sz="1200"/>
          </a:p>
          <a:p>
            <a:pPr indent="-304800" lvl="1" marL="914400" rtl="0" algn="l">
              <a:spcBef>
                <a:spcPts val="0"/>
              </a:spcBef>
              <a:spcAft>
                <a:spcPts val="0"/>
              </a:spcAft>
              <a:buSzPts val="1200"/>
              <a:buChar char="●"/>
            </a:pPr>
            <a:r>
              <a:rPr lang="en" sz="1200"/>
              <a:t>minSDK</a:t>
            </a:r>
            <a:endParaRPr sz="1200"/>
          </a:p>
          <a:p>
            <a:pPr indent="-304800" lvl="1" marL="914400" rtl="0" algn="l">
              <a:spcBef>
                <a:spcPts val="0"/>
              </a:spcBef>
              <a:spcAft>
                <a:spcPts val="0"/>
              </a:spcAft>
              <a:buSzPts val="1200"/>
              <a:buChar char="●"/>
            </a:pPr>
            <a:r>
              <a:rPr lang="en" sz="1200"/>
              <a:t>compileSDK</a:t>
            </a:r>
            <a:endParaRPr sz="1200"/>
          </a:p>
          <a:p>
            <a:pPr indent="-304800" lvl="1" marL="914400" rtl="0" algn="l">
              <a:spcBef>
                <a:spcPts val="0"/>
              </a:spcBef>
              <a:spcAft>
                <a:spcPts val="0"/>
              </a:spcAft>
              <a:buSzPts val="1200"/>
              <a:buChar char="●"/>
            </a:pPr>
            <a:r>
              <a:rPr lang="en" sz="1200"/>
              <a:t>targetSDK</a:t>
            </a:r>
            <a:endParaRPr sz="1200"/>
          </a:p>
          <a:p>
            <a:pPr indent="-304800" lvl="0" marL="457200" rtl="0" algn="l">
              <a:spcBef>
                <a:spcPts val="0"/>
              </a:spcBef>
              <a:spcAft>
                <a:spcPts val="0"/>
              </a:spcAft>
              <a:buSzPts val="1200"/>
              <a:buChar char="●"/>
            </a:pPr>
            <a:r>
              <a:rPr lang="en" sz="1200"/>
              <a:t>Context </a:t>
            </a:r>
            <a:r>
              <a:rPr lang="en" sz="1200">
                <a:solidFill>
                  <a:srgbClr val="FF0000"/>
                </a:solidFill>
              </a:rPr>
              <a:t>[Yao]</a:t>
            </a:r>
            <a:endParaRPr sz="1200"/>
          </a:p>
          <a:p>
            <a:pPr indent="-304800" lvl="0" marL="457200" rtl="0" algn="l">
              <a:spcBef>
                <a:spcPts val="0"/>
              </a:spcBef>
              <a:spcAft>
                <a:spcPts val="0"/>
              </a:spcAft>
              <a:buSzPts val="1200"/>
              <a:buChar char="●"/>
            </a:pPr>
            <a:r>
              <a:rPr lang="en" sz="1200"/>
              <a:t>Resource </a:t>
            </a:r>
            <a:r>
              <a:rPr lang="en" sz="1200">
                <a:solidFill>
                  <a:srgbClr val="FF0000"/>
                </a:solidFill>
              </a:rPr>
              <a:t>[Yao]</a:t>
            </a:r>
            <a:endParaRPr sz="1200"/>
          </a:p>
          <a:p>
            <a:pPr indent="-304800" lvl="1" marL="914400" rtl="0" algn="l">
              <a:spcBef>
                <a:spcPts val="0"/>
              </a:spcBef>
              <a:spcAft>
                <a:spcPts val="0"/>
              </a:spcAft>
              <a:buSzPts val="1200"/>
              <a:buChar char="●"/>
            </a:pPr>
            <a:r>
              <a:rPr lang="en" sz="1200"/>
              <a:t>String</a:t>
            </a:r>
            <a:endParaRPr sz="1200"/>
          </a:p>
          <a:p>
            <a:pPr indent="-304800" lvl="1" marL="914400" rtl="0" algn="l">
              <a:spcBef>
                <a:spcPts val="0"/>
              </a:spcBef>
              <a:spcAft>
                <a:spcPts val="0"/>
              </a:spcAft>
              <a:buSzPts val="1200"/>
              <a:buChar char="●"/>
            </a:pPr>
            <a:r>
              <a:rPr lang="en" sz="1200"/>
              <a:t>Theme</a:t>
            </a:r>
            <a:endParaRPr sz="1200"/>
          </a:p>
          <a:p>
            <a:pPr indent="-304800" lvl="1" marL="914400" rtl="0" algn="l">
              <a:spcBef>
                <a:spcPts val="0"/>
              </a:spcBef>
              <a:spcAft>
                <a:spcPts val="0"/>
              </a:spcAft>
              <a:buSzPts val="1200"/>
              <a:buChar char="●"/>
            </a:pPr>
            <a:r>
              <a:rPr lang="en" sz="1200"/>
              <a:t>Style</a:t>
            </a:r>
            <a:endParaRPr sz="1200"/>
          </a:p>
          <a:p>
            <a:pPr indent="-304800" lvl="1" marL="914400" rtl="0" algn="l">
              <a:spcBef>
                <a:spcPts val="0"/>
              </a:spcBef>
              <a:spcAft>
                <a:spcPts val="0"/>
              </a:spcAft>
              <a:buSzPts val="1200"/>
              <a:buChar char="●"/>
            </a:pPr>
            <a:r>
              <a:rPr lang="en" sz="1200"/>
              <a:t>Attr</a:t>
            </a:r>
            <a:endParaRPr sz="1200"/>
          </a:p>
          <a:p>
            <a:pPr indent="-304800" lvl="0" marL="457200" rtl="0" algn="l">
              <a:spcBef>
                <a:spcPts val="0"/>
              </a:spcBef>
              <a:spcAft>
                <a:spcPts val="0"/>
              </a:spcAft>
              <a:buSzPts val="1200"/>
              <a:buChar char="●"/>
            </a:pPr>
            <a:r>
              <a:rPr lang="en" sz="1200"/>
              <a:t>Manifest </a:t>
            </a:r>
            <a:r>
              <a:rPr lang="en" sz="1200">
                <a:solidFill>
                  <a:srgbClr val="FF0000"/>
                </a:solidFill>
              </a:rPr>
              <a:t>[Yao]</a:t>
            </a:r>
            <a:endParaRPr sz="1200"/>
          </a:p>
          <a:p>
            <a:pPr indent="-304800" lvl="0" marL="457200" rtl="0" algn="l">
              <a:spcBef>
                <a:spcPts val="0"/>
              </a:spcBef>
              <a:spcAft>
                <a:spcPts val="0"/>
              </a:spcAft>
              <a:buSzPts val="1200"/>
              <a:buChar char="●"/>
            </a:pPr>
            <a:r>
              <a:rPr lang="en" sz="1200"/>
              <a:t>*Layout1</a:t>
            </a:r>
            <a:r>
              <a:rPr lang="en" sz="1200">
                <a:solidFill>
                  <a:srgbClr val="008050"/>
                </a:solidFill>
              </a:rPr>
              <a:t>[EYE]</a:t>
            </a:r>
            <a:endParaRPr sz="1200">
              <a:solidFill>
                <a:srgbClr val="008050"/>
              </a:solidFill>
            </a:endParaRPr>
          </a:p>
          <a:p>
            <a:pPr indent="-304800" lvl="1" marL="914400" rtl="0" algn="l">
              <a:spcBef>
                <a:spcPts val="0"/>
              </a:spcBef>
              <a:spcAft>
                <a:spcPts val="0"/>
              </a:spcAft>
              <a:buSzPts val="1200"/>
              <a:buChar char="●"/>
            </a:pPr>
            <a:r>
              <a:rPr lang="en" sz="1200"/>
              <a:t>ViewGroup</a:t>
            </a:r>
            <a:endParaRPr sz="1200"/>
          </a:p>
          <a:p>
            <a:pPr indent="-304800" lvl="1" marL="914400" rtl="0" algn="l">
              <a:spcBef>
                <a:spcPts val="0"/>
              </a:spcBef>
              <a:spcAft>
                <a:spcPts val="0"/>
              </a:spcAft>
              <a:buSzPts val="1200"/>
              <a:buChar char="●"/>
            </a:pPr>
            <a:r>
              <a:rPr lang="en" sz="1200"/>
              <a:t>View</a:t>
            </a:r>
            <a:endParaRPr sz="1200"/>
          </a:p>
          <a:p>
            <a:pPr indent="-304800" lvl="2" marL="1371600" rtl="0" algn="l">
              <a:spcBef>
                <a:spcPts val="0"/>
              </a:spcBef>
              <a:spcAft>
                <a:spcPts val="0"/>
              </a:spcAft>
              <a:buSzPts val="1200"/>
              <a:buChar char="●"/>
            </a:pPr>
            <a:r>
              <a:rPr lang="en" sz="1200"/>
              <a:t>TextView</a:t>
            </a:r>
            <a:endParaRPr sz="1200"/>
          </a:p>
          <a:p>
            <a:pPr indent="-304800" lvl="2" marL="1371600" rtl="0" algn="l">
              <a:spcBef>
                <a:spcPts val="0"/>
              </a:spcBef>
              <a:spcAft>
                <a:spcPts val="0"/>
              </a:spcAft>
              <a:buSzPts val="1200"/>
              <a:buChar char="●"/>
            </a:pPr>
            <a:r>
              <a:rPr lang="en" sz="1200"/>
              <a:t>Button</a:t>
            </a:r>
            <a:endParaRPr sz="1200"/>
          </a:p>
          <a:p>
            <a:pPr indent="-304800" lvl="2" marL="1371600" rtl="0" algn="l">
              <a:spcBef>
                <a:spcPts val="0"/>
              </a:spcBef>
              <a:spcAft>
                <a:spcPts val="0"/>
              </a:spcAft>
              <a:buSzPts val="1200"/>
              <a:buChar char="●"/>
            </a:pPr>
            <a:r>
              <a:rPr lang="en" sz="1200"/>
              <a:t>ImageView</a:t>
            </a:r>
            <a:endParaRPr sz="1200"/>
          </a:p>
          <a:p>
            <a:pPr indent="-304800" lvl="0" marL="457200" rtl="0" algn="l">
              <a:spcBef>
                <a:spcPts val="0"/>
              </a:spcBef>
              <a:spcAft>
                <a:spcPts val="0"/>
              </a:spcAft>
              <a:buSzPts val="1200"/>
              <a:buChar char="●"/>
            </a:pPr>
            <a:r>
              <a:rPr lang="en" sz="1200"/>
              <a:t>Kotlin part1</a:t>
            </a:r>
            <a:endParaRPr sz="1200"/>
          </a:p>
          <a:p>
            <a:pPr indent="-304800" lvl="1" marL="914400" rtl="0" algn="l">
              <a:spcBef>
                <a:spcPts val="0"/>
              </a:spcBef>
              <a:spcAft>
                <a:spcPts val="0"/>
              </a:spcAft>
              <a:buSzPts val="1200"/>
              <a:buChar char="●"/>
            </a:pPr>
            <a:r>
              <a:rPr lang="en" sz="1200"/>
              <a:t>Variable Declaration</a:t>
            </a:r>
            <a:r>
              <a:rPr lang="en" sz="1200">
                <a:solidFill>
                  <a:srgbClr val="008050"/>
                </a:solidFill>
              </a:rPr>
              <a:t>[EYE]</a:t>
            </a:r>
            <a:endParaRPr sz="1200">
              <a:solidFill>
                <a:srgbClr val="008050"/>
              </a:solidFill>
            </a:endParaRPr>
          </a:p>
          <a:p>
            <a:pPr indent="-304800" lvl="1" marL="914400" rtl="0" algn="l">
              <a:spcBef>
                <a:spcPts val="0"/>
              </a:spcBef>
              <a:spcAft>
                <a:spcPts val="0"/>
              </a:spcAft>
              <a:buSzPts val="1200"/>
              <a:buChar char="●"/>
            </a:pPr>
            <a:r>
              <a:rPr lang="en" sz="1200"/>
              <a:t>Type</a:t>
            </a:r>
            <a:r>
              <a:rPr lang="en" sz="1200">
                <a:solidFill>
                  <a:srgbClr val="008050"/>
                </a:solidFill>
              </a:rPr>
              <a:t>[EYE]</a:t>
            </a:r>
            <a:endParaRPr sz="1200">
              <a:solidFill>
                <a:srgbClr val="008050"/>
              </a:solidFill>
            </a:endParaRPr>
          </a:p>
          <a:p>
            <a:pPr indent="-304800" lvl="2" marL="1371600" rtl="0" algn="l">
              <a:spcBef>
                <a:spcPts val="0"/>
              </a:spcBef>
              <a:spcAft>
                <a:spcPts val="0"/>
              </a:spcAft>
              <a:buSzPts val="1200"/>
              <a:buChar char="●"/>
            </a:pPr>
            <a:r>
              <a:rPr lang="en" sz="1200"/>
              <a:t>Nullable</a:t>
            </a:r>
            <a:endParaRPr sz="1200"/>
          </a:p>
          <a:p>
            <a:pPr indent="-304800" lvl="1" marL="914400" rtl="0" algn="l">
              <a:spcBef>
                <a:spcPts val="0"/>
              </a:spcBef>
              <a:spcAft>
                <a:spcPts val="0"/>
              </a:spcAft>
              <a:buSzPts val="1200"/>
              <a:buChar char="●"/>
            </a:pPr>
            <a:r>
              <a:rPr lang="en" sz="1200"/>
              <a:t>expression</a:t>
            </a:r>
            <a:r>
              <a:rPr lang="en" sz="1200">
                <a:solidFill>
                  <a:srgbClr val="008050"/>
                </a:solidFill>
              </a:rPr>
              <a:t>[EYE]</a:t>
            </a:r>
            <a:endParaRPr sz="1200">
              <a:solidFill>
                <a:srgbClr val="008050"/>
              </a:solidFill>
            </a:endParaRPr>
          </a:p>
          <a:p>
            <a:pPr indent="-304800" lvl="1" marL="914400" rtl="0" algn="l">
              <a:spcBef>
                <a:spcPts val="0"/>
              </a:spcBef>
              <a:spcAft>
                <a:spcPts val="0"/>
              </a:spcAft>
              <a:buSzPts val="1200"/>
              <a:buChar char="●"/>
            </a:pPr>
            <a:r>
              <a:rPr lang="en" sz="1200"/>
              <a:t>Control flow</a:t>
            </a:r>
            <a:r>
              <a:rPr lang="en" sz="1200">
                <a:solidFill>
                  <a:srgbClr val="008050"/>
                </a:solidFill>
              </a:rPr>
              <a:t>[EYE]</a:t>
            </a:r>
            <a:endParaRPr sz="1200">
              <a:solidFill>
                <a:srgbClr val="008050"/>
              </a:solidFill>
            </a:endParaRPr>
          </a:p>
          <a:p>
            <a:pPr indent="-304800" lvl="2" marL="1371600" rtl="0" algn="l">
              <a:spcBef>
                <a:spcPts val="0"/>
              </a:spcBef>
              <a:spcAft>
                <a:spcPts val="0"/>
              </a:spcAft>
              <a:buSzPts val="1200"/>
              <a:buChar char="●"/>
            </a:pPr>
            <a:r>
              <a:rPr lang="en" sz="1200"/>
              <a:t>condition</a:t>
            </a:r>
            <a:endParaRPr sz="1200"/>
          </a:p>
          <a:p>
            <a:pPr indent="-304800" lvl="2" marL="1371600" rtl="0" algn="l">
              <a:spcBef>
                <a:spcPts val="0"/>
              </a:spcBef>
              <a:spcAft>
                <a:spcPts val="0"/>
              </a:spcAft>
              <a:buSzPts val="1200"/>
              <a:buChar char="●"/>
            </a:pPr>
            <a:r>
              <a:rPr lang="en" sz="1200"/>
              <a:t>loop</a:t>
            </a:r>
            <a:endParaRPr sz="1200"/>
          </a:p>
          <a:p>
            <a:pPr indent="-304800" lvl="1" marL="914400" rtl="0" algn="l">
              <a:spcBef>
                <a:spcPts val="0"/>
              </a:spcBef>
              <a:spcAft>
                <a:spcPts val="0"/>
              </a:spcAft>
              <a:buSzPts val="1200"/>
              <a:buChar char="●"/>
            </a:pPr>
            <a:r>
              <a:rPr lang="en" sz="1200"/>
              <a:t>Working with null</a:t>
            </a:r>
            <a:r>
              <a:rPr lang="en" sz="1200">
                <a:solidFill>
                  <a:srgbClr val="008050"/>
                </a:solidFill>
              </a:rPr>
              <a:t>[EYE]</a:t>
            </a:r>
            <a:endParaRPr sz="1200">
              <a:solidFill>
                <a:srgbClr val="008050"/>
              </a:solidFill>
            </a:endParaRPr>
          </a:p>
          <a:p>
            <a:pPr indent="-304800" lvl="1" marL="914400" rtl="0" algn="l">
              <a:spcBef>
                <a:spcPts val="0"/>
              </a:spcBef>
              <a:spcAft>
                <a:spcPts val="0"/>
              </a:spcAft>
              <a:buSzPts val="1200"/>
              <a:buChar char="●"/>
            </a:pPr>
            <a:r>
              <a:rPr lang="en" sz="1200"/>
              <a:t>collection</a:t>
            </a:r>
            <a:r>
              <a:rPr lang="en" sz="1200">
                <a:solidFill>
                  <a:srgbClr val="008050"/>
                </a:solidFill>
              </a:rPr>
              <a:t>[EYE]</a:t>
            </a:r>
            <a:endParaRPr sz="1200">
              <a:solidFill>
                <a:srgbClr val="008050"/>
              </a:solidFill>
            </a:endParaRPr>
          </a:p>
          <a:p>
            <a:pPr indent="-304800" lvl="2" marL="1371600" rtl="0" algn="l">
              <a:spcBef>
                <a:spcPts val="0"/>
              </a:spcBef>
              <a:spcAft>
                <a:spcPts val="0"/>
              </a:spcAft>
              <a:buSzPts val="1200"/>
              <a:buChar char="●"/>
            </a:pPr>
            <a:r>
              <a:rPr lang="en" sz="1200"/>
              <a:t>List</a:t>
            </a:r>
            <a:endParaRPr sz="1200"/>
          </a:p>
          <a:p>
            <a:pPr indent="-304800" lvl="2" marL="1371600" rtl="0" algn="l">
              <a:spcBef>
                <a:spcPts val="0"/>
              </a:spcBef>
              <a:spcAft>
                <a:spcPts val="0"/>
              </a:spcAft>
              <a:buSzPts val="1200"/>
              <a:buChar char="●"/>
            </a:pPr>
            <a:r>
              <a:rPr lang="en" sz="1200"/>
              <a:t>Set</a:t>
            </a:r>
            <a:endParaRPr sz="1200"/>
          </a:p>
          <a:p>
            <a:pPr indent="-304800" lvl="2" marL="1371600" rtl="0" algn="l">
              <a:spcBef>
                <a:spcPts val="0"/>
              </a:spcBef>
              <a:spcAft>
                <a:spcPts val="0"/>
              </a:spcAft>
              <a:buSzPts val="1200"/>
              <a:buChar char="●"/>
            </a:pPr>
            <a:r>
              <a:rPr lang="en" sz="1200"/>
              <a:t>Pair</a:t>
            </a:r>
            <a:endParaRPr sz="1200"/>
          </a:p>
          <a:p>
            <a:pPr indent="-304800" lvl="1" marL="914400" rtl="0" algn="l">
              <a:spcBef>
                <a:spcPts val="0"/>
              </a:spcBef>
              <a:spcAft>
                <a:spcPts val="0"/>
              </a:spcAft>
              <a:buSzPts val="1200"/>
              <a:buChar char="●"/>
            </a:pPr>
            <a:r>
              <a:rPr lang="en" sz="1200"/>
              <a:t>Function </a:t>
            </a:r>
            <a:r>
              <a:rPr lang="en" sz="1200">
                <a:solidFill>
                  <a:srgbClr val="FF9900"/>
                </a:solidFill>
              </a:rPr>
              <a:t>[Teema]</a:t>
            </a:r>
            <a:endParaRPr sz="1200">
              <a:solidFill>
                <a:srgbClr val="FF9900"/>
              </a:solidFill>
            </a:endParaRPr>
          </a:p>
          <a:p>
            <a:pPr indent="-304800" lvl="2" marL="1371600" rtl="0" algn="l">
              <a:spcBef>
                <a:spcPts val="0"/>
              </a:spcBef>
              <a:spcAft>
                <a:spcPts val="0"/>
              </a:spcAft>
              <a:buSzPts val="1200"/>
              <a:buChar char="●"/>
            </a:pPr>
            <a:r>
              <a:rPr lang="en" sz="1200"/>
              <a:t>First class function</a:t>
            </a:r>
            <a:endParaRPr sz="1200"/>
          </a:p>
          <a:p>
            <a:pPr indent="-304800" lvl="2" marL="1371600" rtl="0" algn="l">
              <a:spcBef>
                <a:spcPts val="0"/>
              </a:spcBef>
              <a:spcAft>
                <a:spcPts val="0"/>
              </a:spcAft>
              <a:buSzPts val="1200"/>
              <a:buChar char="●"/>
            </a:pPr>
            <a:r>
              <a:rPr lang="en" sz="1200"/>
              <a:t>Scope function</a:t>
            </a:r>
            <a:endParaRPr sz="1200"/>
          </a:p>
          <a:p>
            <a:pPr indent="-304800" lvl="2" marL="1371600" rtl="0" algn="l">
              <a:spcBef>
                <a:spcPts val="0"/>
              </a:spcBef>
              <a:spcAft>
                <a:spcPts val="0"/>
              </a:spcAft>
              <a:buSzPts val="1200"/>
              <a:buChar char="●"/>
            </a:pPr>
            <a:r>
              <a:rPr lang="en" sz="1200"/>
              <a:t>Extension function</a:t>
            </a:r>
            <a:endParaRPr sz="1200"/>
          </a:p>
          <a:p>
            <a:pPr indent="-304800" lvl="2" marL="1371600" rtl="0" algn="l">
              <a:spcBef>
                <a:spcPts val="0"/>
              </a:spcBef>
              <a:spcAft>
                <a:spcPts val="0"/>
              </a:spcAft>
              <a:buSzPts val="1200"/>
              <a:buChar char="●"/>
            </a:pPr>
            <a:r>
              <a:rPr lang="en" sz="1200"/>
              <a:t>Higher order function</a:t>
            </a:r>
            <a:endParaRPr sz="1200"/>
          </a:p>
          <a:p>
            <a:pPr indent="-304800" lvl="2" marL="1371600" rtl="0" algn="l">
              <a:spcBef>
                <a:spcPts val="0"/>
              </a:spcBef>
              <a:spcAft>
                <a:spcPts val="0"/>
              </a:spcAft>
              <a:buSzPts val="1200"/>
              <a:buChar char="●"/>
            </a:pPr>
            <a:r>
              <a:rPr lang="en" sz="1200"/>
              <a:t>Lamda</a:t>
            </a:r>
            <a:endParaRPr sz="1200"/>
          </a:p>
          <a:p>
            <a:pPr indent="-304800" lvl="2" marL="1371600" rtl="0" algn="l">
              <a:spcBef>
                <a:spcPts val="0"/>
              </a:spcBef>
              <a:spcAft>
                <a:spcPts val="0"/>
              </a:spcAft>
              <a:buSzPts val="1200"/>
              <a:buChar char="●"/>
            </a:pPr>
            <a:r>
              <a:rPr lang="en" sz="1200"/>
              <a:t>Inline functions</a:t>
            </a:r>
            <a:endParaRPr sz="1200"/>
          </a:p>
          <a:p>
            <a:pPr indent="-304800" lvl="2" marL="1371600" rtl="0" algn="l">
              <a:spcBef>
                <a:spcPts val="0"/>
              </a:spcBef>
              <a:spcAft>
                <a:spcPts val="0"/>
              </a:spcAft>
              <a:buSzPts val="1200"/>
              <a:buChar char="●"/>
            </a:pPr>
            <a:r>
              <a:rPr lang="en" sz="1200"/>
              <a:t>Operator function</a:t>
            </a:r>
            <a:endParaRPr sz="1200"/>
          </a:p>
          <a:p>
            <a:pPr indent="-304800" lvl="2" marL="1371600" rtl="0" algn="l">
              <a:spcBef>
                <a:spcPts val="0"/>
              </a:spcBef>
              <a:spcAft>
                <a:spcPts val="0"/>
              </a:spcAft>
              <a:buSzPts val="1200"/>
              <a:buChar char="●"/>
            </a:pPr>
            <a:r>
              <a:rPr lang="en" sz="1200"/>
              <a:t>infix  function</a:t>
            </a:r>
            <a:endParaRPr sz="1200"/>
          </a:p>
          <a:p>
            <a:pPr indent="-304800" lvl="1" marL="914400" rtl="0" algn="l">
              <a:spcBef>
                <a:spcPts val="0"/>
              </a:spcBef>
              <a:spcAft>
                <a:spcPts val="0"/>
              </a:spcAft>
              <a:buSzPts val="1200"/>
              <a:buChar char="●"/>
            </a:pPr>
            <a:r>
              <a:rPr lang="en" sz="1200"/>
              <a:t>Class and Object </a:t>
            </a:r>
            <a:r>
              <a:rPr lang="en" sz="1200">
                <a:solidFill>
                  <a:srgbClr val="FF9900"/>
                </a:solidFill>
              </a:rPr>
              <a:t>[Teema]</a:t>
            </a:r>
            <a:endParaRPr sz="1200">
              <a:solidFill>
                <a:srgbClr val="FF9900"/>
              </a:solidFill>
            </a:endParaRPr>
          </a:p>
          <a:p>
            <a:pPr indent="-304800" lvl="2" marL="1371600" rtl="0" algn="l">
              <a:spcBef>
                <a:spcPts val="0"/>
              </a:spcBef>
              <a:spcAft>
                <a:spcPts val="0"/>
              </a:spcAft>
              <a:buSzPts val="1200"/>
              <a:buChar char="●"/>
            </a:pPr>
            <a:r>
              <a:rPr lang="en" sz="1200"/>
              <a:t>Class</a:t>
            </a:r>
            <a:endParaRPr sz="1200"/>
          </a:p>
          <a:p>
            <a:pPr indent="-304800" lvl="2" marL="1371600" rtl="0" algn="l">
              <a:spcBef>
                <a:spcPts val="0"/>
              </a:spcBef>
              <a:spcAft>
                <a:spcPts val="0"/>
              </a:spcAft>
              <a:buSzPts val="1200"/>
              <a:buChar char="●"/>
            </a:pPr>
            <a:r>
              <a:rPr lang="en" sz="1200"/>
              <a:t>Visibility modifiers</a:t>
            </a:r>
            <a:endParaRPr sz="1200"/>
          </a:p>
          <a:p>
            <a:pPr indent="-304800" lvl="2" marL="1371600" rtl="0" algn="l">
              <a:spcBef>
                <a:spcPts val="0"/>
              </a:spcBef>
              <a:spcAft>
                <a:spcPts val="0"/>
              </a:spcAft>
              <a:buSzPts val="1200"/>
              <a:buChar char="●"/>
            </a:pPr>
            <a:r>
              <a:rPr lang="en" sz="1200"/>
              <a:t>Data class</a:t>
            </a:r>
            <a:endParaRPr sz="1200"/>
          </a:p>
          <a:p>
            <a:pPr indent="-304800" lvl="2" marL="1371600" rtl="0" algn="l">
              <a:spcBef>
                <a:spcPts val="0"/>
              </a:spcBef>
              <a:spcAft>
                <a:spcPts val="0"/>
              </a:spcAft>
              <a:buSzPts val="1200"/>
              <a:buChar char="●"/>
            </a:pPr>
            <a:r>
              <a:rPr lang="en" sz="1200"/>
              <a:t>Enum class</a:t>
            </a:r>
            <a:endParaRPr sz="1200"/>
          </a:p>
          <a:p>
            <a:pPr indent="-304800" lvl="2" marL="1371600" rtl="0" algn="l">
              <a:spcBef>
                <a:spcPts val="0"/>
              </a:spcBef>
              <a:spcAft>
                <a:spcPts val="0"/>
              </a:spcAft>
              <a:buSzPts val="1200"/>
              <a:buChar char="●"/>
            </a:pPr>
            <a:r>
              <a:rPr lang="en" sz="1200"/>
              <a:t>Seal class</a:t>
            </a:r>
            <a:endParaRPr sz="1200"/>
          </a:p>
          <a:p>
            <a:pPr indent="0" lvl="0" marL="0" rtl="0" algn="l">
              <a:spcBef>
                <a:spcPts val="0"/>
              </a:spcBef>
              <a:spcAft>
                <a:spcPts val="0"/>
              </a:spcAft>
              <a:buSzPts val="275"/>
              <a:buNone/>
            </a:pPr>
            <a:r>
              <a:t/>
            </a:r>
            <a:endParaRPr sz="1200"/>
          </a:p>
        </p:txBody>
      </p:sp>
      <p:sp>
        <p:nvSpPr>
          <p:cNvPr id="2084" name="Google Shape;2084;p251"/>
          <p:cNvSpPr txBox="1"/>
          <p:nvPr/>
        </p:nvSpPr>
        <p:spPr>
          <a:xfrm>
            <a:off x="5320525" y="-79150"/>
            <a:ext cx="3635400" cy="6834300"/>
          </a:xfrm>
          <a:prstGeom prst="rect">
            <a:avLst/>
          </a:prstGeom>
          <a:noFill/>
          <a:ln>
            <a:noFill/>
          </a:ln>
        </p:spPr>
        <p:txBody>
          <a:bodyPr anchorCtr="0" anchor="t" bIns="91425" lIns="91425" spcFirstLastPara="1" rIns="91425" wrap="square" tIns="91425">
            <a:spAutoFit/>
          </a:bodyPr>
          <a:lstStyle/>
          <a:p>
            <a:pPr indent="-304800" lvl="0" marL="457200" rtl="0" algn="l">
              <a:lnSpc>
                <a:spcPct val="95000"/>
              </a:lnSpc>
              <a:spcBef>
                <a:spcPts val="120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t>
            </a:r>
            <a:r>
              <a:rPr lang="en" sz="1200">
                <a:solidFill>
                  <a:schemeClr val="dk1"/>
                </a:solidFill>
                <a:latin typeface="Poppins"/>
                <a:ea typeface="Poppins"/>
                <a:cs typeface="Poppins"/>
                <a:sym typeface="Poppins"/>
              </a:rPr>
              <a:t>Activity </a:t>
            </a:r>
            <a:r>
              <a:rPr lang="en" sz="1200">
                <a:solidFill>
                  <a:srgbClr val="FF0000"/>
                </a:solidFill>
                <a:latin typeface="Poppins"/>
                <a:ea typeface="Poppins"/>
                <a:cs typeface="Poppins"/>
                <a:sym typeface="Poppins"/>
              </a:rPr>
              <a:t>[Yao]</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Lifecycle</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startActivity</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Pass data between activity</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Device</a:t>
            </a:r>
            <a:r>
              <a:rPr lang="en" sz="1200">
                <a:solidFill>
                  <a:srgbClr val="008050"/>
                </a:solidFill>
                <a:latin typeface="Poppins"/>
                <a:ea typeface="Poppins"/>
                <a:cs typeface="Poppins"/>
                <a:sym typeface="Poppins"/>
              </a:rPr>
              <a:t>[EYE]</a:t>
            </a:r>
            <a:endParaRPr sz="1200">
              <a:solidFill>
                <a:srgbClr val="008050"/>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highlight>
                  <a:srgbClr val="FFFFFF"/>
                </a:highlight>
                <a:latin typeface="Poppins"/>
                <a:ea typeface="Poppins"/>
                <a:cs typeface="Poppins"/>
                <a:sym typeface="Poppins"/>
              </a:rPr>
              <a:t>Support different pixel densities</a:t>
            </a:r>
            <a:endParaRPr sz="1200">
              <a:solidFill>
                <a:schemeClr val="dk1"/>
              </a:solidFill>
              <a:highlight>
                <a:srgbClr val="FFFFFF"/>
              </a:highlight>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t>
            </a:r>
            <a:r>
              <a:rPr lang="en" sz="1200">
                <a:solidFill>
                  <a:schemeClr val="dk1"/>
                </a:solidFill>
                <a:latin typeface="Poppins"/>
                <a:ea typeface="Poppins"/>
                <a:cs typeface="Poppins"/>
                <a:sym typeface="Poppins"/>
              </a:rPr>
              <a:t>Layout part2</a:t>
            </a:r>
            <a:r>
              <a:rPr lang="en" sz="1200">
                <a:solidFill>
                  <a:srgbClr val="008050"/>
                </a:solidFill>
                <a:latin typeface="Poppins"/>
                <a:ea typeface="Poppins"/>
                <a:cs typeface="Poppins"/>
                <a:sym typeface="Poppins"/>
              </a:rPr>
              <a:t>[EYE]</a:t>
            </a:r>
            <a:endParaRPr sz="1200">
              <a:solidFill>
                <a:srgbClr val="008050"/>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View</a:t>
            </a:r>
            <a:endParaRPr sz="1200">
              <a:solidFill>
                <a:schemeClr val="dk1"/>
              </a:solidFill>
              <a:latin typeface="Poppins"/>
              <a:ea typeface="Poppins"/>
              <a:cs typeface="Poppins"/>
              <a:sym typeface="Poppins"/>
            </a:endParaRPr>
          </a:p>
          <a:p>
            <a:pPr indent="-304800" lvl="2" marL="1371600" rtl="0" algn="l">
              <a:lnSpc>
                <a:spcPct val="95000"/>
              </a:lnSpc>
              <a:spcBef>
                <a:spcPts val="0"/>
              </a:spcBef>
              <a:spcAft>
                <a:spcPts val="0"/>
              </a:spcAft>
              <a:buClr>
                <a:schemeClr val="dk1"/>
              </a:buClr>
              <a:buSzPts val="1200"/>
              <a:buFont typeface="Poppins"/>
              <a:buAutoNum type="romanLcPeriod"/>
            </a:pPr>
            <a:r>
              <a:rPr lang="en" sz="1200">
                <a:solidFill>
                  <a:schemeClr val="dk1"/>
                </a:solidFill>
                <a:latin typeface="Poppins"/>
                <a:ea typeface="Poppins"/>
                <a:cs typeface="Poppins"/>
                <a:sym typeface="Poppins"/>
              </a:rPr>
              <a:t>RecyclerView</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Action to view</a:t>
            </a:r>
            <a:endParaRPr sz="1200">
              <a:solidFill>
                <a:schemeClr val="dk1"/>
              </a:solidFill>
              <a:highlight>
                <a:srgbClr val="FFFFFF"/>
              </a:highlight>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t>
            </a:r>
            <a:r>
              <a:rPr lang="en" sz="1200">
                <a:solidFill>
                  <a:schemeClr val="dk1"/>
                </a:solidFill>
                <a:latin typeface="Poppins"/>
                <a:ea typeface="Poppins"/>
                <a:cs typeface="Poppins"/>
                <a:sym typeface="Poppins"/>
              </a:rPr>
              <a:t>Fragment </a:t>
            </a:r>
            <a:r>
              <a:rPr lang="en" sz="1200">
                <a:solidFill>
                  <a:srgbClr val="FF9900"/>
                </a:solidFill>
                <a:latin typeface="Poppins"/>
                <a:ea typeface="Poppins"/>
                <a:cs typeface="Poppins"/>
                <a:sym typeface="Poppins"/>
              </a:rPr>
              <a:t>[Teema]</a:t>
            </a:r>
            <a:endParaRPr sz="1200">
              <a:solidFill>
                <a:srgbClr val="FF9900"/>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Lifecycle</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supportFragmentManager</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*Navigation component </a:t>
            </a:r>
            <a:r>
              <a:rPr lang="en" sz="1200">
                <a:solidFill>
                  <a:srgbClr val="FF9900"/>
                </a:solidFill>
                <a:latin typeface="Poppins"/>
                <a:ea typeface="Poppins"/>
                <a:cs typeface="Poppins"/>
                <a:sym typeface="Poppins"/>
              </a:rPr>
              <a:t>[Teema]</a:t>
            </a:r>
            <a:endParaRPr sz="1200">
              <a:solidFill>
                <a:srgbClr val="FF9900"/>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Architecture component</a:t>
            </a:r>
            <a:r>
              <a:rPr lang="en" sz="1200">
                <a:solidFill>
                  <a:srgbClr val="FF0000"/>
                </a:solidFill>
                <a:latin typeface="Poppins"/>
                <a:ea typeface="Poppins"/>
                <a:cs typeface="Poppins"/>
                <a:sym typeface="Poppins"/>
              </a:rPr>
              <a:t>[Yao]</a:t>
            </a:r>
            <a:endParaRPr sz="1200">
              <a:solidFill>
                <a:srgbClr val="FF0000"/>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View binding</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Lifecycler aware</a:t>
            </a:r>
            <a:endParaRPr sz="1200">
              <a:solidFill>
                <a:schemeClr val="dk1"/>
              </a:solidFill>
              <a:latin typeface="Poppins"/>
              <a:ea typeface="Poppins"/>
              <a:cs typeface="Poppins"/>
              <a:sym typeface="Poppins"/>
            </a:endParaRPr>
          </a:p>
          <a:p>
            <a:pPr indent="-304800" lvl="2" marL="1371600" rtl="0" algn="l">
              <a:lnSpc>
                <a:spcPct val="95000"/>
              </a:lnSpc>
              <a:spcBef>
                <a:spcPts val="0"/>
              </a:spcBef>
              <a:spcAft>
                <a:spcPts val="0"/>
              </a:spcAft>
              <a:buClr>
                <a:schemeClr val="dk1"/>
              </a:buClr>
              <a:buSzPts val="1200"/>
              <a:buFont typeface="Poppins"/>
              <a:buAutoNum type="romanLcPeriod"/>
            </a:pPr>
            <a:r>
              <a:rPr lang="en" sz="1200">
                <a:solidFill>
                  <a:schemeClr val="dk1"/>
                </a:solidFill>
                <a:latin typeface="Poppins"/>
                <a:ea typeface="Poppins"/>
                <a:cs typeface="Poppins"/>
                <a:sym typeface="Poppins"/>
              </a:rPr>
              <a:t>*ViewModel</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*Presentation architecture MVVM </a:t>
            </a:r>
            <a:r>
              <a:rPr lang="en" sz="1200">
                <a:solidFill>
                  <a:srgbClr val="FF0000"/>
                </a:solidFill>
                <a:latin typeface="Poppins"/>
                <a:ea typeface="Poppins"/>
                <a:cs typeface="Poppins"/>
                <a:sym typeface="Poppins"/>
              </a:rPr>
              <a:t>[Yao]</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*Dependencies injection </a:t>
            </a:r>
            <a:r>
              <a:rPr lang="en" sz="1200">
                <a:solidFill>
                  <a:srgbClr val="FF9900"/>
                </a:solidFill>
                <a:latin typeface="Poppins"/>
                <a:ea typeface="Poppins"/>
                <a:cs typeface="Poppins"/>
                <a:sym typeface="Poppins"/>
              </a:rPr>
              <a:t>[Teema]</a:t>
            </a:r>
            <a:endParaRPr sz="1200">
              <a:solidFill>
                <a:srgbClr val="FF9900"/>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u="sng">
                <a:solidFill>
                  <a:schemeClr val="hlink"/>
                </a:solidFill>
                <a:latin typeface="Poppins"/>
                <a:ea typeface="Poppins"/>
                <a:cs typeface="Poppins"/>
                <a:sym typeface="Poppins"/>
                <a:hlinkClick action="ppaction://hlinksldjump" r:id="rId3"/>
              </a:rPr>
              <a:t>Permission</a:t>
            </a:r>
            <a:r>
              <a:rPr lang="en" sz="1200">
                <a:solidFill>
                  <a:schemeClr val="dk1"/>
                </a:solidFill>
                <a:latin typeface="Poppins"/>
                <a:ea typeface="Poppins"/>
                <a:cs typeface="Poppins"/>
                <a:sym typeface="Poppins"/>
              </a:rPr>
              <a:t> </a:t>
            </a:r>
            <a:r>
              <a:rPr lang="en" sz="1200">
                <a:solidFill>
                  <a:srgbClr val="9876AA"/>
                </a:solidFill>
                <a:latin typeface="Poppins"/>
                <a:ea typeface="Poppins"/>
                <a:cs typeface="Poppins"/>
                <a:sym typeface="Poppins"/>
              </a:rPr>
              <a:t>[Tarn]</a:t>
            </a:r>
            <a:endParaRPr sz="1200">
              <a:solidFill>
                <a:srgbClr val="9876AA"/>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*Network  </a:t>
            </a:r>
            <a:r>
              <a:rPr lang="en" sz="1200">
                <a:solidFill>
                  <a:srgbClr val="9876AA"/>
                </a:solidFill>
                <a:latin typeface="Poppins"/>
                <a:ea typeface="Poppins"/>
                <a:cs typeface="Poppins"/>
                <a:sym typeface="Poppins"/>
              </a:rPr>
              <a:t>[</a:t>
            </a:r>
            <a:r>
              <a:rPr lang="en" sz="1200">
                <a:solidFill>
                  <a:srgbClr val="9876AA"/>
                </a:solidFill>
                <a:latin typeface="Poppins"/>
                <a:ea typeface="Poppins"/>
                <a:cs typeface="Poppins"/>
                <a:sym typeface="Poppins"/>
              </a:rPr>
              <a:t>Tarn]</a:t>
            </a:r>
            <a:endParaRPr sz="1200">
              <a:solidFill>
                <a:srgbClr val="9876AA"/>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Retrofit</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*Kotlin part 2</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Coroutine</a:t>
            </a:r>
            <a:r>
              <a:rPr lang="en" sz="1200">
                <a:solidFill>
                  <a:srgbClr val="FF0000"/>
                </a:solidFill>
                <a:latin typeface="Poppins"/>
                <a:ea typeface="Poppins"/>
                <a:cs typeface="Poppins"/>
                <a:sym typeface="Poppins"/>
              </a:rPr>
              <a:t>[Yao]</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Flow </a:t>
            </a:r>
            <a:r>
              <a:rPr lang="en" sz="1200">
                <a:solidFill>
                  <a:srgbClr val="0000F0"/>
                </a:solidFill>
                <a:latin typeface="Poppins"/>
                <a:ea typeface="Poppins"/>
                <a:cs typeface="Poppins"/>
                <a:sym typeface="Poppins"/>
              </a:rPr>
              <a:t>[Ake]</a:t>
            </a:r>
            <a:endParaRPr sz="1200">
              <a:solidFill>
                <a:srgbClr val="0000F0"/>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Data and file storage </a:t>
            </a:r>
            <a:r>
              <a:rPr lang="en" sz="1200">
                <a:solidFill>
                  <a:srgbClr val="FF0000"/>
                </a:solidFill>
                <a:latin typeface="Poppins"/>
                <a:ea typeface="Poppins"/>
                <a:cs typeface="Poppins"/>
                <a:sym typeface="Poppins"/>
              </a:rPr>
              <a:t>[Nine]</a:t>
            </a:r>
            <a:endParaRPr sz="1200">
              <a:solidFill>
                <a:srgbClr val="FF0000"/>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App specific storage</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Share storage </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*Preference -&gt; data store</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Database</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Device local storage</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*Loading image </a:t>
            </a:r>
            <a:r>
              <a:rPr lang="en" sz="1200">
                <a:solidFill>
                  <a:srgbClr val="008050"/>
                </a:solidFill>
                <a:latin typeface="Poppins"/>
                <a:ea typeface="Poppins"/>
                <a:cs typeface="Poppins"/>
                <a:sym typeface="Poppins"/>
              </a:rPr>
              <a:t>[EYE]</a:t>
            </a:r>
            <a:endParaRPr sz="1200">
              <a:solidFill>
                <a:srgbClr val="008050"/>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*Handle state lifecycle</a:t>
            </a:r>
            <a:r>
              <a:rPr lang="en" sz="1200">
                <a:solidFill>
                  <a:srgbClr val="FF0000"/>
                </a:solidFill>
                <a:latin typeface="Poppins"/>
                <a:ea typeface="Poppins"/>
                <a:cs typeface="Poppins"/>
                <a:sym typeface="Poppins"/>
              </a:rPr>
              <a:t>[Yao]</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*Repository</a:t>
            </a:r>
            <a:r>
              <a:rPr lang="en" sz="1200">
                <a:solidFill>
                  <a:srgbClr val="FF0000"/>
                </a:solidFill>
                <a:latin typeface="Poppins"/>
                <a:ea typeface="Poppins"/>
                <a:cs typeface="Poppins"/>
                <a:sym typeface="Poppins"/>
              </a:rPr>
              <a:t>[Yao]</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*Lottie</a:t>
            </a:r>
            <a:r>
              <a:rPr lang="en" sz="1200">
                <a:solidFill>
                  <a:srgbClr val="008050"/>
                </a:solidFill>
                <a:latin typeface="Poppins"/>
                <a:ea typeface="Poppins"/>
                <a:cs typeface="Poppins"/>
                <a:sym typeface="Poppins"/>
              </a:rPr>
              <a:t>[EYE]</a:t>
            </a:r>
            <a:endParaRPr sz="1200">
              <a:solidFill>
                <a:schemeClr val="dk1"/>
              </a:solidFill>
              <a:latin typeface="Poppins"/>
              <a:ea typeface="Poppins"/>
              <a:cs typeface="Poppins"/>
              <a:sym typeface="Poppins"/>
            </a:endParaRPr>
          </a:p>
        </p:txBody>
      </p:sp>
      <p:sp>
        <p:nvSpPr>
          <p:cNvPr id="2085" name="Google Shape;2085;p251"/>
          <p:cNvSpPr txBox="1"/>
          <p:nvPr/>
        </p:nvSpPr>
        <p:spPr>
          <a:xfrm>
            <a:off x="367800" y="140050"/>
            <a:ext cx="401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Poppins"/>
                <a:ea typeface="Poppins"/>
                <a:cs typeface="Poppins"/>
                <a:sym typeface="Poppins"/>
              </a:rPr>
              <a:t>ลงชื่อท้ายหัวข้อที่สนใจ [xxx]</a:t>
            </a:r>
            <a:endParaRPr sz="1800">
              <a:solidFill>
                <a:srgbClr val="FF0000"/>
              </a:solidFill>
              <a:latin typeface="Poppins"/>
              <a:ea typeface="Poppins"/>
              <a:cs typeface="Poppins"/>
              <a:sym typeface="Poppins"/>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sp>
        <p:nvSpPr>
          <p:cNvPr id="2090" name="Google Shape;2090;p2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6"/>
          <p:cNvSpPr txBox="1"/>
          <p:nvPr>
            <p:ph type="title"/>
          </p:nvPr>
        </p:nvSpPr>
        <p:spPr>
          <a:xfrm>
            <a:off x="720000" y="387600"/>
            <a:ext cx="81999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unctionalities of Activity context</a:t>
            </a:r>
            <a:endParaRPr/>
          </a:p>
        </p:txBody>
      </p:sp>
      <p:sp>
        <p:nvSpPr>
          <p:cNvPr id="376" name="Google Shape;37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46"/>
          <p:cNvSpPr txBox="1"/>
          <p:nvPr>
            <p:ph idx="1" type="body"/>
          </p:nvPr>
        </p:nvSpPr>
        <p:spPr>
          <a:xfrm>
            <a:off x="720000" y="1325250"/>
            <a:ext cx="6555300" cy="1246500"/>
          </a:xfrm>
          <a:prstGeom prst="rect">
            <a:avLst/>
          </a:prstGeom>
          <a:noFill/>
          <a:ln>
            <a:noFill/>
          </a:ln>
        </p:spPr>
        <p:txBody>
          <a:bodyPr anchorCtr="0" anchor="t" bIns="91425" lIns="91425" spcFirstLastPara="1" rIns="91425" wrap="square" tIns="91425">
            <a:noAutofit/>
          </a:bodyPr>
          <a:lstStyle/>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Load Resource Values</a:t>
            </a:r>
            <a:endParaRPr>
              <a:latin typeface="Poppins Light"/>
              <a:ea typeface="Poppins Light"/>
              <a:cs typeface="Poppins Light"/>
              <a:sym typeface="Poppins Light"/>
            </a:endParaRPr>
          </a:p>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Layout Inflation</a:t>
            </a:r>
            <a:endParaRPr>
              <a:latin typeface="Poppins Light"/>
              <a:ea typeface="Poppins Light"/>
              <a:cs typeface="Poppins Light"/>
              <a:sym typeface="Poppins Light"/>
            </a:endParaRPr>
          </a:p>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Start an Activity</a:t>
            </a:r>
            <a:endParaRPr>
              <a:latin typeface="Poppins Light"/>
              <a:ea typeface="Poppins Light"/>
              <a:cs typeface="Poppins Light"/>
              <a:sym typeface="Poppins Light"/>
            </a:endParaRPr>
          </a:p>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Show a Dialog</a:t>
            </a:r>
            <a:endParaRPr>
              <a:latin typeface="Poppins Light"/>
              <a:ea typeface="Poppins Light"/>
              <a:cs typeface="Poppins Light"/>
              <a:sym typeface="Poppins Light"/>
            </a:endParaRPr>
          </a:p>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Start a Service</a:t>
            </a:r>
            <a:endParaRPr>
              <a:latin typeface="Poppins Light"/>
              <a:ea typeface="Poppins Light"/>
              <a:cs typeface="Poppins Light"/>
              <a:sym typeface="Poppins Light"/>
            </a:endParaRPr>
          </a:p>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Bind to a Service</a:t>
            </a:r>
            <a:endParaRPr>
              <a:latin typeface="Poppins Light"/>
              <a:ea typeface="Poppins Light"/>
              <a:cs typeface="Poppins Light"/>
              <a:sym typeface="Poppins Light"/>
            </a:endParaRPr>
          </a:p>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Send a Broadcast</a:t>
            </a:r>
            <a:endParaRPr>
              <a:latin typeface="Poppins Light"/>
              <a:ea typeface="Poppins Light"/>
              <a:cs typeface="Poppins Light"/>
              <a:sym typeface="Poppins Light"/>
            </a:endParaRPr>
          </a:p>
          <a:p>
            <a:pPr indent="-317500" lvl="0" marL="685800" rtl="0" algn="just">
              <a:lnSpc>
                <a:spcPct val="158000"/>
              </a:lnSpc>
              <a:spcBef>
                <a:spcPts val="0"/>
              </a:spcBef>
              <a:spcAft>
                <a:spcPts val="0"/>
              </a:spcAft>
              <a:buClr>
                <a:schemeClr val="dk1"/>
              </a:buClr>
              <a:buSzPts val="1400"/>
              <a:buFont typeface="Poppins Light"/>
              <a:buChar char="●"/>
            </a:pPr>
            <a:r>
              <a:rPr lang="en">
                <a:latin typeface="Poppins Light"/>
                <a:ea typeface="Poppins Light"/>
                <a:cs typeface="Poppins Light"/>
                <a:sym typeface="Poppins Light"/>
              </a:rPr>
              <a:t>Register BroadcastReceiver</a:t>
            </a:r>
            <a:endParaRPr>
              <a:latin typeface="Poppins Light"/>
              <a:ea typeface="Poppins Light"/>
              <a:cs typeface="Poppins Light"/>
              <a:sym typeface="Poppins Light"/>
            </a:endParaRPr>
          </a:p>
          <a:p>
            <a:pPr indent="0" lvl="0" marL="0" rtl="0" algn="l">
              <a:spcBef>
                <a:spcPts val="1800"/>
              </a:spcBef>
              <a:spcAft>
                <a:spcPts val="0"/>
              </a:spcAft>
              <a:buNone/>
            </a:pPr>
            <a:r>
              <a:t/>
            </a:r>
            <a:endParaRPr>
              <a:latin typeface="Poppins Light"/>
              <a:ea typeface="Poppins Light"/>
              <a:cs typeface="Poppins Light"/>
              <a:sym typeface="Poppins Light"/>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253"/>
          <p:cNvSpPr txBox="1"/>
          <p:nvPr>
            <p:ph type="title"/>
          </p:nvPr>
        </p:nvSpPr>
        <p:spPr>
          <a:xfrm flipH="1">
            <a:off x="2383650" y="1723650"/>
            <a:ext cx="5139900" cy="169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200"/>
              <a:t>Random in collection</a:t>
            </a:r>
            <a:endParaRPr sz="3200"/>
          </a:p>
          <a:p>
            <a:pPr indent="0" lvl="0" marL="0" rtl="0" algn="r">
              <a:spcBef>
                <a:spcPts val="0"/>
              </a:spcBef>
              <a:spcAft>
                <a:spcPts val="0"/>
              </a:spcAft>
              <a:buNone/>
            </a:pPr>
            <a:r>
              <a:t/>
            </a:r>
            <a:endParaRPr/>
          </a:p>
        </p:txBody>
      </p:sp>
      <p:sp>
        <p:nvSpPr>
          <p:cNvPr id="2096" name="Google Shape;2096;p2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2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02" name="Google Shape;2102;p254"/>
          <p:cNvSpPr txBox="1"/>
          <p:nvPr/>
        </p:nvSpPr>
        <p:spPr>
          <a:xfrm>
            <a:off x="1763250" y="1001700"/>
            <a:ext cx="5617500" cy="3140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CC7832"/>
                </a:solidFill>
                <a:latin typeface="Roboto Mono"/>
                <a:ea typeface="Roboto Mono"/>
                <a:cs typeface="Roboto Mono"/>
                <a:sym typeface="Roboto Mono"/>
              </a:rPr>
              <a:t>val </a:t>
            </a:r>
            <a:r>
              <a:rPr lang="en" sz="1600">
                <a:solidFill>
                  <a:srgbClr val="9876AA"/>
                </a:solidFill>
                <a:latin typeface="Roboto Mono"/>
                <a:ea typeface="Roboto Mono"/>
                <a:cs typeface="Roboto Mono"/>
                <a:sym typeface="Roboto Mono"/>
              </a:rPr>
              <a:t>pokemonList </a:t>
            </a:r>
            <a:r>
              <a:rPr lang="en" sz="1600">
                <a:solidFill>
                  <a:srgbClr val="A9B7C6"/>
                </a:solidFill>
                <a:latin typeface="Roboto Mono"/>
                <a:ea typeface="Roboto Mono"/>
                <a:cs typeface="Roboto Mono"/>
                <a:sym typeface="Roboto Mono"/>
              </a:rPr>
              <a:t>= </a:t>
            </a:r>
            <a:r>
              <a:rPr i="1" lang="en" sz="1600">
                <a:solidFill>
                  <a:srgbClr val="A9B7C6"/>
                </a:solidFill>
                <a:latin typeface="Roboto Mono"/>
                <a:ea typeface="Roboto Mono"/>
                <a:cs typeface="Roboto Mono"/>
                <a:sym typeface="Roboto Mono"/>
              </a:rPr>
              <a:t>listOf</a:t>
            </a:r>
            <a:r>
              <a:rPr lang="en" sz="1600">
                <a:solidFill>
                  <a:srgbClr val="A9B7C6"/>
                </a:solidFill>
                <a:latin typeface="Roboto Mono"/>
                <a:ea typeface="Roboto Mono"/>
                <a:cs typeface="Roboto Mono"/>
                <a:sym typeface="Roboto Mono"/>
              </a:rPr>
              <a:t>(</a:t>
            </a:r>
            <a:endParaRPr sz="1600">
              <a:solidFill>
                <a:srgbClr val="A9B7C6"/>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A9B7C6"/>
                </a:solidFill>
                <a:latin typeface="Roboto Mono"/>
                <a:ea typeface="Roboto Mono"/>
                <a:cs typeface="Roboto Mono"/>
                <a:sym typeface="Roboto Mono"/>
              </a:rPr>
              <a:t>   </a:t>
            </a:r>
            <a:r>
              <a:rPr lang="en" sz="1600">
                <a:solidFill>
                  <a:srgbClr val="6A8759"/>
                </a:solidFill>
                <a:latin typeface="Roboto Mono"/>
                <a:ea typeface="Roboto Mono"/>
                <a:cs typeface="Roboto Mono"/>
                <a:sym typeface="Roboto Mono"/>
              </a:rPr>
              <a:t>"Bulbasaur" </a:t>
            </a:r>
            <a:r>
              <a:rPr i="1" lang="en" sz="1600">
                <a:solidFill>
                  <a:srgbClr val="FFC66D"/>
                </a:solidFill>
                <a:latin typeface="Roboto Mono"/>
                <a:ea typeface="Roboto Mono"/>
                <a:cs typeface="Roboto Mono"/>
                <a:sym typeface="Roboto Mono"/>
              </a:rPr>
              <a:t>to </a:t>
            </a:r>
            <a:r>
              <a:rPr lang="en" sz="1600">
                <a:solidFill>
                  <a:srgbClr val="6A8759"/>
                </a:solidFill>
                <a:latin typeface="Roboto Mono"/>
                <a:ea typeface="Roboto Mono"/>
                <a:cs typeface="Roboto Mono"/>
                <a:sym typeface="Roboto Mono"/>
              </a:rPr>
              <a:t>"ฟุชิกิดาเนะ"</a:t>
            </a:r>
            <a:r>
              <a:rPr lang="en" sz="1600">
                <a:solidFill>
                  <a:srgbClr val="CC7832"/>
                </a:solidFill>
                <a:latin typeface="Roboto Mono"/>
                <a:ea typeface="Roboto Mono"/>
                <a:cs typeface="Roboto Mono"/>
                <a:sym typeface="Roboto Mono"/>
              </a:rPr>
              <a:t>,</a:t>
            </a:r>
            <a:endParaRPr sz="1600">
              <a:solidFill>
                <a:srgbClr val="CC7832"/>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CC7832"/>
                </a:solidFill>
                <a:latin typeface="Roboto Mono"/>
                <a:ea typeface="Roboto Mono"/>
                <a:cs typeface="Roboto Mono"/>
                <a:sym typeface="Roboto Mono"/>
              </a:rPr>
              <a:t>   </a:t>
            </a:r>
            <a:r>
              <a:rPr lang="en" sz="1600">
                <a:solidFill>
                  <a:srgbClr val="6A8759"/>
                </a:solidFill>
                <a:latin typeface="Roboto Mono"/>
                <a:ea typeface="Roboto Mono"/>
                <a:cs typeface="Roboto Mono"/>
                <a:sym typeface="Roboto Mono"/>
              </a:rPr>
              <a:t>"Ivysaur" </a:t>
            </a:r>
            <a:r>
              <a:rPr i="1" lang="en" sz="1600">
                <a:solidFill>
                  <a:srgbClr val="FFC66D"/>
                </a:solidFill>
                <a:latin typeface="Roboto Mono"/>
                <a:ea typeface="Roboto Mono"/>
                <a:cs typeface="Roboto Mono"/>
                <a:sym typeface="Roboto Mono"/>
              </a:rPr>
              <a:t>to </a:t>
            </a:r>
            <a:r>
              <a:rPr lang="en" sz="1600">
                <a:solidFill>
                  <a:srgbClr val="6A8759"/>
                </a:solidFill>
                <a:latin typeface="Roboto Mono"/>
                <a:ea typeface="Roboto Mono"/>
                <a:cs typeface="Roboto Mono"/>
                <a:sym typeface="Roboto Mono"/>
              </a:rPr>
              <a:t>"ฟุชิกิโซ"</a:t>
            </a:r>
            <a:r>
              <a:rPr lang="en" sz="1600">
                <a:solidFill>
                  <a:srgbClr val="CC7832"/>
                </a:solidFill>
                <a:latin typeface="Roboto Mono"/>
                <a:ea typeface="Roboto Mono"/>
                <a:cs typeface="Roboto Mono"/>
                <a:sym typeface="Roboto Mono"/>
              </a:rPr>
              <a:t>,</a:t>
            </a:r>
            <a:endParaRPr sz="1600">
              <a:solidFill>
                <a:srgbClr val="CC7832"/>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CC7832"/>
                </a:solidFill>
                <a:latin typeface="Roboto Mono"/>
                <a:ea typeface="Roboto Mono"/>
                <a:cs typeface="Roboto Mono"/>
                <a:sym typeface="Roboto Mono"/>
              </a:rPr>
              <a:t>   </a:t>
            </a:r>
            <a:r>
              <a:rPr lang="en" sz="1600">
                <a:solidFill>
                  <a:srgbClr val="6A8759"/>
                </a:solidFill>
                <a:latin typeface="Roboto Mono"/>
                <a:ea typeface="Roboto Mono"/>
                <a:cs typeface="Roboto Mono"/>
                <a:sym typeface="Roboto Mono"/>
              </a:rPr>
              <a:t>"Venusaur" </a:t>
            </a:r>
            <a:r>
              <a:rPr i="1" lang="en" sz="1600">
                <a:solidFill>
                  <a:srgbClr val="FFC66D"/>
                </a:solidFill>
                <a:latin typeface="Roboto Mono"/>
                <a:ea typeface="Roboto Mono"/>
                <a:cs typeface="Roboto Mono"/>
                <a:sym typeface="Roboto Mono"/>
              </a:rPr>
              <a:t>to </a:t>
            </a:r>
            <a:r>
              <a:rPr lang="en" sz="1600">
                <a:solidFill>
                  <a:srgbClr val="6A8759"/>
                </a:solidFill>
                <a:latin typeface="Roboto Mono"/>
                <a:ea typeface="Roboto Mono"/>
                <a:cs typeface="Roboto Mono"/>
                <a:sym typeface="Roboto Mono"/>
              </a:rPr>
              <a:t>"ฟุชิกิบานะ"</a:t>
            </a:r>
            <a:r>
              <a:rPr lang="en" sz="1600">
                <a:solidFill>
                  <a:srgbClr val="CC7832"/>
                </a:solidFill>
                <a:latin typeface="Roboto Mono"/>
                <a:ea typeface="Roboto Mono"/>
                <a:cs typeface="Roboto Mono"/>
                <a:sym typeface="Roboto Mono"/>
              </a:rPr>
              <a:t>,</a:t>
            </a:r>
            <a:endParaRPr sz="1600">
              <a:solidFill>
                <a:srgbClr val="CC7832"/>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CC7832"/>
                </a:solidFill>
                <a:latin typeface="Roboto Mono"/>
                <a:ea typeface="Roboto Mono"/>
                <a:cs typeface="Roboto Mono"/>
                <a:sym typeface="Roboto Mono"/>
              </a:rPr>
              <a:t>   </a:t>
            </a:r>
            <a:r>
              <a:rPr lang="en" sz="1600">
                <a:solidFill>
                  <a:srgbClr val="6A8759"/>
                </a:solidFill>
                <a:latin typeface="Roboto Mono"/>
                <a:ea typeface="Roboto Mono"/>
                <a:cs typeface="Roboto Mono"/>
                <a:sym typeface="Roboto Mono"/>
              </a:rPr>
              <a:t>"Charmander" </a:t>
            </a:r>
            <a:r>
              <a:rPr i="1" lang="en" sz="1600">
                <a:solidFill>
                  <a:srgbClr val="FFC66D"/>
                </a:solidFill>
                <a:latin typeface="Roboto Mono"/>
                <a:ea typeface="Roboto Mono"/>
                <a:cs typeface="Roboto Mono"/>
                <a:sym typeface="Roboto Mono"/>
              </a:rPr>
              <a:t>to </a:t>
            </a:r>
            <a:r>
              <a:rPr lang="en" sz="1600">
                <a:solidFill>
                  <a:srgbClr val="6A8759"/>
                </a:solidFill>
                <a:latin typeface="Roboto Mono"/>
                <a:ea typeface="Roboto Mono"/>
                <a:cs typeface="Roboto Mono"/>
                <a:sym typeface="Roboto Mono"/>
              </a:rPr>
              <a:t>"ฮิโตคาเงะ"</a:t>
            </a:r>
            <a:r>
              <a:rPr lang="en" sz="1600">
                <a:solidFill>
                  <a:srgbClr val="CC7832"/>
                </a:solidFill>
                <a:latin typeface="Roboto Mono"/>
                <a:ea typeface="Roboto Mono"/>
                <a:cs typeface="Roboto Mono"/>
                <a:sym typeface="Roboto Mono"/>
              </a:rPr>
              <a:t>,</a:t>
            </a:r>
            <a:endParaRPr sz="1600">
              <a:solidFill>
                <a:srgbClr val="CC7832"/>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CC7832"/>
                </a:solidFill>
                <a:latin typeface="Roboto Mono"/>
                <a:ea typeface="Roboto Mono"/>
                <a:cs typeface="Roboto Mono"/>
                <a:sym typeface="Roboto Mono"/>
              </a:rPr>
              <a:t>   </a:t>
            </a:r>
            <a:r>
              <a:rPr lang="en" sz="1600">
                <a:solidFill>
                  <a:srgbClr val="6A8759"/>
                </a:solidFill>
                <a:latin typeface="Roboto Mono"/>
                <a:ea typeface="Roboto Mono"/>
                <a:cs typeface="Roboto Mono"/>
                <a:sym typeface="Roboto Mono"/>
              </a:rPr>
              <a:t>"Squirtle" </a:t>
            </a:r>
            <a:r>
              <a:rPr i="1" lang="en" sz="1600">
                <a:solidFill>
                  <a:srgbClr val="FFC66D"/>
                </a:solidFill>
                <a:latin typeface="Roboto Mono"/>
                <a:ea typeface="Roboto Mono"/>
                <a:cs typeface="Roboto Mono"/>
                <a:sym typeface="Roboto Mono"/>
              </a:rPr>
              <a:t>to </a:t>
            </a:r>
            <a:r>
              <a:rPr lang="en" sz="1600">
                <a:solidFill>
                  <a:srgbClr val="6A8759"/>
                </a:solidFill>
                <a:latin typeface="Roboto Mono"/>
                <a:ea typeface="Roboto Mono"/>
                <a:cs typeface="Roboto Mono"/>
                <a:sym typeface="Roboto Mono"/>
              </a:rPr>
              <a:t>"เซนิกาเมะ"</a:t>
            </a:r>
            <a:r>
              <a:rPr lang="en" sz="1600">
                <a:solidFill>
                  <a:srgbClr val="CC7832"/>
                </a:solidFill>
                <a:latin typeface="Roboto Mono"/>
                <a:ea typeface="Roboto Mono"/>
                <a:cs typeface="Roboto Mono"/>
                <a:sym typeface="Roboto Mono"/>
              </a:rPr>
              <a:t>,</a:t>
            </a:r>
            <a:endParaRPr sz="1600">
              <a:solidFill>
                <a:srgbClr val="CC7832"/>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CC7832"/>
                </a:solidFill>
                <a:latin typeface="Roboto Mono"/>
                <a:ea typeface="Roboto Mono"/>
                <a:cs typeface="Roboto Mono"/>
                <a:sym typeface="Roboto Mono"/>
              </a:rPr>
              <a:t>   </a:t>
            </a:r>
            <a:r>
              <a:rPr lang="en" sz="1600">
                <a:solidFill>
                  <a:srgbClr val="6A8759"/>
                </a:solidFill>
                <a:latin typeface="Roboto Mono"/>
                <a:ea typeface="Roboto Mono"/>
                <a:cs typeface="Roboto Mono"/>
                <a:sym typeface="Roboto Mono"/>
              </a:rPr>
              <a:t>"Caterpie" </a:t>
            </a:r>
            <a:r>
              <a:rPr i="1" lang="en" sz="1600">
                <a:solidFill>
                  <a:srgbClr val="FFC66D"/>
                </a:solidFill>
                <a:latin typeface="Roboto Mono"/>
                <a:ea typeface="Roboto Mono"/>
                <a:cs typeface="Roboto Mono"/>
                <a:sym typeface="Roboto Mono"/>
              </a:rPr>
              <a:t>to </a:t>
            </a:r>
            <a:r>
              <a:rPr lang="en" sz="1600">
                <a:solidFill>
                  <a:srgbClr val="6A8759"/>
                </a:solidFill>
                <a:latin typeface="Roboto Mono"/>
                <a:ea typeface="Roboto Mono"/>
                <a:cs typeface="Roboto Mono"/>
                <a:sym typeface="Roboto Mono"/>
              </a:rPr>
              <a:t>"คาเตอร์ปี"</a:t>
            </a:r>
            <a:r>
              <a:rPr lang="en" sz="1600">
                <a:solidFill>
                  <a:srgbClr val="CC7832"/>
                </a:solidFill>
                <a:latin typeface="Roboto Mono"/>
                <a:ea typeface="Roboto Mono"/>
                <a:cs typeface="Roboto Mono"/>
                <a:sym typeface="Roboto Mono"/>
              </a:rPr>
              <a:t>,</a:t>
            </a:r>
            <a:endParaRPr sz="1600">
              <a:solidFill>
                <a:srgbClr val="CC7832"/>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CC7832"/>
                </a:solidFill>
                <a:latin typeface="Roboto Mono"/>
                <a:ea typeface="Roboto Mono"/>
                <a:cs typeface="Roboto Mono"/>
                <a:sym typeface="Roboto Mono"/>
              </a:rPr>
              <a:t>   </a:t>
            </a:r>
            <a:r>
              <a:rPr lang="en" sz="1600">
                <a:solidFill>
                  <a:srgbClr val="6A8759"/>
                </a:solidFill>
                <a:latin typeface="Roboto Mono"/>
                <a:ea typeface="Roboto Mono"/>
                <a:cs typeface="Roboto Mono"/>
                <a:sym typeface="Roboto Mono"/>
              </a:rPr>
              <a:t>"Weedle" </a:t>
            </a:r>
            <a:r>
              <a:rPr i="1" lang="en" sz="1600">
                <a:solidFill>
                  <a:srgbClr val="FFC66D"/>
                </a:solidFill>
                <a:latin typeface="Roboto Mono"/>
                <a:ea typeface="Roboto Mono"/>
                <a:cs typeface="Roboto Mono"/>
                <a:sym typeface="Roboto Mono"/>
              </a:rPr>
              <a:t>to </a:t>
            </a:r>
            <a:r>
              <a:rPr lang="en" sz="1600">
                <a:solidFill>
                  <a:srgbClr val="6A8759"/>
                </a:solidFill>
                <a:latin typeface="Roboto Mono"/>
                <a:ea typeface="Roboto Mono"/>
                <a:cs typeface="Roboto Mono"/>
                <a:sym typeface="Roboto Mono"/>
              </a:rPr>
              <a:t>"บีเดิล"</a:t>
            </a:r>
            <a:r>
              <a:rPr lang="en" sz="1600">
                <a:solidFill>
                  <a:srgbClr val="CC7832"/>
                </a:solidFill>
                <a:latin typeface="Roboto Mono"/>
                <a:ea typeface="Roboto Mono"/>
                <a:cs typeface="Roboto Mono"/>
                <a:sym typeface="Roboto Mono"/>
              </a:rPr>
              <a:t>,</a:t>
            </a:r>
            <a:endParaRPr sz="1600">
              <a:solidFill>
                <a:srgbClr val="CC7832"/>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CC7832"/>
                </a:solidFill>
                <a:latin typeface="Roboto Mono"/>
                <a:ea typeface="Roboto Mono"/>
                <a:cs typeface="Roboto Mono"/>
                <a:sym typeface="Roboto Mono"/>
              </a:rPr>
              <a:t>   </a:t>
            </a:r>
            <a:r>
              <a:rPr lang="en" sz="1600">
                <a:solidFill>
                  <a:srgbClr val="6A8759"/>
                </a:solidFill>
                <a:latin typeface="Roboto Mono"/>
                <a:ea typeface="Roboto Mono"/>
                <a:cs typeface="Roboto Mono"/>
                <a:sym typeface="Roboto Mono"/>
              </a:rPr>
              <a:t>"Pidgey" </a:t>
            </a:r>
            <a:r>
              <a:rPr i="1" lang="en" sz="1600">
                <a:solidFill>
                  <a:srgbClr val="FFC66D"/>
                </a:solidFill>
                <a:latin typeface="Roboto Mono"/>
                <a:ea typeface="Roboto Mono"/>
                <a:cs typeface="Roboto Mono"/>
                <a:sym typeface="Roboto Mono"/>
              </a:rPr>
              <a:t>to </a:t>
            </a:r>
            <a:r>
              <a:rPr lang="en" sz="1600">
                <a:solidFill>
                  <a:srgbClr val="6A8759"/>
                </a:solidFill>
                <a:latin typeface="Roboto Mono"/>
                <a:ea typeface="Roboto Mono"/>
                <a:cs typeface="Roboto Mono"/>
                <a:sym typeface="Roboto Mono"/>
              </a:rPr>
              <a:t>"ป็อปโปะ"</a:t>
            </a:r>
            <a:r>
              <a:rPr lang="en" sz="1600">
                <a:solidFill>
                  <a:srgbClr val="CC7832"/>
                </a:solidFill>
                <a:latin typeface="Roboto Mono"/>
                <a:ea typeface="Roboto Mono"/>
                <a:cs typeface="Roboto Mono"/>
                <a:sym typeface="Roboto Mono"/>
              </a:rPr>
              <a:t>,</a:t>
            </a:r>
            <a:endParaRPr sz="1600">
              <a:solidFill>
                <a:srgbClr val="CC7832"/>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CC7832"/>
                </a:solidFill>
                <a:latin typeface="Roboto Mono"/>
                <a:ea typeface="Roboto Mono"/>
                <a:cs typeface="Roboto Mono"/>
                <a:sym typeface="Roboto Mono"/>
              </a:rPr>
              <a:t>   </a:t>
            </a:r>
            <a:r>
              <a:rPr lang="en" sz="1600">
                <a:solidFill>
                  <a:srgbClr val="6A8759"/>
                </a:solidFill>
                <a:latin typeface="Roboto Mono"/>
                <a:ea typeface="Roboto Mono"/>
                <a:cs typeface="Roboto Mono"/>
                <a:sym typeface="Roboto Mono"/>
              </a:rPr>
              <a:t>"Rattata" </a:t>
            </a:r>
            <a:r>
              <a:rPr i="1" lang="en" sz="1600">
                <a:solidFill>
                  <a:srgbClr val="FFC66D"/>
                </a:solidFill>
                <a:latin typeface="Roboto Mono"/>
                <a:ea typeface="Roboto Mono"/>
                <a:cs typeface="Roboto Mono"/>
                <a:sym typeface="Roboto Mono"/>
              </a:rPr>
              <a:t>to </a:t>
            </a:r>
            <a:r>
              <a:rPr lang="en" sz="1600">
                <a:solidFill>
                  <a:srgbClr val="6A8759"/>
                </a:solidFill>
                <a:latin typeface="Roboto Mono"/>
                <a:ea typeface="Roboto Mono"/>
                <a:cs typeface="Roboto Mono"/>
                <a:sym typeface="Roboto Mono"/>
              </a:rPr>
              <a:t>"โครัตตา"</a:t>
            </a:r>
            <a:r>
              <a:rPr lang="en" sz="1600">
                <a:solidFill>
                  <a:srgbClr val="CC7832"/>
                </a:solidFill>
                <a:latin typeface="Roboto Mono"/>
                <a:ea typeface="Roboto Mono"/>
                <a:cs typeface="Roboto Mono"/>
                <a:sym typeface="Roboto Mono"/>
              </a:rPr>
              <a:t>,</a:t>
            </a:r>
            <a:endParaRPr sz="1600">
              <a:solidFill>
                <a:srgbClr val="CC7832"/>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CC7832"/>
                </a:solidFill>
                <a:latin typeface="Roboto Mono"/>
                <a:ea typeface="Roboto Mono"/>
                <a:cs typeface="Roboto Mono"/>
                <a:sym typeface="Roboto Mono"/>
              </a:rPr>
              <a:t>   </a:t>
            </a:r>
            <a:r>
              <a:rPr lang="en" sz="1600">
                <a:solidFill>
                  <a:srgbClr val="6A8759"/>
                </a:solidFill>
                <a:latin typeface="Roboto Mono"/>
                <a:ea typeface="Roboto Mono"/>
                <a:cs typeface="Roboto Mono"/>
                <a:sym typeface="Roboto Mono"/>
              </a:rPr>
              <a:t>"Pikachu" </a:t>
            </a:r>
            <a:r>
              <a:rPr i="1" lang="en" sz="1600">
                <a:solidFill>
                  <a:srgbClr val="FFC66D"/>
                </a:solidFill>
                <a:latin typeface="Roboto Mono"/>
                <a:ea typeface="Roboto Mono"/>
                <a:cs typeface="Roboto Mono"/>
                <a:sym typeface="Roboto Mono"/>
              </a:rPr>
              <a:t>to </a:t>
            </a:r>
            <a:r>
              <a:rPr lang="en" sz="1600">
                <a:solidFill>
                  <a:srgbClr val="6A8759"/>
                </a:solidFill>
                <a:latin typeface="Roboto Mono"/>
                <a:ea typeface="Roboto Mono"/>
                <a:cs typeface="Roboto Mono"/>
                <a:sym typeface="Roboto Mono"/>
              </a:rPr>
              <a:t>"พิคาชู"</a:t>
            </a:r>
            <a:r>
              <a:rPr lang="en" sz="1600">
                <a:solidFill>
                  <a:srgbClr val="CC7832"/>
                </a:solidFill>
                <a:latin typeface="Roboto Mono"/>
                <a:ea typeface="Roboto Mono"/>
                <a:cs typeface="Roboto Mono"/>
                <a:sym typeface="Roboto Mono"/>
              </a:rPr>
              <a:t>,</a:t>
            </a:r>
            <a:endParaRPr sz="1600">
              <a:solidFill>
                <a:srgbClr val="CC7832"/>
              </a:solidFill>
              <a:latin typeface="Roboto Mono"/>
              <a:ea typeface="Roboto Mono"/>
              <a:cs typeface="Roboto Mono"/>
              <a:sym typeface="Roboto Mono"/>
            </a:endParaRPr>
          </a:p>
          <a:p>
            <a:pPr indent="0" lvl="0" marL="0" rtl="0" algn="l">
              <a:spcBef>
                <a:spcPts val="0"/>
              </a:spcBef>
              <a:spcAft>
                <a:spcPts val="0"/>
              </a:spcAft>
              <a:buNone/>
            </a:pPr>
            <a:r>
              <a:rPr lang="en" sz="1600">
                <a:solidFill>
                  <a:srgbClr val="A9B7C6"/>
                </a:solidFill>
                <a:latin typeface="Roboto Mono"/>
                <a:ea typeface="Roboto Mono"/>
                <a:cs typeface="Roboto Mono"/>
                <a:sym typeface="Roboto Mono"/>
              </a:rPr>
              <a:t>)</a:t>
            </a:r>
            <a:endParaRPr sz="1600">
              <a:solidFill>
                <a:srgbClr val="A9B7C6"/>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ph type="title"/>
          </p:nvPr>
        </p:nvSpPr>
        <p:spPr>
          <a:xfrm>
            <a:off x="720000" y="387600"/>
            <a:ext cx="81999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Compat</a:t>
            </a:r>
            <a:endParaRPr/>
          </a:p>
        </p:txBody>
      </p:sp>
      <p:sp>
        <p:nvSpPr>
          <p:cNvPr id="383" name="Google Shape;38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47"/>
          <p:cNvSpPr txBox="1"/>
          <p:nvPr>
            <p:ph idx="1" type="body"/>
          </p:nvPr>
        </p:nvSpPr>
        <p:spPr>
          <a:xfrm>
            <a:off x="720000" y="1000200"/>
            <a:ext cx="4730100" cy="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rPr>
              <a:t>From package in Androidx</a:t>
            </a:r>
            <a:endParaRPr>
              <a:solidFill>
                <a:srgbClr val="999999"/>
              </a:solidFill>
            </a:endParaRPr>
          </a:p>
        </p:txBody>
      </p:sp>
      <p:sp>
        <p:nvSpPr>
          <p:cNvPr id="385" name="Google Shape;385;p47"/>
          <p:cNvSpPr txBox="1"/>
          <p:nvPr/>
        </p:nvSpPr>
        <p:spPr>
          <a:xfrm>
            <a:off x="720000" y="2171550"/>
            <a:ext cx="7419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242424"/>
                </a:solidFill>
                <a:latin typeface="Poppins"/>
                <a:ea typeface="Poppins"/>
                <a:cs typeface="Poppins"/>
                <a:sym typeface="Poppins"/>
              </a:rPr>
              <a:t>ContextCompat</a:t>
            </a:r>
            <a:r>
              <a:rPr lang="en" sz="2000">
                <a:solidFill>
                  <a:srgbClr val="242424"/>
                </a:solidFill>
                <a:highlight>
                  <a:srgbClr val="FFFFFF"/>
                </a:highlight>
                <a:latin typeface="Poppins Light"/>
                <a:ea typeface="Poppins Light"/>
                <a:cs typeface="Poppins Light"/>
                <a:sym typeface="Poppins Light"/>
              </a:rPr>
              <a:t> is a utility class that allows you to work with the </a:t>
            </a:r>
            <a:r>
              <a:rPr b="1" lang="en" sz="2000">
                <a:solidFill>
                  <a:srgbClr val="242424"/>
                </a:solidFill>
                <a:latin typeface="Poppins"/>
                <a:ea typeface="Poppins"/>
                <a:cs typeface="Poppins"/>
                <a:sym typeface="Poppins"/>
              </a:rPr>
              <a:t>Context</a:t>
            </a:r>
            <a:r>
              <a:rPr lang="en" sz="2000">
                <a:solidFill>
                  <a:srgbClr val="242424"/>
                </a:solidFill>
                <a:highlight>
                  <a:srgbClr val="FFFFFF"/>
                </a:highlight>
                <a:latin typeface="Poppins Light"/>
                <a:ea typeface="Poppins Light"/>
                <a:cs typeface="Poppins Light"/>
                <a:sym typeface="Poppins Light"/>
              </a:rPr>
              <a:t> object in a backward-compatible way</a:t>
            </a:r>
            <a:endParaRPr sz="2000">
              <a:latin typeface="Poppins Light"/>
              <a:ea typeface="Poppins Light"/>
              <a:cs typeface="Poppins Light"/>
              <a:sym typeface="Poppi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8"/>
          <p:cNvSpPr/>
          <p:nvPr/>
        </p:nvSpPr>
        <p:spPr>
          <a:xfrm>
            <a:off x="1442600" y="2120950"/>
            <a:ext cx="28245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Strings</a:t>
            </a:r>
            <a:endParaRPr sz="1400"/>
          </a:p>
          <a:p>
            <a:pPr indent="-330200" lvl="0" marL="457200" rtl="0" algn="l">
              <a:spcBef>
                <a:spcPts val="0"/>
              </a:spcBef>
              <a:spcAft>
                <a:spcPts val="0"/>
              </a:spcAft>
              <a:buSzPts val="1600"/>
              <a:buChar char="●"/>
            </a:pPr>
            <a:r>
              <a:rPr lang="en" sz="1400"/>
              <a:t>Styles</a:t>
            </a:r>
            <a:endParaRPr sz="1400"/>
          </a:p>
          <a:p>
            <a:pPr indent="-317500" lvl="0" marL="457200" rtl="0" algn="l">
              <a:spcBef>
                <a:spcPts val="0"/>
              </a:spcBef>
              <a:spcAft>
                <a:spcPts val="0"/>
              </a:spcAft>
              <a:buSzPts val="1400"/>
              <a:buChar char="●"/>
            </a:pPr>
            <a:r>
              <a:rPr lang="en" sz="1400"/>
              <a:t>Colors</a:t>
            </a:r>
            <a:endParaRPr sz="1400"/>
          </a:p>
          <a:p>
            <a:pPr indent="-317500" lvl="0" marL="457200" rtl="0" algn="l">
              <a:spcBef>
                <a:spcPts val="0"/>
              </a:spcBef>
              <a:spcAft>
                <a:spcPts val="0"/>
              </a:spcAft>
              <a:buSzPts val="1400"/>
              <a:buChar char="●"/>
            </a:pPr>
            <a:r>
              <a:rPr lang="en" sz="1400"/>
              <a:t>Dimens</a:t>
            </a:r>
            <a:endParaRPr sz="1400"/>
          </a:p>
          <a:p>
            <a:pPr indent="-317500" lvl="0" marL="457200" rtl="0" algn="l">
              <a:spcBef>
                <a:spcPts val="0"/>
              </a:spcBef>
              <a:spcAft>
                <a:spcPts val="0"/>
              </a:spcAft>
              <a:buSzPts val="1400"/>
              <a:buChar char="●"/>
            </a:pPr>
            <a:r>
              <a:rPr lang="en" sz="1400"/>
              <a:t>Layout</a:t>
            </a:r>
            <a:endParaRPr sz="1400"/>
          </a:p>
        </p:txBody>
      </p:sp>
      <p:sp>
        <p:nvSpPr>
          <p:cNvPr id="392" name="Google Shape;392;p48"/>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a:t>
            </a:r>
            <a:endParaRPr/>
          </a:p>
        </p:txBody>
      </p:sp>
      <p:sp>
        <p:nvSpPr>
          <p:cNvPr id="393" name="Google Shape;39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9"/>
          <p:cNvSpPr txBox="1"/>
          <p:nvPr>
            <p:ph type="title"/>
          </p:nvPr>
        </p:nvSpPr>
        <p:spPr>
          <a:xfrm>
            <a:off x="720000" y="387600"/>
            <a:ext cx="58677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types</a:t>
            </a:r>
            <a:endParaRPr/>
          </a:p>
        </p:txBody>
      </p:sp>
      <p:sp>
        <p:nvSpPr>
          <p:cNvPr id="399" name="Google Shape;399;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49"/>
          <p:cNvSpPr txBox="1"/>
          <p:nvPr>
            <p:ph idx="4294967295" type="subTitle"/>
          </p:nvPr>
        </p:nvSpPr>
        <p:spPr>
          <a:xfrm>
            <a:off x="720000" y="1231500"/>
            <a:ext cx="3723600" cy="612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2"/>
              </a:buClr>
              <a:buSzPts val="1400"/>
              <a:buChar char="-"/>
            </a:pPr>
            <a:r>
              <a:rPr b="1" lang="en">
                <a:solidFill>
                  <a:schemeClr val="accent2"/>
                </a:solidFill>
              </a:rPr>
              <a:t>Animation </a:t>
            </a:r>
            <a:r>
              <a:rPr lang="en" sz="1100">
                <a:solidFill>
                  <a:srgbClr val="37474F"/>
                </a:solidFill>
                <a:highlight>
                  <a:srgbClr val="F8F9FA"/>
                </a:highlight>
                <a:latin typeface="Poppins Light"/>
                <a:ea typeface="Poppins Light"/>
                <a:cs typeface="Poppins Light"/>
                <a:sym typeface="Poppins Light"/>
              </a:rPr>
              <a:t>res/anim/</a:t>
            </a:r>
            <a:endParaRPr>
              <a:solidFill>
                <a:srgbClr val="FF0000"/>
              </a:solidFill>
              <a:latin typeface="Poppins Light"/>
              <a:ea typeface="Poppins Light"/>
              <a:cs typeface="Poppins Light"/>
              <a:sym typeface="Poppins Light"/>
            </a:endParaRPr>
          </a:p>
          <a:p>
            <a:pPr indent="-317500" lvl="0" marL="457200" rtl="0" algn="l">
              <a:lnSpc>
                <a:spcPct val="150000"/>
              </a:lnSpc>
              <a:spcBef>
                <a:spcPts val="0"/>
              </a:spcBef>
              <a:spcAft>
                <a:spcPts val="0"/>
              </a:spcAft>
              <a:buClr>
                <a:schemeClr val="accent2"/>
              </a:buClr>
              <a:buSzPts val="1400"/>
              <a:buChar char="-"/>
            </a:pPr>
            <a:r>
              <a:rPr b="1" lang="en">
                <a:solidFill>
                  <a:schemeClr val="accent2"/>
                </a:solidFill>
              </a:rPr>
              <a:t>Color state list </a:t>
            </a:r>
            <a:r>
              <a:rPr lang="en" sz="1100">
                <a:solidFill>
                  <a:srgbClr val="37474F"/>
                </a:solidFill>
                <a:highlight>
                  <a:srgbClr val="F8F9FA"/>
                </a:highlight>
                <a:latin typeface="Poppins Light"/>
                <a:ea typeface="Poppins Light"/>
                <a:cs typeface="Poppins Light"/>
                <a:sym typeface="Poppins Light"/>
              </a:rPr>
              <a:t>res/color/</a:t>
            </a:r>
            <a:endParaRPr>
              <a:solidFill>
                <a:schemeClr val="accent2"/>
              </a:solidFill>
              <a:latin typeface="Poppins Light"/>
              <a:ea typeface="Poppins Light"/>
              <a:cs typeface="Poppins Light"/>
              <a:sym typeface="Poppins Light"/>
            </a:endParaRPr>
          </a:p>
          <a:p>
            <a:pPr indent="-304800" lvl="0" marL="457200" rtl="0" algn="l">
              <a:lnSpc>
                <a:spcPct val="150000"/>
              </a:lnSpc>
              <a:spcBef>
                <a:spcPts val="0"/>
              </a:spcBef>
              <a:spcAft>
                <a:spcPts val="0"/>
              </a:spcAft>
              <a:buClr>
                <a:schemeClr val="accent2"/>
              </a:buClr>
              <a:buSzPts val="1200"/>
              <a:buChar char="-"/>
            </a:pPr>
            <a:r>
              <a:rPr b="1" lang="en">
                <a:solidFill>
                  <a:schemeClr val="accent2"/>
                </a:solidFill>
              </a:rPr>
              <a:t>Drawable</a:t>
            </a:r>
            <a:r>
              <a:rPr b="1" lang="en">
                <a:solidFill>
                  <a:srgbClr val="FF0000"/>
                </a:solidFill>
              </a:rPr>
              <a:t>* </a:t>
            </a:r>
            <a:r>
              <a:rPr lang="en" sz="1100">
                <a:solidFill>
                  <a:srgbClr val="37474F"/>
                </a:solidFill>
                <a:highlight>
                  <a:srgbClr val="F8F9FA"/>
                </a:highlight>
                <a:latin typeface="Poppins Light"/>
                <a:ea typeface="Poppins Light"/>
                <a:cs typeface="Poppins Light"/>
                <a:sym typeface="Poppins Light"/>
              </a:rPr>
              <a:t>res/drawable/</a:t>
            </a:r>
            <a:endParaRPr>
              <a:solidFill>
                <a:schemeClr val="accent2"/>
              </a:solidFill>
              <a:latin typeface="Poppins Light"/>
              <a:ea typeface="Poppins Light"/>
              <a:cs typeface="Poppins Light"/>
              <a:sym typeface="Poppins Light"/>
            </a:endParaRPr>
          </a:p>
          <a:p>
            <a:pPr indent="-304800" lvl="0" marL="457200" rtl="0" algn="l">
              <a:lnSpc>
                <a:spcPct val="150000"/>
              </a:lnSpc>
              <a:spcBef>
                <a:spcPts val="0"/>
              </a:spcBef>
              <a:spcAft>
                <a:spcPts val="0"/>
              </a:spcAft>
              <a:buClr>
                <a:schemeClr val="accent2"/>
              </a:buClr>
              <a:buSzPts val="1200"/>
              <a:buChar char="-"/>
            </a:pPr>
            <a:r>
              <a:rPr b="1" lang="en">
                <a:solidFill>
                  <a:schemeClr val="accent2"/>
                </a:solidFill>
              </a:rPr>
              <a:t>Layout</a:t>
            </a:r>
            <a:r>
              <a:rPr b="1" lang="en">
                <a:solidFill>
                  <a:srgbClr val="FF0000"/>
                </a:solidFill>
              </a:rPr>
              <a:t>* </a:t>
            </a:r>
            <a:r>
              <a:rPr lang="en" sz="1100">
                <a:solidFill>
                  <a:srgbClr val="37474F"/>
                </a:solidFill>
                <a:highlight>
                  <a:srgbClr val="F8F9FA"/>
                </a:highlight>
                <a:latin typeface="Poppins Light"/>
                <a:ea typeface="Poppins Light"/>
                <a:cs typeface="Poppins Light"/>
                <a:sym typeface="Poppins Light"/>
              </a:rPr>
              <a:t>res/layout/</a:t>
            </a:r>
            <a:endParaRPr>
              <a:solidFill>
                <a:schemeClr val="accent2"/>
              </a:solidFill>
              <a:latin typeface="Poppins Light"/>
              <a:ea typeface="Poppins Light"/>
              <a:cs typeface="Poppins Light"/>
              <a:sym typeface="Poppins Light"/>
            </a:endParaRPr>
          </a:p>
          <a:p>
            <a:pPr indent="-304800" lvl="0" marL="457200" rtl="0" algn="l">
              <a:lnSpc>
                <a:spcPct val="150000"/>
              </a:lnSpc>
              <a:spcBef>
                <a:spcPts val="0"/>
              </a:spcBef>
              <a:spcAft>
                <a:spcPts val="0"/>
              </a:spcAft>
              <a:buClr>
                <a:schemeClr val="accent2"/>
              </a:buClr>
              <a:buSzPts val="1200"/>
              <a:buChar char="-"/>
            </a:pPr>
            <a:r>
              <a:rPr b="1" lang="en">
                <a:solidFill>
                  <a:schemeClr val="accent2"/>
                </a:solidFill>
              </a:rPr>
              <a:t>Menu </a:t>
            </a:r>
            <a:r>
              <a:rPr lang="en" sz="1100">
                <a:solidFill>
                  <a:srgbClr val="37474F"/>
                </a:solidFill>
                <a:highlight>
                  <a:srgbClr val="F8F9FA"/>
                </a:highlight>
                <a:latin typeface="Poppins Light"/>
                <a:ea typeface="Poppins Light"/>
                <a:cs typeface="Poppins Light"/>
                <a:sym typeface="Poppins Light"/>
              </a:rPr>
              <a:t>res/menu/</a:t>
            </a:r>
            <a:endParaRPr>
              <a:solidFill>
                <a:schemeClr val="accent2"/>
              </a:solidFill>
              <a:latin typeface="Poppins Light"/>
              <a:ea typeface="Poppins Light"/>
              <a:cs typeface="Poppins Light"/>
              <a:sym typeface="Poppins Light"/>
            </a:endParaRPr>
          </a:p>
          <a:p>
            <a:pPr indent="-304800" lvl="0" marL="457200" rtl="0" algn="l">
              <a:lnSpc>
                <a:spcPct val="150000"/>
              </a:lnSpc>
              <a:spcBef>
                <a:spcPts val="0"/>
              </a:spcBef>
              <a:spcAft>
                <a:spcPts val="0"/>
              </a:spcAft>
              <a:buClr>
                <a:schemeClr val="accent2"/>
              </a:buClr>
              <a:buSzPts val="1200"/>
              <a:buChar char="-"/>
            </a:pPr>
            <a:r>
              <a:rPr b="1" lang="en">
                <a:solidFill>
                  <a:schemeClr val="accent2"/>
                </a:solidFill>
              </a:rPr>
              <a:t>String</a:t>
            </a:r>
            <a:r>
              <a:rPr b="1" lang="en">
                <a:solidFill>
                  <a:srgbClr val="FF0000"/>
                </a:solidFill>
              </a:rPr>
              <a:t>* </a:t>
            </a:r>
            <a:r>
              <a:rPr lang="en" sz="1100">
                <a:solidFill>
                  <a:srgbClr val="37474F"/>
                </a:solidFill>
                <a:highlight>
                  <a:srgbClr val="F8F9FA"/>
                </a:highlight>
                <a:latin typeface="Poppins Light"/>
                <a:ea typeface="Poppins Light"/>
                <a:cs typeface="Poppins Light"/>
                <a:sym typeface="Poppins Light"/>
              </a:rPr>
              <a:t>res/values/</a:t>
            </a:r>
            <a:endParaRPr>
              <a:solidFill>
                <a:schemeClr val="accent2"/>
              </a:solidFill>
              <a:latin typeface="Poppins Light"/>
              <a:ea typeface="Poppins Light"/>
              <a:cs typeface="Poppins Light"/>
              <a:sym typeface="Poppins Light"/>
            </a:endParaRPr>
          </a:p>
          <a:p>
            <a:pPr indent="-304800" lvl="0" marL="457200" rtl="0" algn="l">
              <a:lnSpc>
                <a:spcPct val="150000"/>
              </a:lnSpc>
              <a:spcBef>
                <a:spcPts val="0"/>
              </a:spcBef>
              <a:spcAft>
                <a:spcPts val="0"/>
              </a:spcAft>
              <a:buClr>
                <a:schemeClr val="accent2"/>
              </a:buClr>
              <a:buSzPts val="1200"/>
              <a:buChar char="-"/>
            </a:pPr>
            <a:r>
              <a:rPr b="1" lang="en">
                <a:solidFill>
                  <a:schemeClr val="accent2"/>
                </a:solidFill>
              </a:rPr>
              <a:t>Style</a:t>
            </a:r>
            <a:r>
              <a:rPr b="1" lang="en">
                <a:solidFill>
                  <a:srgbClr val="FF0000"/>
                </a:solidFill>
              </a:rPr>
              <a:t>* </a:t>
            </a:r>
            <a:r>
              <a:rPr lang="en" sz="1100">
                <a:solidFill>
                  <a:srgbClr val="37474F"/>
                </a:solidFill>
                <a:highlight>
                  <a:srgbClr val="F8F9FA"/>
                </a:highlight>
                <a:latin typeface="Poppins Light"/>
                <a:ea typeface="Poppins Light"/>
                <a:cs typeface="Poppins Light"/>
                <a:sym typeface="Poppins Light"/>
              </a:rPr>
              <a:t>res/values/</a:t>
            </a:r>
            <a:endParaRPr>
              <a:solidFill>
                <a:schemeClr val="accent2"/>
              </a:solidFill>
              <a:latin typeface="Poppins Light"/>
              <a:ea typeface="Poppins Light"/>
              <a:cs typeface="Poppins Light"/>
              <a:sym typeface="Poppins Light"/>
            </a:endParaRPr>
          </a:p>
          <a:p>
            <a:pPr indent="-304800" lvl="0" marL="457200" rtl="0" algn="l">
              <a:lnSpc>
                <a:spcPct val="150000"/>
              </a:lnSpc>
              <a:spcBef>
                <a:spcPts val="0"/>
              </a:spcBef>
              <a:spcAft>
                <a:spcPts val="0"/>
              </a:spcAft>
              <a:buClr>
                <a:schemeClr val="accent2"/>
              </a:buClr>
              <a:buSzPts val="1200"/>
              <a:buChar char="-"/>
            </a:pPr>
            <a:r>
              <a:rPr b="1" lang="en">
                <a:solidFill>
                  <a:schemeClr val="accent2"/>
                </a:solidFill>
              </a:rPr>
              <a:t>Font </a:t>
            </a:r>
            <a:r>
              <a:rPr lang="en" sz="1100">
                <a:solidFill>
                  <a:srgbClr val="37474F"/>
                </a:solidFill>
                <a:highlight>
                  <a:srgbClr val="F8F9FA"/>
                </a:highlight>
                <a:latin typeface="Roboto Mono"/>
                <a:ea typeface="Roboto Mono"/>
                <a:cs typeface="Roboto Mono"/>
                <a:sym typeface="Roboto Mono"/>
              </a:rPr>
              <a:t>res/font/</a:t>
            </a:r>
            <a:endParaRPr b="1">
              <a:solidFill>
                <a:schemeClr val="accent2"/>
              </a:solidFill>
            </a:endParaRPr>
          </a:p>
        </p:txBody>
      </p:sp>
      <p:sp>
        <p:nvSpPr>
          <p:cNvPr id="401" name="Google Shape;401;p49"/>
          <p:cNvSpPr txBox="1"/>
          <p:nvPr>
            <p:ph idx="4294967295" type="subTitle"/>
          </p:nvPr>
        </p:nvSpPr>
        <p:spPr>
          <a:xfrm>
            <a:off x="4343150" y="1310225"/>
            <a:ext cx="3180600" cy="612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2"/>
              </a:buClr>
              <a:buSzPts val="1400"/>
              <a:buChar char="-"/>
            </a:pPr>
            <a:r>
              <a:rPr b="1" lang="en">
                <a:solidFill>
                  <a:schemeClr val="accent2"/>
                </a:solidFill>
              </a:rPr>
              <a:t>More resource types</a:t>
            </a:r>
            <a:endParaRPr/>
          </a:p>
          <a:p>
            <a:pPr indent="-304800" lvl="1" marL="914400" rtl="0" algn="l">
              <a:lnSpc>
                <a:spcPct val="150000"/>
              </a:lnSpc>
              <a:spcBef>
                <a:spcPts val="0"/>
              </a:spcBef>
              <a:spcAft>
                <a:spcPts val="0"/>
              </a:spcAft>
              <a:buSzPts val="1200"/>
              <a:buChar char="-"/>
            </a:pPr>
            <a:r>
              <a:rPr lang="en"/>
              <a:t>Boolean</a:t>
            </a:r>
            <a:endParaRPr/>
          </a:p>
          <a:p>
            <a:pPr indent="-304800" lvl="1" marL="914400" rtl="0" algn="l">
              <a:lnSpc>
                <a:spcPct val="150000"/>
              </a:lnSpc>
              <a:spcBef>
                <a:spcPts val="0"/>
              </a:spcBef>
              <a:spcAft>
                <a:spcPts val="0"/>
              </a:spcAft>
              <a:buSzPts val="1200"/>
              <a:buChar char="-"/>
            </a:pPr>
            <a:r>
              <a:rPr lang="en"/>
              <a:t>Color</a:t>
            </a:r>
            <a:r>
              <a:rPr b="1" lang="en" sz="1800">
                <a:solidFill>
                  <a:srgbClr val="FF0000"/>
                </a:solidFill>
              </a:rPr>
              <a:t>*</a:t>
            </a:r>
            <a:endParaRPr/>
          </a:p>
          <a:p>
            <a:pPr indent="-304800" lvl="1" marL="914400" rtl="0" algn="l">
              <a:lnSpc>
                <a:spcPct val="150000"/>
              </a:lnSpc>
              <a:spcBef>
                <a:spcPts val="0"/>
              </a:spcBef>
              <a:spcAft>
                <a:spcPts val="0"/>
              </a:spcAft>
              <a:buSzPts val="1200"/>
              <a:buChar char="-"/>
            </a:pPr>
            <a:r>
              <a:rPr lang="en"/>
              <a:t>Dimension</a:t>
            </a:r>
            <a:r>
              <a:rPr b="1" lang="en" sz="1800">
                <a:solidFill>
                  <a:srgbClr val="FF0000"/>
                </a:solidFill>
              </a:rPr>
              <a:t>*</a:t>
            </a:r>
            <a:endParaRPr/>
          </a:p>
          <a:p>
            <a:pPr indent="-304800" lvl="1" marL="914400" rtl="0" algn="l">
              <a:lnSpc>
                <a:spcPct val="150000"/>
              </a:lnSpc>
              <a:spcBef>
                <a:spcPts val="0"/>
              </a:spcBef>
              <a:spcAft>
                <a:spcPts val="0"/>
              </a:spcAft>
              <a:buSzPts val="1200"/>
              <a:buChar char="-"/>
            </a:pPr>
            <a:r>
              <a:rPr lang="en"/>
              <a:t>ID</a:t>
            </a:r>
            <a:r>
              <a:rPr b="1" lang="en" sz="1800">
                <a:solidFill>
                  <a:srgbClr val="FF0000"/>
                </a:solidFill>
              </a:rPr>
              <a:t>*</a:t>
            </a:r>
            <a:endParaRPr/>
          </a:p>
          <a:p>
            <a:pPr indent="-304800" lvl="1" marL="914400" rtl="0" algn="l">
              <a:lnSpc>
                <a:spcPct val="150000"/>
              </a:lnSpc>
              <a:spcBef>
                <a:spcPts val="0"/>
              </a:spcBef>
              <a:spcAft>
                <a:spcPts val="0"/>
              </a:spcAft>
              <a:buSzPts val="1200"/>
              <a:buChar char="-"/>
            </a:pPr>
            <a:r>
              <a:rPr lang="en"/>
              <a:t>Integer</a:t>
            </a:r>
            <a:endParaRPr/>
          </a:p>
          <a:p>
            <a:pPr indent="-304800" lvl="1" marL="914400" rtl="0" algn="l">
              <a:lnSpc>
                <a:spcPct val="150000"/>
              </a:lnSpc>
              <a:spcBef>
                <a:spcPts val="0"/>
              </a:spcBef>
              <a:spcAft>
                <a:spcPts val="0"/>
              </a:spcAft>
              <a:buSzPts val="1200"/>
              <a:buChar char="-"/>
            </a:pPr>
            <a:r>
              <a:rPr lang="en"/>
              <a:t>Integer Array</a:t>
            </a:r>
            <a:endParaRPr/>
          </a:p>
          <a:p>
            <a:pPr indent="-304800" lvl="1" marL="914400" rtl="0" algn="l">
              <a:lnSpc>
                <a:spcPct val="150000"/>
              </a:lnSpc>
              <a:spcBef>
                <a:spcPts val="0"/>
              </a:spcBef>
              <a:spcAft>
                <a:spcPts val="0"/>
              </a:spcAft>
              <a:buSzPts val="1200"/>
              <a:buChar char="-"/>
            </a:pPr>
            <a:r>
              <a:rPr lang="en"/>
              <a:t>Type Array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0"/>
          <p:cNvSpPr txBox="1"/>
          <p:nvPr>
            <p:ph type="title"/>
          </p:nvPr>
        </p:nvSpPr>
        <p:spPr>
          <a:xfrm>
            <a:off x="720000" y="387600"/>
            <a:ext cx="58677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 resource</a:t>
            </a:r>
            <a:endParaRPr/>
          </a:p>
        </p:txBody>
      </p:sp>
      <p:sp>
        <p:nvSpPr>
          <p:cNvPr id="407" name="Google Shape;40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50"/>
          <p:cNvSpPr txBox="1"/>
          <p:nvPr/>
        </p:nvSpPr>
        <p:spPr>
          <a:xfrm>
            <a:off x="720000" y="2356200"/>
            <a:ext cx="741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42424"/>
                </a:solidFill>
                <a:latin typeface="Poppins Light"/>
                <a:ea typeface="Poppins Light"/>
                <a:cs typeface="Poppins Light"/>
                <a:sym typeface="Poppins Light"/>
              </a:rPr>
              <a:t>Access drawable in directory</a:t>
            </a:r>
            <a:r>
              <a:rPr b="1" lang="en" sz="1600">
                <a:solidFill>
                  <a:srgbClr val="242424"/>
                </a:solidFill>
                <a:latin typeface="Poppins"/>
                <a:ea typeface="Poppins"/>
                <a:cs typeface="Poppins"/>
                <a:sym typeface="Poppins"/>
              </a:rPr>
              <a:t> </a:t>
            </a:r>
            <a:r>
              <a:rPr b="1" lang="en" sz="1600">
                <a:solidFill>
                  <a:srgbClr val="37474F"/>
                </a:solidFill>
                <a:latin typeface="Roboto Mono"/>
                <a:ea typeface="Roboto Mono"/>
                <a:cs typeface="Roboto Mono"/>
                <a:sym typeface="Roboto Mono"/>
              </a:rPr>
              <a:t>res/drawable/ </a:t>
            </a:r>
            <a:r>
              <a:rPr lang="en" sz="1600">
                <a:solidFill>
                  <a:srgbClr val="37474F"/>
                </a:solidFill>
                <a:latin typeface="Roboto Mono"/>
                <a:ea typeface="Roboto Mono"/>
                <a:cs typeface="Roboto Mono"/>
                <a:sym typeface="Roboto Mono"/>
              </a:rPr>
              <a:t>from class</a:t>
            </a:r>
            <a:r>
              <a:rPr b="1" lang="en" sz="1600">
                <a:solidFill>
                  <a:srgbClr val="37474F"/>
                </a:solidFill>
                <a:latin typeface="Roboto Mono"/>
                <a:ea typeface="Roboto Mono"/>
                <a:cs typeface="Roboto Mono"/>
                <a:sym typeface="Roboto Mono"/>
              </a:rPr>
              <a:t> R.drawable</a:t>
            </a:r>
            <a:endParaRPr b="1" sz="1600">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1"/>
          <p:cNvSpPr txBox="1"/>
          <p:nvPr>
            <p:ph type="title"/>
          </p:nvPr>
        </p:nvSpPr>
        <p:spPr>
          <a:xfrm>
            <a:off x="720000" y="387600"/>
            <a:ext cx="58677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contextCompat to get resource</a:t>
            </a:r>
            <a:endParaRPr/>
          </a:p>
        </p:txBody>
      </p:sp>
      <p:sp>
        <p:nvSpPr>
          <p:cNvPr id="414" name="Google Shape;414;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5" name="Google Shape;415;p51"/>
          <p:cNvSpPr txBox="1"/>
          <p:nvPr/>
        </p:nvSpPr>
        <p:spPr>
          <a:xfrm>
            <a:off x="720000" y="2356200"/>
            <a:ext cx="7419000" cy="1077300"/>
          </a:xfrm>
          <a:prstGeom prst="rect">
            <a:avLst/>
          </a:prstGeom>
          <a:solidFill>
            <a:srgbClr val="F2F2F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450">
                <a:solidFill>
                  <a:srgbClr val="5C2699"/>
                </a:solidFill>
                <a:latin typeface="Poppins"/>
                <a:ea typeface="Poppins"/>
                <a:cs typeface="Poppins"/>
                <a:sym typeface="Poppins"/>
              </a:rPr>
              <a:t>val</a:t>
            </a:r>
            <a:r>
              <a:rPr lang="en" sz="1450">
                <a:solidFill>
                  <a:srgbClr val="242424"/>
                </a:solidFill>
                <a:latin typeface="Poppins"/>
                <a:ea typeface="Poppins"/>
                <a:cs typeface="Poppins"/>
                <a:sym typeface="Poppins"/>
              </a:rPr>
              <a:t> </a:t>
            </a:r>
            <a:r>
              <a:rPr lang="en" sz="1450">
                <a:solidFill>
                  <a:srgbClr val="3F6E74"/>
                </a:solidFill>
                <a:latin typeface="Poppins"/>
                <a:ea typeface="Poppins"/>
                <a:cs typeface="Poppins"/>
                <a:sym typeface="Poppins"/>
              </a:rPr>
              <a:t>appName</a:t>
            </a:r>
            <a:r>
              <a:rPr lang="en" sz="1450">
                <a:solidFill>
                  <a:srgbClr val="242424"/>
                </a:solidFill>
                <a:latin typeface="Poppins"/>
                <a:ea typeface="Poppins"/>
                <a:cs typeface="Poppins"/>
                <a:sym typeface="Poppins"/>
              </a:rPr>
              <a:t> = </a:t>
            </a:r>
            <a:r>
              <a:rPr b="1" lang="en" sz="1450">
                <a:solidFill>
                  <a:srgbClr val="242424"/>
                </a:solidFill>
                <a:latin typeface="Poppins"/>
                <a:ea typeface="Poppins"/>
                <a:cs typeface="Poppins"/>
                <a:sym typeface="Poppins"/>
              </a:rPr>
              <a:t>ContextCompat.getString</a:t>
            </a:r>
            <a:r>
              <a:rPr lang="en" sz="1450">
                <a:solidFill>
                  <a:srgbClr val="242424"/>
                </a:solidFill>
                <a:latin typeface="Poppins"/>
                <a:ea typeface="Poppins"/>
                <a:cs typeface="Poppins"/>
                <a:sym typeface="Poppins"/>
              </a:rPr>
              <a:t>(context, R.string.app_name)</a:t>
            </a:r>
            <a:endParaRPr sz="1450">
              <a:solidFill>
                <a:srgbClr val="242424"/>
              </a:solidFill>
              <a:latin typeface="Poppins"/>
              <a:ea typeface="Poppins"/>
              <a:cs typeface="Poppins"/>
              <a:sym typeface="Poppins"/>
            </a:endParaRPr>
          </a:p>
          <a:p>
            <a:pPr indent="0" lvl="0" marL="0" rtl="0" algn="l">
              <a:spcBef>
                <a:spcPts val="0"/>
              </a:spcBef>
              <a:spcAft>
                <a:spcPts val="0"/>
              </a:spcAft>
              <a:buNone/>
            </a:pPr>
            <a:r>
              <a:rPr lang="en" sz="1450">
                <a:solidFill>
                  <a:srgbClr val="5C2699"/>
                </a:solidFill>
                <a:latin typeface="Poppins"/>
                <a:ea typeface="Poppins"/>
                <a:cs typeface="Poppins"/>
                <a:sym typeface="Poppins"/>
              </a:rPr>
              <a:t>val</a:t>
            </a:r>
            <a:r>
              <a:rPr lang="en" sz="1450">
                <a:solidFill>
                  <a:srgbClr val="242424"/>
                </a:solidFill>
                <a:latin typeface="Poppins"/>
                <a:ea typeface="Poppins"/>
                <a:cs typeface="Poppins"/>
                <a:sym typeface="Poppins"/>
              </a:rPr>
              <a:t> </a:t>
            </a:r>
            <a:r>
              <a:rPr lang="en" sz="1450">
                <a:solidFill>
                  <a:srgbClr val="3F6E74"/>
                </a:solidFill>
                <a:latin typeface="Poppins"/>
                <a:ea typeface="Poppins"/>
                <a:cs typeface="Poppins"/>
                <a:sym typeface="Poppins"/>
              </a:rPr>
              <a:t>margin</a:t>
            </a:r>
            <a:r>
              <a:rPr lang="en" sz="1450">
                <a:solidFill>
                  <a:srgbClr val="242424"/>
                </a:solidFill>
                <a:latin typeface="Poppins"/>
                <a:ea typeface="Poppins"/>
                <a:cs typeface="Poppins"/>
                <a:sym typeface="Poppins"/>
              </a:rPr>
              <a:t> = </a:t>
            </a:r>
            <a:r>
              <a:rPr b="1" lang="en" sz="1450">
                <a:solidFill>
                  <a:srgbClr val="242424"/>
                </a:solidFill>
                <a:latin typeface="Poppins"/>
                <a:ea typeface="Poppins"/>
                <a:cs typeface="Poppins"/>
                <a:sym typeface="Poppins"/>
              </a:rPr>
              <a:t>ContextCompat.getDimension</a:t>
            </a:r>
            <a:r>
              <a:rPr lang="en" sz="1450">
                <a:solidFill>
                  <a:srgbClr val="242424"/>
                </a:solidFill>
                <a:latin typeface="Poppins"/>
                <a:ea typeface="Poppins"/>
                <a:cs typeface="Poppins"/>
                <a:sym typeface="Poppins"/>
              </a:rPr>
              <a:t>(context, R.dimen.margin)</a:t>
            </a:r>
            <a:endParaRPr sz="1450">
              <a:solidFill>
                <a:srgbClr val="242424"/>
              </a:solidFill>
              <a:latin typeface="Poppins"/>
              <a:ea typeface="Poppins"/>
              <a:cs typeface="Poppins"/>
              <a:sym typeface="Poppins"/>
            </a:endParaRPr>
          </a:p>
          <a:p>
            <a:pPr indent="0" lvl="0" marL="0" rtl="0" algn="l">
              <a:spcBef>
                <a:spcPts val="0"/>
              </a:spcBef>
              <a:spcAft>
                <a:spcPts val="0"/>
              </a:spcAft>
              <a:buNone/>
            </a:pPr>
            <a:r>
              <a:rPr lang="en" sz="1450">
                <a:solidFill>
                  <a:srgbClr val="5C2699"/>
                </a:solidFill>
                <a:latin typeface="Poppins"/>
                <a:ea typeface="Poppins"/>
                <a:cs typeface="Poppins"/>
                <a:sym typeface="Poppins"/>
              </a:rPr>
              <a:t>val</a:t>
            </a:r>
            <a:r>
              <a:rPr lang="en" sz="1450">
                <a:solidFill>
                  <a:srgbClr val="242424"/>
                </a:solidFill>
                <a:latin typeface="Poppins"/>
                <a:ea typeface="Poppins"/>
                <a:cs typeface="Poppins"/>
                <a:sym typeface="Poppins"/>
              </a:rPr>
              <a:t> </a:t>
            </a:r>
            <a:r>
              <a:rPr lang="en" sz="1450">
                <a:solidFill>
                  <a:srgbClr val="3F6E74"/>
                </a:solidFill>
                <a:latin typeface="Poppins"/>
                <a:ea typeface="Poppins"/>
                <a:cs typeface="Poppins"/>
                <a:sym typeface="Poppins"/>
              </a:rPr>
              <a:t>colorPrimary</a:t>
            </a:r>
            <a:r>
              <a:rPr lang="en" sz="1450">
                <a:solidFill>
                  <a:srgbClr val="242424"/>
                </a:solidFill>
                <a:latin typeface="Poppins"/>
                <a:ea typeface="Poppins"/>
                <a:cs typeface="Poppins"/>
                <a:sym typeface="Poppins"/>
              </a:rPr>
              <a:t> = </a:t>
            </a:r>
            <a:r>
              <a:rPr b="1" lang="en" sz="1450">
                <a:solidFill>
                  <a:srgbClr val="242424"/>
                </a:solidFill>
                <a:latin typeface="Poppins"/>
                <a:ea typeface="Poppins"/>
                <a:cs typeface="Poppins"/>
                <a:sym typeface="Poppins"/>
              </a:rPr>
              <a:t>ContextCompat.getColor</a:t>
            </a:r>
            <a:r>
              <a:rPr lang="en" sz="1450">
                <a:solidFill>
                  <a:srgbClr val="242424"/>
                </a:solidFill>
                <a:latin typeface="Poppins"/>
                <a:ea typeface="Poppins"/>
                <a:cs typeface="Poppins"/>
                <a:sym typeface="Poppins"/>
              </a:rPr>
              <a:t>(context, R.color.colorPrimary)</a:t>
            </a:r>
            <a:endParaRPr sz="1450">
              <a:solidFill>
                <a:srgbClr val="242424"/>
              </a:solidFill>
              <a:latin typeface="Poppins"/>
              <a:ea typeface="Poppins"/>
              <a:cs typeface="Poppins"/>
              <a:sym typeface="Poppins"/>
            </a:endParaRPr>
          </a:p>
          <a:p>
            <a:pPr indent="0" lvl="0" marL="0" rtl="0" algn="l">
              <a:spcBef>
                <a:spcPts val="0"/>
              </a:spcBef>
              <a:spcAft>
                <a:spcPts val="0"/>
              </a:spcAft>
              <a:buNone/>
            </a:pPr>
            <a:r>
              <a:rPr lang="en" sz="1450">
                <a:solidFill>
                  <a:srgbClr val="5C2699"/>
                </a:solidFill>
                <a:latin typeface="Poppins"/>
                <a:ea typeface="Poppins"/>
                <a:cs typeface="Poppins"/>
                <a:sym typeface="Poppins"/>
              </a:rPr>
              <a:t>val</a:t>
            </a:r>
            <a:r>
              <a:rPr lang="en" sz="1450">
                <a:solidFill>
                  <a:srgbClr val="242424"/>
                </a:solidFill>
                <a:latin typeface="Poppins"/>
                <a:ea typeface="Poppins"/>
                <a:cs typeface="Poppins"/>
                <a:sym typeface="Poppins"/>
              </a:rPr>
              <a:t> </a:t>
            </a:r>
            <a:r>
              <a:rPr lang="en" sz="1450">
                <a:solidFill>
                  <a:srgbClr val="3F6E74"/>
                </a:solidFill>
                <a:latin typeface="Poppins"/>
                <a:ea typeface="Poppins"/>
                <a:cs typeface="Poppins"/>
                <a:sym typeface="Poppins"/>
              </a:rPr>
              <a:t>appIcon</a:t>
            </a:r>
            <a:r>
              <a:rPr lang="en" sz="1450">
                <a:solidFill>
                  <a:srgbClr val="242424"/>
                </a:solidFill>
                <a:latin typeface="Poppins"/>
                <a:ea typeface="Poppins"/>
                <a:cs typeface="Poppins"/>
                <a:sym typeface="Poppins"/>
              </a:rPr>
              <a:t> = </a:t>
            </a:r>
            <a:r>
              <a:rPr b="1" lang="en" sz="1450">
                <a:solidFill>
                  <a:srgbClr val="242424"/>
                </a:solidFill>
                <a:latin typeface="Poppins"/>
                <a:ea typeface="Poppins"/>
                <a:cs typeface="Poppins"/>
                <a:sym typeface="Poppins"/>
              </a:rPr>
              <a:t>ContextCompat.getDrawable</a:t>
            </a:r>
            <a:r>
              <a:rPr lang="en" sz="1450">
                <a:solidFill>
                  <a:srgbClr val="242424"/>
                </a:solidFill>
                <a:latin typeface="Poppins"/>
                <a:ea typeface="Poppins"/>
                <a:cs typeface="Poppins"/>
                <a:sym typeface="Poppins"/>
              </a:rPr>
              <a:t>(context, R.drawable.app_icon)</a:t>
            </a:r>
            <a:endParaRPr sz="2000">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p:nvPr/>
        </p:nvSpPr>
        <p:spPr>
          <a:xfrm>
            <a:off x="4471300" y="2642100"/>
            <a:ext cx="34743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2"/>
          <p:cNvSpPr txBox="1"/>
          <p:nvPr>
            <p:ph type="title"/>
          </p:nvPr>
        </p:nvSpPr>
        <p:spPr>
          <a:xfrm flipH="1">
            <a:off x="4168650" y="1723650"/>
            <a:ext cx="3626700" cy="169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Manifest</a:t>
            </a:r>
            <a:endParaRPr/>
          </a:p>
        </p:txBody>
      </p:sp>
      <p:sp>
        <p:nvSpPr>
          <p:cNvPr id="422" name="Google Shape;42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720000" y="387600"/>
            <a:ext cx="6346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Course</a:t>
            </a:r>
            <a:endParaRPr/>
          </a:p>
        </p:txBody>
      </p:sp>
      <p:sp>
        <p:nvSpPr>
          <p:cNvPr id="201" name="Google Shape;20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2" name="Google Shape;202;p26"/>
          <p:cNvSpPr txBox="1"/>
          <p:nvPr/>
        </p:nvSpPr>
        <p:spPr>
          <a:xfrm>
            <a:off x="935000" y="1170425"/>
            <a:ext cx="3000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Kotlin part 1 (con.)</a:t>
            </a:r>
            <a:endParaRPr b="1"/>
          </a:p>
          <a:p>
            <a:pPr indent="-317500" lvl="1" marL="914400" rtl="0" algn="l">
              <a:spcBef>
                <a:spcPts val="0"/>
              </a:spcBef>
              <a:spcAft>
                <a:spcPts val="0"/>
              </a:spcAft>
              <a:buSzPts val="1400"/>
              <a:buChar char="●"/>
            </a:pPr>
            <a:r>
              <a:rPr lang="en"/>
              <a:t>Function</a:t>
            </a:r>
            <a:endParaRPr/>
          </a:p>
          <a:p>
            <a:pPr indent="-317500" lvl="2" marL="1371600" rtl="0" algn="l">
              <a:spcBef>
                <a:spcPts val="0"/>
              </a:spcBef>
              <a:spcAft>
                <a:spcPts val="0"/>
              </a:spcAft>
              <a:buSzPts val="1400"/>
              <a:buChar char="●"/>
            </a:pPr>
            <a:r>
              <a:rPr lang="en"/>
              <a:t>First class function</a:t>
            </a:r>
            <a:endParaRPr/>
          </a:p>
          <a:p>
            <a:pPr indent="-317500" lvl="2" marL="1371600" rtl="0" algn="l">
              <a:spcBef>
                <a:spcPts val="0"/>
              </a:spcBef>
              <a:spcAft>
                <a:spcPts val="0"/>
              </a:spcAft>
              <a:buSzPts val="1400"/>
              <a:buChar char="●"/>
            </a:pPr>
            <a:r>
              <a:rPr lang="en"/>
              <a:t>Scope function</a:t>
            </a:r>
            <a:endParaRPr/>
          </a:p>
          <a:p>
            <a:pPr indent="-317500" lvl="2" marL="1371600" rtl="0" algn="l">
              <a:spcBef>
                <a:spcPts val="0"/>
              </a:spcBef>
              <a:spcAft>
                <a:spcPts val="0"/>
              </a:spcAft>
              <a:buSzPts val="1400"/>
              <a:buChar char="●"/>
            </a:pPr>
            <a:r>
              <a:rPr lang="en"/>
              <a:t>Extension function</a:t>
            </a:r>
            <a:endParaRPr/>
          </a:p>
          <a:p>
            <a:pPr indent="-317500" lvl="2" marL="1371600" rtl="0" algn="l">
              <a:spcBef>
                <a:spcPts val="0"/>
              </a:spcBef>
              <a:spcAft>
                <a:spcPts val="0"/>
              </a:spcAft>
              <a:buSzPts val="1400"/>
              <a:buChar char="●"/>
            </a:pPr>
            <a:r>
              <a:rPr lang="en"/>
              <a:t>Higher order function</a:t>
            </a:r>
            <a:endParaRPr/>
          </a:p>
          <a:p>
            <a:pPr indent="-317500" lvl="2" marL="1371600" rtl="0" algn="l">
              <a:spcBef>
                <a:spcPts val="0"/>
              </a:spcBef>
              <a:spcAft>
                <a:spcPts val="0"/>
              </a:spcAft>
              <a:buSzPts val="1400"/>
              <a:buChar char="●"/>
            </a:pPr>
            <a:r>
              <a:rPr lang="en"/>
              <a:t>Lamda</a:t>
            </a:r>
            <a:endParaRPr/>
          </a:p>
          <a:p>
            <a:pPr indent="-317500" lvl="2" marL="1371600" rtl="0" algn="l">
              <a:spcBef>
                <a:spcPts val="0"/>
              </a:spcBef>
              <a:spcAft>
                <a:spcPts val="0"/>
              </a:spcAft>
              <a:buSzPts val="1400"/>
              <a:buChar char="●"/>
            </a:pPr>
            <a:r>
              <a:rPr lang="en"/>
              <a:t>Inline functions</a:t>
            </a:r>
            <a:endParaRPr/>
          </a:p>
          <a:p>
            <a:pPr indent="-317500" lvl="2" marL="1371600" rtl="0" algn="l">
              <a:spcBef>
                <a:spcPts val="0"/>
              </a:spcBef>
              <a:spcAft>
                <a:spcPts val="0"/>
              </a:spcAft>
              <a:buSzPts val="1400"/>
              <a:buChar char="●"/>
            </a:pPr>
            <a:r>
              <a:rPr lang="en"/>
              <a:t>Operator function</a:t>
            </a:r>
            <a:endParaRPr/>
          </a:p>
          <a:p>
            <a:pPr indent="-317500" lvl="2" marL="1371600" rtl="0" algn="l">
              <a:spcBef>
                <a:spcPts val="0"/>
              </a:spcBef>
              <a:spcAft>
                <a:spcPts val="0"/>
              </a:spcAft>
              <a:buSzPts val="1400"/>
              <a:buChar char="●"/>
            </a:pPr>
            <a:r>
              <a:rPr lang="en"/>
              <a:t>infix  function</a:t>
            </a:r>
            <a:endParaRPr/>
          </a:p>
        </p:txBody>
      </p:sp>
      <p:sp>
        <p:nvSpPr>
          <p:cNvPr id="203" name="Google Shape;203;p26"/>
          <p:cNvSpPr txBox="1"/>
          <p:nvPr/>
        </p:nvSpPr>
        <p:spPr>
          <a:xfrm>
            <a:off x="4699575" y="1170425"/>
            <a:ext cx="30000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Kotlin part 1 (con.)</a:t>
            </a:r>
            <a:endParaRPr b="1"/>
          </a:p>
          <a:p>
            <a:pPr indent="-317500" lvl="1" marL="914400" rtl="0" algn="l">
              <a:spcBef>
                <a:spcPts val="0"/>
              </a:spcBef>
              <a:spcAft>
                <a:spcPts val="0"/>
              </a:spcAft>
              <a:buSzPts val="1400"/>
              <a:buChar char="●"/>
            </a:pPr>
            <a:r>
              <a:rPr lang="en"/>
              <a:t>Class and Object</a:t>
            </a:r>
            <a:endParaRPr/>
          </a:p>
          <a:p>
            <a:pPr indent="-317500" lvl="2" marL="1371600" rtl="0" algn="l">
              <a:spcBef>
                <a:spcPts val="0"/>
              </a:spcBef>
              <a:spcAft>
                <a:spcPts val="0"/>
              </a:spcAft>
              <a:buSzPts val="1400"/>
              <a:buChar char="●"/>
            </a:pPr>
            <a:r>
              <a:rPr lang="en"/>
              <a:t>Class</a:t>
            </a:r>
            <a:endParaRPr/>
          </a:p>
          <a:p>
            <a:pPr indent="-317500" lvl="2" marL="1371600" rtl="0" algn="l">
              <a:spcBef>
                <a:spcPts val="0"/>
              </a:spcBef>
              <a:spcAft>
                <a:spcPts val="0"/>
              </a:spcAft>
              <a:buSzPts val="1400"/>
              <a:buChar char="●"/>
            </a:pPr>
            <a:r>
              <a:rPr lang="en"/>
              <a:t>Visibility modifiers</a:t>
            </a:r>
            <a:endParaRPr/>
          </a:p>
          <a:p>
            <a:pPr indent="-317500" lvl="2" marL="1371600" rtl="0" algn="l">
              <a:spcBef>
                <a:spcPts val="0"/>
              </a:spcBef>
              <a:spcAft>
                <a:spcPts val="0"/>
              </a:spcAft>
              <a:buSzPts val="1400"/>
              <a:buChar char="●"/>
            </a:pPr>
            <a:r>
              <a:rPr lang="en"/>
              <a:t>Data class</a:t>
            </a:r>
            <a:endParaRPr/>
          </a:p>
          <a:p>
            <a:pPr indent="-317500" lvl="2" marL="1371600" rtl="0" algn="l">
              <a:spcBef>
                <a:spcPts val="0"/>
              </a:spcBef>
              <a:spcAft>
                <a:spcPts val="0"/>
              </a:spcAft>
              <a:buSzPts val="1400"/>
              <a:buChar char="●"/>
            </a:pPr>
            <a:r>
              <a:rPr lang="en"/>
              <a:t>Enum class</a:t>
            </a:r>
            <a:endParaRPr/>
          </a:p>
          <a:p>
            <a:pPr indent="-317500" lvl="2" marL="1371600" rtl="0" algn="l">
              <a:spcBef>
                <a:spcPts val="0"/>
              </a:spcBef>
              <a:spcAft>
                <a:spcPts val="0"/>
              </a:spcAft>
              <a:buSzPts val="1400"/>
              <a:buChar char="●"/>
            </a:pPr>
            <a:r>
              <a:rPr lang="en"/>
              <a:t>Seal class</a:t>
            </a:r>
            <a:endParaRPr/>
          </a:p>
          <a:p>
            <a:pPr indent="-317500" lvl="0" marL="457200" rtl="0" algn="l">
              <a:lnSpc>
                <a:spcPct val="95000"/>
              </a:lnSpc>
              <a:spcBef>
                <a:spcPts val="0"/>
              </a:spcBef>
              <a:spcAft>
                <a:spcPts val="0"/>
              </a:spcAft>
              <a:buClr>
                <a:schemeClr val="dk1"/>
              </a:buClr>
              <a:buSzPts val="1400"/>
              <a:buFont typeface="Poppins"/>
              <a:buChar char="●"/>
            </a:pPr>
            <a:r>
              <a:rPr b="1" lang="en" u="sng">
                <a:solidFill>
                  <a:schemeClr val="hlink"/>
                </a:solidFill>
                <a:latin typeface="Poppins"/>
                <a:ea typeface="Poppins"/>
                <a:cs typeface="Poppins"/>
                <a:sym typeface="Poppins"/>
                <a:hlinkClick action="ppaction://hlinksldjump" r:id="rId3"/>
              </a:rPr>
              <a:t>Activity</a:t>
            </a:r>
            <a:endParaRPr b="1">
              <a:solidFill>
                <a:schemeClr val="dk1"/>
              </a:solidFill>
              <a:latin typeface="Poppins"/>
              <a:ea typeface="Poppins"/>
              <a:cs typeface="Poppins"/>
              <a:sym typeface="Poppins"/>
            </a:endParaRPr>
          </a:p>
          <a:p>
            <a:pPr indent="-317500" lvl="1" marL="9144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Lifecycle</a:t>
            </a:r>
            <a:endParaRPr>
              <a:solidFill>
                <a:schemeClr val="dk1"/>
              </a:solidFill>
              <a:latin typeface="Poppins"/>
              <a:ea typeface="Poppins"/>
              <a:cs typeface="Poppins"/>
              <a:sym typeface="Poppins"/>
            </a:endParaRPr>
          </a:p>
          <a:p>
            <a:pPr indent="-317500" lvl="1" marL="9144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startActivity</a:t>
            </a:r>
            <a:endParaRPr>
              <a:solidFill>
                <a:schemeClr val="dk1"/>
              </a:solidFill>
              <a:latin typeface="Poppins"/>
              <a:ea typeface="Poppins"/>
              <a:cs typeface="Poppins"/>
              <a:sym typeface="Poppins"/>
            </a:endParaRPr>
          </a:p>
          <a:p>
            <a:pPr indent="-317500" lvl="1" marL="9144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Pass data between activity</a:t>
            </a:r>
            <a:endParaRPr>
              <a:solidFill>
                <a:schemeClr val="dk1"/>
              </a:solidFill>
              <a:latin typeface="Poppins"/>
              <a:ea typeface="Poppins"/>
              <a:cs typeface="Poppins"/>
              <a:sym typeface="Poppins"/>
            </a:endParaRPr>
          </a:p>
          <a:p>
            <a:pPr indent="-317500" lvl="0" marL="457200" rtl="0" algn="l">
              <a:lnSpc>
                <a:spcPct val="95000"/>
              </a:lnSpc>
              <a:spcBef>
                <a:spcPts val="0"/>
              </a:spcBef>
              <a:spcAft>
                <a:spcPts val="0"/>
              </a:spcAft>
              <a:buClr>
                <a:schemeClr val="dk1"/>
              </a:buClr>
              <a:buSzPts val="1400"/>
              <a:buFont typeface="Poppins"/>
              <a:buChar char="●"/>
            </a:pPr>
            <a:r>
              <a:rPr b="1" lang="en" u="sng">
                <a:solidFill>
                  <a:schemeClr val="hlink"/>
                </a:solidFill>
                <a:latin typeface="Poppins"/>
                <a:ea typeface="Poppins"/>
                <a:cs typeface="Poppins"/>
                <a:sym typeface="Poppins"/>
                <a:hlinkClick action="ppaction://hlinksldjump" r:id="rId4"/>
              </a:rPr>
              <a:t>Device</a:t>
            </a:r>
            <a:endParaRPr b="1">
              <a:solidFill>
                <a:schemeClr val="dk1"/>
              </a:solidFill>
              <a:latin typeface="Poppins"/>
              <a:ea typeface="Poppins"/>
              <a:cs typeface="Poppins"/>
              <a:sym typeface="Poppins"/>
            </a:endParaRPr>
          </a:p>
          <a:p>
            <a:pPr indent="-317500" lvl="1" marL="914400" rtl="0" algn="l">
              <a:lnSpc>
                <a:spcPct val="95000"/>
              </a:lnSpc>
              <a:spcBef>
                <a:spcPts val="0"/>
              </a:spcBef>
              <a:spcAft>
                <a:spcPts val="0"/>
              </a:spcAft>
              <a:buClr>
                <a:schemeClr val="dk1"/>
              </a:buClr>
              <a:buSzPts val="1400"/>
              <a:buFont typeface="Poppins"/>
              <a:buChar char="●"/>
            </a:pPr>
            <a:r>
              <a:rPr lang="en">
                <a:solidFill>
                  <a:schemeClr val="dk1"/>
                </a:solidFill>
                <a:highlight>
                  <a:schemeClr val="lt1"/>
                </a:highlight>
                <a:latin typeface="Poppins"/>
                <a:ea typeface="Poppins"/>
                <a:cs typeface="Poppins"/>
                <a:sym typeface="Poppins"/>
              </a:rPr>
              <a:t>Support different pixel densities</a:t>
            </a:r>
            <a:endParaRPr>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53"/>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429" name="Google Shape;429;p53"/>
          <p:cNvSpPr txBox="1"/>
          <p:nvPr>
            <p:ph idx="4294967295" type="title"/>
          </p:nvPr>
        </p:nvSpPr>
        <p:spPr>
          <a:xfrm flipH="1">
            <a:off x="6340206" y="219100"/>
            <a:ext cx="28038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Example file</a:t>
            </a:r>
            <a:endParaRPr sz="1900"/>
          </a:p>
        </p:txBody>
      </p:sp>
      <p:pic>
        <p:nvPicPr>
          <p:cNvPr id="430" name="Google Shape;430;p53"/>
          <p:cNvPicPr preferRelativeResize="0"/>
          <p:nvPr/>
        </p:nvPicPr>
        <p:blipFill>
          <a:blip r:embed="rId3">
            <a:alphaModFix/>
          </a:blip>
          <a:stretch>
            <a:fillRect/>
          </a:stretch>
        </p:blipFill>
        <p:spPr>
          <a:xfrm>
            <a:off x="2035087" y="640787"/>
            <a:ext cx="5073827" cy="4215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components</a:t>
            </a:r>
            <a:endParaRPr/>
          </a:p>
        </p:txBody>
      </p:sp>
      <p:sp>
        <p:nvSpPr>
          <p:cNvPr id="436" name="Google Shape;436;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54"/>
          <p:cNvSpPr txBox="1"/>
          <p:nvPr/>
        </p:nvSpPr>
        <p:spPr>
          <a:xfrm>
            <a:off x="720000" y="1931400"/>
            <a:ext cx="59076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900"/>
              </a:spcBef>
              <a:spcAft>
                <a:spcPts val="0"/>
              </a:spcAft>
              <a:buClr>
                <a:srgbClr val="202124"/>
              </a:buClr>
              <a:buSzPts val="1600"/>
              <a:buChar char="●"/>
            </a:pPr>
            <a:r>
              <a:rPr lang="en" sz="1600">
                <a:highlight>
                  <a:srgbClr val="FFFFFF"/>
                </a:highlight>
                <a:latin typeface="Poppins"/>
                <a:ea typeface="Poppins"/>
                <a:cs typeface="Poppins"/>
                <a:sym typeface="Poppins"/>
              </a:rPr>
              <a:t>Activities &lt;activity&gt;</a:t>
            </a:r>
            <a:r>
              <a:rPr lang="en" sz="1600">
                <a:solidFill>
                  <a:srgbClr val="FF0000"/>
                </a:solidFill>
                <a:highlight>
                  <a:srgbClr val="FFFFFF"/>
                </a:highlight>
                <a:latin typeface="Poppins"/>
                <a:ea typeface="Poppins"/>
                <a:cs typeface="Poppins"/>
                <a:sym typeface="Poppins"/>
              </a:rPr>
              <a:t>*</a:t>
            </a:r>
            <a:endParaRPr sz="1600">
              <a:solidFill>
                <a:srgbClr val="FF0000"/>
              </a:solidFill>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Services </a:t>
            </a:r>
            <a:r>
              <a:rPr lang="en" sz="1600">
                <a:highlight>
                  <a:schemeClr val="lt1"/>
                </a:highlight>
                <a:latin typeface="Poppins"/>
                <a:ea typeface="Poppins"/>
                <a:cs typeface="Poppins"/>
                <a:sym typeface="Poppins"/>
              </a:rPr>
              <a:t>&lt;service&gt;</a:t>
            </a:r>
            <a:endParaRPr sz="1600">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Broadcast receivers &lt;receiver&gt;</a:t>
            </a:r>
            <a:endParaRPr sz="1600">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Content providers &lt;provider&gt;</a:t>
            </a:r>
            <a:endParaRPr sz="1600">
              <a:highlight>
                <a:srgbClr val="FFFFFF"/>
              </a:highlight>
              <a:latin typeface="Poppins"/>
              <a:ea typeface="Poppins"/>
              <a:cs typeface="Poppins"/>
              <a:sym typeface="Poppins"/>
            </a:endParaRPr>
          </a:p>
        </p:txBody>
      </p:sp>
      <p:sp>
        <p:nvSpPr>
          <p:cNvPr id="438" name="Google Shape;438;p54"/>
          <p:cNvSpPr txBox="1"/>
          <p:nvPr>
            <p:ph idx="4294967295" type="body"/>
          </p:nvPr>
        </p:nvSpPr>
        <p:spPr>
          <a:xfrm>
            <a:off x="720000" y="1000200"/>
            <a:ext cx="5176200" cy="35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999999"/>
                </a:solidFill>
              </a:rPr>
              <a:t>There are four types of app components</a:t>
            </a:r>
            <a:endParaRPr>
              <a:solidFill>
                <a:srgbClr val="999999"/>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5"/>
          <p:cNvSpPr/>
          <p:nvPr/>
        </p:nvSpPr>
        <p:spPr>
          <a:xfrm>
            <a:off x="1397275" y="2120950"/>
            <a:ext cx="22056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5"/>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Support different pixel densities</a:t>
            </a:r>
            <a:endParaRPr sz="1400"/>
          </a:p>
        </p:txBody>
      </p:sp>
      <p:sp>
        <p:nvSpPr>
          <p:cNvPr id="445" name="Google Shape;445;p55"/>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Device</a:t>
            </a:r>
            <a:endParaRPr/>
          </a:p>
        </p:txBody>
      </p:sp>
      <p:sp>
        <p:nvSpPr>
          <p:cNvPr id="446" name="Google Shape;446;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6"/>
          <p:cNvSpPr txBox="1"/>
          <p:nvPr>
            <p:ph type="title"/>
          </p:nvPr>
        </p:nvSpPr>
        <p:spPr>
          <a:xfrm>
            <a:off x="720000" y="387600"/>
            <a:ext cx="6346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Support different pixel densities</a:t>
            </a:r>
            <a:endParaRPr sz="2400"/>
          </a:p>
        </p:txBody>
      </p:sp>
      <p:sp>
        <p:nvSpPr>
          <p:cNvPr id="452" name="Google Shape;452;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56"/>
          <p:cNvSpPr txBox="1"/>
          <p:nvPr/>
        </p:nvSpPr>
        <p:spPr>
          <a:xfrm>
            <a:off x="503625" y="2217750"/>
            <a:ext cx="41745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38761D"/>
                </a:solidFill>
                <a:highlight>
                  <a:srgbClr val="FFFFFF"/>
                </a:highlight>
                <a:latin typeface="Poppins"/>
                <a:ea typeface="Poppins"/>
                <a:cs typeface="Poppins"/>
                <a:sym typeface="Poppins"/>
              </a:rPr>
              <a:t>“Android devices have screens with different pixel sizes”</a:t>
            </a:r>
            <a:endParaRPr sz="1900">
              <a:solidFill>
                <a:srgbClr val="38761D"/>
              </a:solidFill>
              <a:latin typeface="Poppins"/>
              <a:ea typeface="Poppins"/>
              <a:cs typeface="Poppins"/>
              <a:sym typeface="Poppins"/>
            </a:endParaRPr>
          </a:p>
        </p:txBody>
      </p:sp>
      <p:pic>
        <p:nvPicPr>
          <p:cNvPr id="454" name="Google Shape;454;p56"/>
          <p:cNvPicPr preferRelativeResize="0"/>
          <p:nvPr/>
        </p:nvPicPr>
        <p:blipFill>
          <a:blip r:embed="rId3">
            <a:alphaModFix/>
          </a:blip>
          <a:stretch>
            <a:fillRect/>
          </a:stretch>
        </p:blipFill>
        <p:spPr>
          <a:xfrm>
            <a:off x="4743701" y="1492350"/>
            <a:ext cx="3719775" cy="31722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7"/>
          <p:cNvSpPr txBox="1"/>
          <p:nvPr>
            <p:ph type="title"/>
          </p:nvPr>
        </p:nvSpPr>
        <p:spPr>
          <a:xfrm>
            <a:off x="720000" y="387600"/>
            <a:ext cx="6346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Support different pixel densities</a:t>
            </a:r>
            <a:endParaRPr sz="2400"/>
          </a:p>
        </p:txBody>
      </p:sp>
      <p:sp>
        <p:nvSpPr>
          <p:cNvPr id="460" name="Google Shape;4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57"/>
          <p:cNvSpPr txBox="1"/>
          <p:nvPr/>
        </p:nvSpPr>
        <p:spPr>
          <a:xfrm>
            <a:off x="256200" y="1523550"/>
            <a:ext cx="4752300" cy="1048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800"/>
              </a:spcBef>
              <a:spcAft>
                <a:spcPts val="0"/>
              </a:spcAft>
              <a:buClr>
                <a:srgbClr val="202124"/>
              </a:buClr>
              <a:buSzPts val="1700"/>
              <a:buFont typeface="Poppins"/>
              <a:buChar char="●"/>
            </a:pPr>
            <a:r>
              <a:rPr b="1" lang="en" sz="1700">
                <a:solidFill>
                  <a:srgbClr val="202124"/>
                </a:solidFill>
                <a:highlight>
                  <a:srgbClr val="FFFFFF"/>
                </a:highlight>
                <a:latin typeface="Poppins"/>
                <a:ea typeface="Poppins"/>
                <a:cs typeface="Poppins"/>
                <a:sym typeface="Poppins"/>
              </a:rPr>
              <a:t>Use density-independent pixels (dp)</a:t>
            </a:r>
            <a:endParaRPr b="1" sz="1700">
              <a:solidFill>
                <a:srgbClr val="202124"/>
              </a:solidFill>
              <a:highlight>
                <a:srgbClr val="FFFFFF"/>
              </a:highlight>
              <a:latin typeface="Poppins"/>
              <a:ea typeface="Poppins"/>
              <a:cs typeface="Poppins"/>
              <a:sym typeface="Poppins"/>
            </a:endParaRPr>
          </a:p>
          <a:p>
            <a:pPr indent="-336550" lvl="0" marL="457200" rtl="0" algn="l">
              <a:lnSpc>
                <a:spcPct val="115000"/>
              </a:lnSpc>
              <a:spcBef>
                <a:spcPts val="0"/>
              </a:spcBef>
              <a:spcAft>
                <a:spcPts val="0"/>
              </a:spcAft>
              <a:buClr>
                <a:srgbClr val="202124"/>
              </a:buClr>
              <a:buSzPts val="1700"/>
              <a:buFont typeface="Poppins"/>
              <a:buChar char="●"/>
            </a:pPr>
            <a:r>
              <a:rPr b="1" lang="en" sz="1700">
                <a:solidFill>
                  <a:srgbClr val="202124"/>
                </a:solidFill>
                <a:highlight>
                  <a:srgbClr val="FFFFFF"/>
                </a:highlight>
                <a:latin typeface="Poppins"/>
                <a:ea typeface="Poppins"/>
                <a:cs typeface="Poppins"/>
                <a:sym typeface="Poppins"/>
              </a:rPr>
              <a:t>Specifying text size, always use scalable pixels (sp)</a:t>
            </a:r>
            <a:endParaRPr sz="1800">
              <a:solidFill>
                <a:schemeClr val="dk1"/>
              </a:solidFill>
              <a:latin typeface="Poppins"/>
              <a:ea typeface="Poppins"/>
              <a:cs typeface="Poppins"/>
              <a:sym typeface="Poppins"/>
            </a:endParaRPr>
          </a:p>
        </p:txBody>
      </p:sp>
      <p:pic>
        <p:nvPicPr>
          <p:cNvPr id="462" name="Google Shape;462;p57"/>
          <p:cNvPicPr preferRelativeResize="0"/>
          <p:nvPr/>
        </p:nvPicPr>
        <p:blipFill>
          <a:blip r:embed="rId3">
            <a:alphaModFix/>
          </a:blip>
          <a:stretch>
            <a:fillRect/>
          </a:stretch>
        </p:blipFill>
        <p:spPr>
          <a:xfrm>
            <a:off x="5153800" y="1263800"/>
            <a:ext cx="3489275" cy="3222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8"/>
          <p:cNvSpPr/>
          <p:nvPr/>
        </p:nvSpPr>
        <p:spPr>
          <a:xfrm>
            <a:off x="4176725" y="1886825"/>
            <a:ext cx="43353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8"/>
          <p:cNvSpPr txBox="1"/>
          <p:nvPr>
            <p:ph idx="1" type="subTitle"/>
          </p:nvPr>
        </p:nvSpPr>
        <p:spPr>
          <a:xfrm flipH="1">
            <a:off x="4931900" y="2284375"/>
            <a:ext cx="3784200" cy="12249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1200"/>
              </a:spcBef>
              <a:spcAft>
                <a:spcPts val="0"/>
              </a:spcAft>
              <a:buSzPts val="1400"/>
              <a:buChar char="●"/>
            </a:pPr>
            <a:r>
              <a:rPr lang="en" sz="1400"/>
              <a:t>View Group (Linear, constraint)</a:t>
            </a:r>
            <a:endParaRPr sz="1400"/>
          </a:p>
          <a:p>
            <a:pPr indent="-317500" lvl="0" marL="457200" rtl="0" algn="l">
              <a:lnSpc>
                <a:spcPct val="95000"/>
              </a:lnSpc>
              <a:spcBef>
                <a:spcPts val="1200"/>
              </a:spcBef>
              <a:spcAft>
                <a:spcPts val="0"/>
              </a:spcAft>
              <a:buSzPts val="1400"/>
              <a:buChar char="●"/>
            </a:pPr>
            <a:r>
              <a:rPr lang="en" sz="1400"/>
              <a:t>View</a:t>
            </a:r>
            <a:endParaRPr sz="1400"/>
          </a:p>
          <a:p>
            <a:pPr indent="-317500" lvl="1" marL="914400" rtl="0" algn="l">
              <a:lnSpc>
                <a:spcPct val="95000"/>
              </a:lnSpc>
              <a:spcBef>
                <a:spcPts val="1200"/>
              </a:spcBef>
              <a:spcAft>
                <a:spcPts val="0"/>
              </a:spcAft>
              <a:buSzPts val="1400"/>
              <a:buChar char="●"/>
            </a:pPr>
            <a:r>
              <a:rPr lang="en"/>
              <a:t>Text, B</a:t>
            </a:r>
            <a:r>
              <a:rPr lang="en"/>
              <a:t>utton. ImageView</a:t>
            </a:r>
            <a:endParaRPr sz="1400"/>
          </a:p>
          <a:p>
            <a:pPr indent="0" lvl="0" marL="0" rtl="0" algn="r">
              <a:spcBef>
                <a:spcPts val="1200"/>
              </a:spcBef>
              <a:spcAft>
                <a:spcPts val="1600"/>
              </a:spcAft>
              <a:buNone/>
            </a:pPr>
            <a:r>
              <a:t/>
            </a:r>
            <a:endParaRPr sz="1400"/>
          </a:p>
        </p:txBody>
      </p:sp>
      <p:sp>
        <p:nvSpPr>
          <p:cNvPr id="469" name="Google Shape;469;p58"/>
          <p:cNvSpPr txBox="1"/>
          <p:nvPr>
            <p:ph type="title"/>
          </p:nvPr>
        </p:nvSpPr>
        <p:spPr>
          <a:xfrm flipH="1">
            <a:off x="4282397" y="1361000"/>
            <a:ext cx="4148700" cy="110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800"/>
              <a:t>Layout part1</a:t>
            </a:r>
            <a:endParaRPr sz="4800"/>
          </a:p>
        </p:txBody>
      </p:sp>
      <p:sp>
        <p:nvSpPr>
          <p:cNvPr id="470" name="Google Shape;470;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59"/>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477" name="Google Shape;477;p59"/>
          <p:cNvSpPr txBox="1"/>
          <p:nvPr>
            <p:ph idx="4294967295" type="title"/>
          </p:nvPr>
        </p:nvSpPr>
        <p:spPr>
          <a:xfrm flipH="1">
            <a:off x="6340750" y="219100"/>
            <a:ext cx="24966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Layout</a:t>
            </a:r>
            <a:endParaRPr sz="1900"/>
          </a:p>
        </p:txBody>
      </p:sp>
      <p:pic>
        <p:nvPicPr>
          <p:cNvPr id="478" name="Google Shape;478;p59"/>
          <p:cNvPicPr preferRelativeResize="0"/>
          <p:nvPr/>
        </p:nvPicPr>
        <p:blipFill>
          <a:blip r:embed="rId3">
            <a:alphaModFix/>
          </a:blip>
          <a:stretch>
            <a:fillRect/>
          </a:stretch>
        </p:blipFill>
        <p:spPr>
          <a:xfrm>
            <a:off x="152400" y="843400"/>
            <a:ext cx="8571747" cy="3754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60"/>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485" name="Google Shape;485;p60"/>
          <p:cNvSpPr txBox="1"/>
          <p:nvPr>
            <p:ph idx="4294967295" type="title"/>
          </p:nvPr>
        </p:nvSpPr>
        <p:spPr>
          <a:xfrm flipH="1">
            <a:off x="6340750" y="219100"/>
            <a:ext cx="24966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Xml file</a:t>
            </a:r>
            <a:endParaRPr sz="1900"/>
          </a:p>
        </p:txBody>
      </p:sp>
      <p:pic>
        <p:nvPicPr>
          <p:cNvPr id="486" name="Google Shape;486;p60"/>
          <p:cNvPicPr preferRelativeResize="0"/>
          <p:nvPr/>
        </p:nvPicPr>
        <p:blipFill>
          <a:blip r:embed="rId3">
            <a:alphaModFix/>
          </a:blip>
          <a:stretch>
            <a:fillRect/>
          </a:stretch>
        </p:blipFill>
        <p:spPr>
          <a:xfrm>
            <a:off x="844325" y="798475"/>
            <a:ext cx="7698200" cy="3120626"/>
          </a:xfrm>
          <a:prstGeom prst="rect">
            <a:avLst/>
          </a:prstGeom>
          <a:noFill/>
          <a:ln>
            <a:noFill/>
          </a:ln>
        </p:spPr>
      </p:pic>
      <p:pic>
        <p:nvPicPr>
          <p:cNvPr id="487" name="Google Shape;487;p60"/>
          <p:cNvPicPr preferRelativeResize="0"/>
          <p:nvPr/>
        </p:nvPicPr>
        <p:blipFill rotWithShape="1">
          <a:blip r:embed="rId4">
            <a:alphaModFix/>
          </a:blip>
          <a:srcRect b="0" l="0" r="44982" t="0"/>
          <a:stretch/>
        </p:blipFill>
        <p:spPr>
          <a:xfrm>
            <a:off x="2153406" y="4054100"/>
            <a:ext cx="2033601" cy="9289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61"/>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494" name="Google Shape;494;p61"/>
          <p:cNvSpPr txBox="1"/>
          <p:nvPr>
            <p:ph idx="4294967295" type="title"/>
          </p:nvPr>
        </p:nvSpPr>
        <p:spPr>
          <a:xfrm flipH="1">
            <a:off x="6195850" y="219100"/>
            <a:ext cx="26415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Load XML Resource</a:t>
            </a:r>
            <a:endParaRPr sz="1900"/>
          </a:p>
        </p:txBody>
      </p:sp>
      <p:pic>
        <p:nvPicPr>
          <p:cNvPr id="495" name="Google Shape;495;p61"/>
          <p:cNvPicPr preferRelativeResize="0"/>
          <p:nvPr/>
        </p:nvPicPr>
        <p:blipFill rotWithShape="1">
          <a:blip r:embed="rId3">
            <a:alphaModFix/>
          </a:blip>
          <a:srcRect b="0" l="0" r="36560" t="0"/>
          <a:stretch/>
        </p:blipFill>
        <p:spPr>
          <a:xfrm>
            <a:off x="1768238" y="1828050"/>
            <a:ext cx="5607523" cy="1487400"/>
          </a:xfrm>
          <a:prstGeom prst="rect">
            <a:avLst/>
          </a:prstGeom>
          <a:noFill/>
          <a:ln>
            <a:noFill/>
          </a:ln>
        </p:spPr>
      </p:pic>
      <p:sp>
        <p:nvSpPr>
          <p:cNvPr id="496" name="Google Shape;496;p61"/>
          <p:cNvSpPr/>
          <p:nvPr/>
        </p:nvSpPr>
        <p:spPr>
          <a:xfrm>
            <a:off x="2389463" y="2578725"/>
            <a:ext cx="3749700" cy="320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a:t>
            </a:r>
            <a:r>
              <a:rPr lang="en"/>
              <a:t>ViewGroup</a:t>
            </a:r>
            <a:endParaRPr/>
          </a:p>
        </p:txBody>
      </p:sp>
      <p:sp>
        <p:nvSpPr>
          <p:cNvPr id="502" name="Google Shape;50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3" name="Google Shape;503;p62"/>
          <p:cNvSpPr txBox="1"/>
          <p:nvPr/>
        </p:nvSpPr>
        <p:spPr>
          <a:xfrm>
            <a:off x="720000" y="1931400"/>
            <a:ext cx="59076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900"/>
              </a:spcBef>
              <a:spcAft>
                <a:spcPts val="0"/>
              </a:spcAft>
              <a:buClr>
                <a:srgbClr val="202124"/>
              </a:buClr>
              <a:buSzPts val="1600"/>
              <a:buChar char="●"/>
            </a:pPr>
            <a:r>
              <a:rPr lang="en" sz="1600">
                <a:highlight>
                  <a:srgbClr val="FFFFFF"/>
                </a:highlight>
                <a:latin typeface="Poppins"/>
                <a:ea typeface="Poppins"/>
                <a:cs typeface="Poppins"/>
                <a:sym typeface="Poppins"/>
              </a:rPr>
              <a:t>LinearLayout</a:t>
            </a:r>
            <a:r>
              <a:rPr lang="en" sz="1600">
                <a:solidFill>
                  <a:srgbClr val="FF0000"/>
                </a:solidFill>
                <a:highlight>
                  <a:srgbClr val="FFFFFF"/>
                </a:highlight>
                <a:latin typeface="Poppins"/>
                <a:ea typeface="Poppins"/>
                <a:cs typeface="Poppins"/>
                <a:sym typeface="Poppins"/>
              </a:rPr>
              <a:t>*</a:t>
            </a:r>
            <a:endParaRPr sz="1600">
              <a:solidFill>
                <a:srgbClr val="FF0000"/>
              </a:solidFill>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ConstraintLayout</a:t>
            </a:r>
            <a:r>
              <a:rPr lang="en" sz="1600">
                <a:solidFill>
                  <a:srgbClr val="FF0000"/>
                </a:solidFill>
                <a:highlight>
                  <a:srgbClr val="FFFFFF"/>
                </a:highlight>
                <a:latin typeface="Poppins"/>
                <a:ea typeface="Poppins"/>
                <a:cs typeface="Poppins"/>
                <a:sym typeface="Poppins"/>
              </a:rPr>
              <a:t>*</a:t>
            </a:r>
            <a:endParaRPr sz="1600">
              <a:solidFill>
                <a:srgbClr val="FF0000"/>
              </a:solidFill>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FrameLayout</a:t>
            </a:r>
            <a:endParaRPr sz="1600">
              <a:highlight>
                <a:srgbClr val="FFFFFF"/>
              </a:highlight>
              <a:latin typeface="Poppins"/>
              <a:ea typeface="Poppins"/>
              <a:cs typeface="Poppins"/>
              <a:sym typeface="Poppins"/>
            </a:endParaRPr>
          </a:p>
          <a:p>
            <a:pPr indent="-330200" lvl="0" marL="457200" rtl="0" algn="l">
              <a:lnSpc>
                <a:spcPct val="115000"/>
              </a:lnSpc>
              <a:spcBef>
                <a:spcPts val="0"/>
              </a:spcBef>
              <a:spcAft>
                <a:spcPts val="0"/>
              </a:spcAft>
              <a:buClr>
                <a:srgbClr val="202124"/>
              </a:buClr>
              <a:buSzPts val="1600"/>
              <a:buFont typeface="Poppins"/>
              <a:buChar char="●"/>
            </a:pPr>
            <a:r>
              <a:rPr lang="en" sz="1600">
                <a:highlight>
                  <a:srgbClr val="FFFFFF"/>
                </a:highlight>
                <a:latin typeface="Poppins"/>
                <a:ea typeface="Poppins"/>
                <a:cs typeface="Poppins"/>
                <a:sym typeface="Poppins"/>
              </a:rPr>
              <a:t>ScrollView</a:t>
            </a:r>
            <a:endParaRPr sz="1600">
              <a:highlight>
                <a:srgbClr val="FFFFFF"/>
              </a:highlight>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type="title"/>
          </p:nvPr>
        </p:nvSpPr>
        <p:spPr>
          <a:xfrm>
            <a:off x="720000" y="387600"/>
            <a:ext cx="6346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Course</a:t>
            </a:r>
            <a:endParaRPr/>
          </a:p>
        </p:txBody>
      </p:sp>
      <p:sp>
        <p:nvSpPr>
          <p:cNvPr id="209" name="Google Shape;20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27"/>
          <p:cNvSpPr txBox="1"/>
          <p:nvPr/>
        </p:nvSpPr>
        <p:spPr>
          <a:xfrm>
            <a:off x="788925" y="1324075"/>
            <a:ext cx="3000000" cy="3201600"/>
          </a:xfrm>
          <a:prstGeom prst="rect">
            <a:avLst/>
          </a:prstGeom>
          <a:noFill/>
          <a:ln>
            <a:noFill/>
          </a:ln>
        </p:spPr>
        <p:txBody>
          <a:bodyPr anchorCtr="0" anchor="t" bIns="91425" lIns="91425" spcFirstLastPara="1" rIns="91425" wrap="square" tIns="91425">
            <a:spAutoFit/>
          </a:bodyPr>
          <a:lstStyle/>
          <a:p>
            <a:pPr indent="-317500" lvl="0" marL="457200" rtl="0" algn="l">
              <a:lnSpc>
                <a:spcPct val="95000"/>
              </a:lnSpc>
              <a:spcBef>
                <a:spcPts val="1200"/>
              </a:spcBef>
              <a:spcAft>
                <a:spcPts val="0"/>
              </a:spcAft>
              <a:buClr>
                <a:schemeClr val="dk1"/>
              </a:buClr>
              <a:buSzPts val="1400"/>
              <a:buFont typeface="Poppins"/>
              <a:buChar char="●"/>
            </a:pPr>
            <a:r>
              <a:rPr b="1" lang="en" u="sng">
                <a:solidFill>
                  <a:schemeClr val="hlink"/>
                </a:solidFill>
                <a:latin typeface="Poppins"/>
                <a:ea typeface="Poppins"/>
                <a:cs typeface="Poppins"/>
                <a:sym typeface="Poppins"/>
                <a:hlinkClick action="ppaction://hlinksldjump" r:id="rId3"/>
              </a:rPr>
              <a:t>Layout part2</a:t>
            </a:r>
            <a:endParaRPr b="1">
              <a:solidFill>
                <a:schemeClr val="dk1"/>
              </a:solidFill>
              <a:latin typeface="Poppins"/>
              <a:ea typeface="Poppins"/>
              <a:cs typeface="Poppins"/>
              <a:sym typeface="Poppins"/>
            </a:endParaRPr>
          </a:p>
          <a:p>
            <a:pPr indent="-317500" lvl="1" marL="9144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View</a:t>
            </a:r>
            <a:endParaRPr>
              <a:solidFill>
                <a:schemeClr val="dk1"/>
              </a:solidFill>
              <a:latin typeface="Poppins"/>
              <a:ea typeface="Poppins"/>
              <a:cs typeface="Poppins"/>
              <a:sym typeface="Poppins"/>
            </a:endParaRPr>
          </a:p>
          <a:p>
            <a:pPr indent="-317500" lvl="2" marL="13716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RecyclerView</a:t>
            </a:r>
            <a:endParaRPr>
              <a:solidFill>
                <a:schemeClr val="dk1"/>
              </a:solidFill>
              <a:latin typeface="Poppins"/>
              <a:ea typeface="Poppins"/>
              <a:cs typeface="Poppins"/>
              <a:sym typeface="Poppins"/>
            </a:endParaRPr>
          </a:p>
          <a:p>
            <a:pPr indent="-317500" lvl="2" marL="13716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Handle action to view</a:t>
            </a:r>
            <a:endParaRPr>
              <a:solidFill>
                <a:schemeClr val="dk1"/>
              </a:solidFill>
              <a:latin typeface="Poppins"/>
              <a:ea typeface="Poppins"/>
              <a:cs typeface="Poppins"/>
              <a:sym typeface="Poppins"/>
            </a:endParaRPr>
          </a:p>
          <a:p>
            <a:pPr indent="-317500" lvl="0" marL="457200" rtl="0" algn="l">
              <a:lnSpc>
                <a:spcPct val="95000"/>
              </a:lnSpc>
              <a:spcBef>
                <a:spcPts val="0"/>
              </a:spcBef>
              <a:spcAft>
                <a:spcPts val="0"/>
              </a:spcAft>
              <a:buClr>
                <a:schemeClr val="dk1"/>
              </a:buClr>
              <a:buSzPts val="1400"/>
              <a:buFont typeface="Poppins"/>
              <a:buChar char="●"/>
            </a:pPr>
            <a:r>
              <a:rPr b="1" lang="en" u="sng">
                <a:solidFill>
                  <a:schemeClr val="hlink"/>
                </a:solidFill>
                <a:latin typeface="Poppins"/>
                <a:ea typeface="Poppins"/>
                <a:cs typeface="Poppins"/>
                <a:sym typeface="Poppins"/>
                <a:hlinkClick action="ppaction://hlinksldjump" r:id="rId4"/>
              </a:rPr>
              <a:t>Fragment</a:t>
            </a:r>
            <a:endParaRPr b="1">
              <a:solidFill>
                <a:schemeClr val="dk1"/>
              </a:solidFill>
              <a:latin typeface="Poppins"/>
              <a:ea typeface="Poppins"/>
              <a:cs typeface="Poppins"/>
              <a:sym typeface="Poppins"/>
            </a:endParaRPr>
          </a:p>
          <a:p>
            <a:pPr indent="-317500" lvl="1" marL="9144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Lifecycle</a:t>
            </a:r>
            <a:endParaRPr>
              <a:solidFill>
                <a:schemeClr val="dk1"/>
              </a:solidFill>
              <a:latin typeface="Poppins"/>
              <a:ea typeface="Poppins"/>
              <a:cs typeface="Poppins"/>
              <a:sym typeface="Poppins"/>
            </a:endParaRPr>
          </a:p>
          <a:p>
            <a:pPr indent="-317500" lvl="1" marL="9144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supportFragment manager</a:t>
            </a:r>
            <a:endParaRPr>
              <a:solidFill>
                <a:schemeClr val="dk1"/>
              </a:solidFill>
              <a:latin typeface="Poppins"/>
              <a:ea typeface="Poppins"/>
              <a:cs typeface="Poppins"/>
              <a:sym typeface="Poppins"/>
            </a:endParaRPr>
          </a:p>
          <a:p>
            <a:pPr indent="-317500" lvl="0" marL="457200" rtl="0" algn="l">
              <a:lnSpc>
                <a:spcPct val="95000"/>
              </a:lnSpc>
              <a:spcBef>
                <a:spcPts val="0"/>
              </a:spcBef>
              <a:spcAft>
                <a:spcPts val="0"/>
              </a:spcAft>
              <a:buClr>
                <a:schemeClr val="dk1"/>
              </a:buClr>
              <a:buSzPts val="1400"/>
              <a:buFont typeface="Poppins"/>
              <a:buChar char="●"/>
            </a:pPr>
            <a:r>
              <a:rPr b="1" lang="en" u="sng">
                <a:solidFill>
                  <a:schemeClr val="hlink"/>
                </a:solidFill>
                <a:latin typeface="Poppins"/>
                <a:ea typeface="Poppins"/>
                <a:cs typeface="Poppins"/>
                <a:sym typeface="Poppins"/>
                <a:hlinkClick action="ppaction://hlinksldjump" r:id="rId5"/>
              </a:rPr>
              <a:t>Navigation component</a:t>
            </a:r>
            <a:endParaRPr b="1">
              <a:solidFill>
                <a:schemeClr val="dk1"/>
              </a:solidFill>
              <a:latin typeface="Poppins"/>
              <a:ea typeface="Poppins"/>
              <a:cs typeface="Poppins"/>
              <a:sym typeface="Poppins"/>
            </a:endParaRPr>
          </a:p>
          <a:p>
            <a:pPr indent="-317500" lvl="0" marL="457200" rtl="0" algn="l">
              <a:lnSpc>
                <a:spcPct val="95000"/>
              </a:lnSpc>
              <a:spcBef>
                <a:spcPts val="0"/>
              </a:spcBef>
              <a:spcAft>
                <a:spcPts val="0"/>
              </a:spcAft>
              <a:buClr>
                <a:schemeClr val="dk1"/>
              </a:buClr>
              <a:buSzPts val="1400"/>
              <a:buFont typeface="Poppins"/>
              <a:buChar char="●"/>
            </a:pPr>
            <a:r>
              <a:rPr b="1" lang="en" u="sng">
                <a:solidFill>
                  <a:schemeClr val="hlink"/>
                </a:solidFill>
                <a:latin typeface="Poppins"/>
                <a:ea typeface="Poppins"/>
                <a:cs typeface="Poppins"/>
                <a:sym typeface="Poppins"/>
                <a:hlinkClick action="ppaction://hlinksldjump" r:id="rId6"/>
              </a:rPr>
              <a:t>Architecture component</a:t>
            </a:r>
            <a:endParaRPr b="1">
              <a:solidFill>
                <a:schemeClr val="dk1"/>
              </a:solidFill>
              <a:latin typeface="Poppins"/>
              <a:ea typeface="Poppins"/>
              <a:cs typeface="Poppins"/>
              <a:sym typeface="Poppins"/>
            </a:endParaRPr>
          </a:p>
          <a:p>
            <a:pPr indent="-317500" lvl="1" marL="9144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View binding</a:t>
            </a:r>
            <a:endParaRPr>
              <a:solidFill>
                <a:schemeClr val="dk1"/>
              </a:solidFill>
              <a:latin typeface="Poppins"/>
              <a:ea typeface="Poppins"/>
              <a:cs typeface="Poppins"/>
              <a:sym typeface="Poppins"/>
            </a:endParaRPr>
          </a:p>
          <a:p>
            <a:pPr indent="-317500" lvl="1" marL="9144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ViewModel</a:t>
            </a:r>
            <a:endParaRPr>
              <a:solidFill>
                <a:schemeClr val="dk1"/>
              </a:solidFill>
              <a:latin typeface="Poppins"/>
              <a:ea typeface="Poppins"/>
              <a:cs typeface="Poppins"/>
              <a:sym typeface="Poppins"/>
            </a:endParaRPr>
          </a:p>
          <a:p>
            <a:pPr indent="-317500" lvl="1" marL="914400" rtl="0" algn="l">
              <a:lnSpc>
                <a:spcPct val="95000"/>
              </a:lnSpc>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Lifecycler aware</a:t>
            </a:r>
            <a:endParaRPr>
              <a:solidFill>
                <a:schemeClr val="dk1"/>
              </a:solidFill>
              <a:latin typeface="Poppins"/>
              <a:ea typeface="Poppins"/>
              <a:cs typeface="Poppins"/>
              <a:sym typeface="Poppins"/>
            </a:endParaRPr>
          </a:p>
        </p:txBody>
      </p:sp>
      <p:sp>
        <p:nvSpPr>
          <p:cNvPr id="211" name="Google Shape;211;p27"/>
          <p:cNvSpPr txBox="1"/>
          <p:nvPr/>
        </p:nvSpPr>
        <p:spPr>
          <a:xfrm>
            <a:off x="4685650" y="1231675"/>
            <a:ext cx="3000000" cy="3294000"/>
          </a:xfrm>
          <a:prstGeom prst="rect">
            <a:avLst/>
          </a:prstGeom>
          <a:noFill/>
          <a:ln>
            <a:noFill/>
          </a:ln>
        </p:spPr>
        <p:txBody>
          <a:bodyPr anchorCtr="0" anchor="t" bIns="91425" lIns="91425" spcFirstLastPara="1" rIns="91425" wrap="square" tIns="91425">
            <a:spAutoFit/>
          </a:bodyPr>
          <a:lstStyle/>
          <a:p>
            <a:pPr indent="-317500" lvl="0" marL="457200" rtl="0" algn="l">
              <a:lnSpc>
                <a:spcPct val="95000"/>
              </a:lnSpc>
              <a:spcBef>
                <a:spcPts val="1200"/>
              </a:spcBef>
              <a:spcAft>
                <a:spcPts val="0"/>
              </a:spcAft>
              <a:buClr>
                <a:schemeClr val="dk1"/>
              </a:buClr>
              <a:buSzPts val="1400"/>
              <a:buFont typeface="Poppins"/>
              <a:buChar char="●"/>
            </a:pPr>
            <a:r>
              <a:rPr b="1" lang="en" u="sng">
                <a:solidFill>
                  <a:schemeClr val="hlink"/>
                </a:solidFill>
                <a:latin typeface="Poppins"/>
                <a:ea typeface="Poppins"/>
                <a:cs typeface="Poppins"/>
                <a:sym typeface="Poppins"/>
                <a:hlinkClick action="ppaction://hlinksldjump" r:id="rId7"/>
              </a:rPr>
              <a:t>Presentation architecture MVVM </a:t>
            </a:r>
            <a:endParaRPr b="1">
              <a:solidFill>
                <a:schemeClr val="dk1"/>
              </a:solidFill>
              <a:latin typeface="Poppins"/>
              <a:ea typeface="Poppins"/>
              <a:cs typeface="Poppins"/>
              <a:sym typeface="Poppins"/>
            </a:endParaRPr>
          </a:p>
          <a:p>
            <a:pPr indent="-317500" lvl="0" marL="457200" rtl="0" algn="l">
              <a:lnSpc>
                <a:spcPct val="95000"/>
              </a:lnSpc>
              <a:spcBef>
                <a:spcPts val="0"/>
              </a:spcBef>
              <a:spcAft>
                <a:spcPts val="0"/>
              </a:spcAft>
              <a:buClr>
                <a:schemeClr val="dk1"/>
              </a:buClr>
              <a:buSzPts val="1400"/>
              <a:buFont typeface="Poppins"/>
              <a:buChar char="●"/>
            </a:pPr>
            <a:r>
              <a:rPr b="1" lang="en" u="sng">
                <a:solidFill>
                  <a:schemeClr val="hlink"/>
                </a:solidFill>
                <a:latin typeface="Poppins"/>
                <a:ea typeface="Poppins"/>
                <a:cs typeface="Poppins"/>
                <a:sym typeface="Poppins"/>
                <a:hlinkClick action="ppaction://hlinksldjump" r:id="rId8"/>
              </a:rPr>
              <a:t>Dependencies injection</a:t>
            </a:r>
            <a:endParaRPr b="1">
              <a:solidFill>
                <a:schemeClr val="dk1"/>
              </a:solidFill>
              <a:latin typeface="Poppins"/>
              <a:ea typeface="Poppins"/>
              <a:cs typeface="Poppins"/>
              <a:sym typeface="Poppins"/>
            </a:endParaRPr>
          </a:p>
          <a:p>
            <a:pPr indent="-317500" lvl="0" marL="457200" rtl="0" algn="l">
              <a:lnSpc>
                <a:spcPct val="95000"/>
              </a:lnSpc>
              <a:spcBef>
                <a:spcPts val="0"/>
              </a:spcBef>
              <a:spcAft>
                <a:spcPts val="0"/>
              </a:spcAft>
              <a:buClr>
                <a:schemeClr val="dk1"/>
              </a:buClr>
              <a:buSzPts val="1400"/>
              <a:buFont typeface="Poppins"/>
              <a:buChar char="●"/>
            </a:pPr>
            <a:r>
              <a:rPr b="1" lang="en" u="sng">
                <a:solidFill>
                  <a:schemeClr val="hlink"/>
                </a:solidFill>
                <a:latin typeface="Poppins"/>
                <a:ea typeface="Poppins"/>
                <a:cs typeface="Poppins"/>
                <a:sym typeface="Poppins"/>
                <a:hlinkClick action="ppaction://hlinksldjump" r:id="rId9"/>
              </a:rPr>
              <a:t>Permission</a:t>
            </a:r>
            <a:endParaRPr b="1">
              <a:solidFill>
                <a:schemeClr val="dk1"/>
              </a:solidFill>
              <a:latin typeface="Poppins"/>
              <a:ea typeface="Poppins"/>
              <a:cs typeface="Poppins"/>
              <a:sym typeface="Poppins"/>
            </a:endParaRPr>
          </a:p>
          <a:p>
            <a:pPr indent="-317500" lvl="0" marL="457200" rtl="0" algn="l">
              <a:lnSpc>
                <a:spcPct val="95000"/>
              </a:lnSpc>
              <a:spcBef>
                <a:spcPts val="0"/>
              </a:spcBef>
              <a:spcAft>
                <a:spcPts val="0"/>
              </a:spcAft>
              <a:buClr>
                <a:schemeClr val="dk1"/>
              </a:buClr>
              <a:buSzPts val="1400"/>
              <a:buFont typeface="Poppins"/>
              <a:buChar char="●"/>
            </a:pPr>
            <a:r>
              <a:rPr b="1" lang="en" u="sng">
                <a:solidFill>
                  <a:schemeClr val="hlink"/>
                </a:solidFill>
                <a:latin typeface="Poppins"/>
                <a:ea typeface="Poppins"/>
                <a:cs typeface="Poppins"/>
                <a:sym typeface="Poppins"/>
                <a:hlinkClick action="ppaction://hlinksldjump" r:id="rId10"/>
              </a:rPr>
              <a:t>Connect APIs</a:t>
            </a:r>
            <a:endParaRPr b="1">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b="1" lang="en" sz="1200" u="sng">
                <a:solidFill>
                  <a:schemeClr val="hlink"/>
                </a:solidFill>
                <a:latin typeface="Poppins"/>
                <a:ea typeface="Poppins"/>
                <a:cs typeface="Poppins"/>
                <a:sym typeface="Poppins"/>
                <a:hlinkClick action="ppaction://hlinksldjump" r:id="rId11"/>
              </a:rPr>
              <a:t>Kotlin part 2</a:t>
            </a:r>
            <a:endParaRPr b="1"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Coroutine</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Flow</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b="1" lang="en" sz="1200" u="sng">
                <a:solidFill>
                  <a:schemeClr val="hlink"/>
                </a:solidFill>
                <a:latin typeface="Poppins"/>
                <a:ea typeface="Poppins"/>
                <a:cs typeface="Poppins"/>
                <a:sym typeface="Poppins"/>
                <a:hlinkClick action="ppaction://hlinksldjump" r:id="rId12"/>
              </a:rPr>
              <a:t>Data and file storage</a:t>
            </a:r>
            <a:endParaRPr b="1"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App specific storage</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Share storage </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Preference</a:t>
            </a:r>
            <a:endParaRPr sz="1200">
              <a:solidFill>
                <a:schemeClr val="dk1"/>
              </a:solidFill>
              <a:latin typeface="Poppins"/>
              <a:ea typeface="Poppins"/>
              <a:cs typeface="Poppins"/>
              <a:sym typeface="Poppins"/>
            </a:endParaRPr>
          </a:p>
          <a:p>
            <a:pPr indent="-304800" lvl="1" marL="914400" rtl="0" algn="l">
              <a:lnSpc>
                <a:spcPct val="95000"/>
              </a:lnSpc>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Database</a:t>
            </a:r>
            <a:endParaRPr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b="1" lang="en" sz="1200" u="sng">
                <a:solidFill>
                  <a:schemeClr val="hlink"/>
                </a:solidFill>
                <a:latin typeface="Poppins"/>
                <a:ea typeface="Poppins"/>
                <a:cs typeface="Poppins"/>
                <a:sym typeface="Poppins"/>
                <a:hlinkClick action="ppaction://hlinksldjump" r:id="rId13"/>
              </a:rPr>
              <a:t>Loading image</a:t>
            </a:r>
            <a:endParaRPr b="1"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b="1" lang="en" sz="1200" u="sng">
                <a:solidFill>
                  <a:schemeClr val="hlink"/>
                </a:solidFill>
                <a:latin typeface="Poppins"/>
                <a:ea typeface="Poppins"/>
                <a:cs typeface="Poppins"/>
                <a:sym typeface="Poppins"/>
                <a:hlinkClick action="ppaction://hlinksldjump" r:id="rId14"/>
              </a:rPr>
              <a:t>Handle state lifecycle</a:t>
            </a:r>
            <a:endParaRPr b="1" sz="1200">
              <a:solidFill>
                <a:schemeClr val="dk1"/>
              </a:solidFill>
              <a:latin typeface="Poppins"/>
              <a:ea typeface="Poppins"/>
              <a:cs typeface="Poppins"/>
              <a:sym typeface="Poppins"/>
            </a:endParaRPr>
          </a:p>
          <a:p>
            <a:pPr indent="-304800" lvl="0" marL="457200" rtl="0" algn="l">
              <a:lnSpc>
                <a:spcPct val="95000"/>
              </a:lnSpc>
              <a:spcBef>
                <a:spcPts val="0"/>
              </a:spcBef>
              <a:spcAft>
                <a:spcPts val="0"/>
              </a:spcAft>
              <a:buClr>
                <a:schemeClr val="dk1"/>
              </a:buClr>
              <a:buSzPts val="1200"/>
              <a:buFont typeface="Poppins"/>
              <a:buChar char="●"/>
            </a:pPr>
            <a:r>
              <a:rPr b="1" lang="en" sz="1200" u="sng">
                <a:solidFill>
                  <a:schemeClr val="hlink"/>
                </a:solidFill>
                <a:latin typeface="Poppins"/>
                <a:ea typeface="Poppins"/>
                <a:cs typeface="Poppins"/>
                <a:sym typeface="Poppins"/>
                <a:hlinkClick action="ppaction://hlinksldjump" r:id="rId15"/>
              </a:rPr>
              <a:t>Repository</a:t>
            </a:r>
            <a:endParaRPr b="1" sz="1200">
              <a:solidFill>
                <a:schemeClr val="dk1"/>
              </a:solidFill>
              <a:latin typeface="Poppins"/>
              <a:ea typeface="Poppins"/>
              <a:cs typeface="Poppins"/>
              <a:sym typeface="Poppi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a:t>
            </a:r>
            <a:endParaRPr/>
          </a:p>
        </p:txBody>
      </p:sp>
      <p:sp>
        <p:nvSpPr>
          <p:cNvPr id="509" name="Google Shape;50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0" name="Google Shape;510;p63"/>
          <p:cNvPicPr preferRelativeResize="0"/>
          <p:nvPr/>
        </p:nvPicPr>
        <p:blipFill>
          <a:blip r:embed="rId3">
            <a:alphaModFix/>
          </a:blip>
          <a:stretch>
            <a:fillRect/>
          </a:stretch>
        </p:blipFill>
        <p:spPr>
          <a:xfrm>
            <a:off x="1876900" y="1329000"/>
            <a:ext cx="5390200" cy="3043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Orientation</a:t>
            </a:r>
            <a:endParaRPr/>
          </a:p>
        </p:txBody>
      </p:sp>
      <p:sp>
        <p:nvSpPr>
          <p:cNvPr id="516" name="Google Shape;516;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7" name="Google Shape;517;p64"/>
          <p:cNvSpPr txBox="1"/>
          <p:nvPr/>
        </p:nvSpPr>
        <p:spPr>
          <a:xfrm>
            <a:off x="544625" y="1368725"/>
            <a:ext cx="5181600" cy="226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E8BF6A"/>
                </a:solidFill>
                <a:latin typeface="Courier New"/>
                <a:ea typeface="Courier New"/>
                <a:cs typeface="Courier New"/>
                <a:sym typeface="Courier New"/>
              </a:rPr>
              <a:t>&lt;?</a:t>
            </a:r>
            <a:r>
              <a:rPr lang="en" sz="1350">
                <a:solidFill>
                  <a:srgbClr val="BABABA"/>
                </a:solidFill>
                <a:latin typeface="Courier New"/>
                <a:ea typeface="Courier New"/>
                <a:cs typeface="Courier New"/>
                <a:sym typeface="Courier New"/>
              </a:rPr>
              <a:t>xml version</a:t>
            </a:r>
            <a:r>
              <a:rPr lang="en" sz="1350">
                <a:solidFill>
                  <a:srgbClr val="6A8759"/>
                </a:solidFill>
                <a:latin typeface="Courier New"/>
                <a:ea typeface="Courier New"/>
                <a:cs typeface="Courier New"/>
                <a:sym typeface="Courier New"/>
              </a:rPr>
              <a:t>="1.0" </a:t>
            </a:r>
            <a:r>
              <a:rPr lang="en" sz="1350">
                <a:solidFill>
                  <a:srgbClr val="BABABA"/>
                </a:solidFill>
                <a:latin typeface="Courier New"/>
                <a:ea typeface="Courier New"/>
                <a:cs typeface="Courier New"/>
                <a:sym typeface="Courier New"/>
              </a:rPr>
              <a:t>encoding</a:t>
            </a:r>
            <a:r>
              <a:rPr lang="en" sz="1350">
                <a:solidFill>
                  <a:srgbClr val="6A8759"/>
                </a:solidFill>
                <a:latin typeface="Courier New"/>
                <a:ea typeface="Courier New"/>
                <a:cs typeface="Courier New"/>
                <a:sym typeface="Courier New"/>
              </a:rPr>
              <a:t>="utf-8"</a:t>
            </a:r>
            <a:r>
              <a:rPr lang="en" sz="1350">
                <a:solidFill>
                  <a:srgbClr val="E8BF6A"/>
                </a:solidFill>
                <a:latin typeface="Courier New"/>
                <a:ea typeface="Courier New"/>
                <a:cs typeface="Courier New"/>
                <a:sym typeface="Courier New"/>
              </a:rPr>
              <a:t>?&gt;</a:t>
            </a:r>
            <a:endParaRPr sz="135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en" sz="1350">
                <a:solidFill>
                  <a:srgbClr val="E8BF6A"/>
                </a:solidFill>
                <a:latin typeface="Courier New"/>
                <a:ea typeface="Courier New"/>
                <a:cs typeface="Courier New"/>
                <a:sym typeface="Courier New"/>
              </a:rPr>
              <a:t>&lt;LinearLayout</a:t>
            </a:r>
            <a:r>
              <a:rPr lang="en" sz="1350">
                <a:solidFill>
                  <a:srgbClr val="E8BF6A"/>
                </a:solidFill>
                <a:latin typeface="Courier New"/>
                <a:ea typeface="Courier New"/>
                <a:cs typeface="Courier New"/>
                <a:sym typeface="Courier New"/>
              </a:rPr>
              <a:t> </a:t>
            </a:r>
            <a:r>
              <a:rPr lang="en" sz="1350">
                <a:solidFill>
                  <a:srgbClr val="BABABA"/>
                </a:solidFill>
                <a:latin typeface="Courier New"/>
                <a:ea typeface="Courier New"/>
                <a:cs typeface="Courier New"/>
                <a:sym typeface="Courier New"/>
              </a:rPr>
              <a:t>xmlns:</a:t>
            </a:r>
            <a:r>
              <a:rPr lang="en" sz="1350">
                <a:solidFill>
                  <a:srgbClr val="9876AA"/>
                </a:solidFill>
                <a:latin typeface="Courier New"/>
                <a:ea typeface="Courier New"/>
                <a:cs typeface="Courier New"/>
                <a:sym typeface="Courier New"/>
              </a:rPr>
              <a:t>android</a:t>
            </a:r>
            <a:r>
              <a:rPr lang="en" sz="1350">
                <a:solidFill>
                  <a:srgbClr val="6A8759"/>
                </a:solidFill>
                <a:latin typeface="Courier New"/>
                <a:ea typeface="Courier New"/>
                <a:cs typeface="Courier New"/>
                <a:sym typeface="Courier New"/>
              </a:rPr>
              <a:t>="http://schemas.android.com/apk/res/android"</a:t>
            </a:r>
            <a:endParaRPr sz="1350">
              <a:solidFill>
                <a:srgbClr val="6A8759"/>
              </a:solidFill>
              <a:latin typeface="Courier New"/>
              <a:ea typeface="Courier New"/>
              <a:cs typeface="Courier New"/>
              <a:sym typeface="Courier New"/>
            </a:endParaRPr>
          </a:p>
          <a:p>
            <a:pPr indent="0" lvl="0" marL="0" rtl="0" algn="l">
              <a:spcBef>
                <a:spcPts val="0"/>
              </a:spcBef>
              <a:spcAft>
                <a:spcPts val="0"/>
              </a:spcAft>
              <a:buNone/>
            </a:pPr>
            <a:r>
              <a:rPr lang="en" sz="1350">
                <a:solidFill>
                  <a:srgbClr val="6A8759"/>
                </a:solidFill>
                <a:latin typeface="Courier New"/>
                <a:ea typeface="Courier New"/>
                <a:cs typeface="Courier New"/>
                <a:sym typeface="Courier New"/>
              </a:rPr>
              <a:t>   </a:t>
            </a:r>
            <a:r>
              <a:rPr lang="en" sz="1350">
                <a:solidFill>
                  <a:srgbClr val="9876AA"/>
                </a:solidFill>
                <a:latin typeface="Courier New"/>
                <a:ea typeface="Courier New"/>
                <a:cs typeface="Courier New"/>
                <a:sym typeface="Courier New"/>
              </a:rPr>
              <a:t>android</a:t>
            </a:r>
            <a:r>
              <a:rPr lang="en" sz="1350">
                <a:solidFill>
                  <a:srgbClr val="BABABA"/>
                </a:solidFill>
                <a:latin typeface="Courier New"/>
                <a:ea typeface="Courier New"/>
                <a:cs typeface="Courier New"/>
                <a:sym typeface="Courier New"/>
              </a:rPr>
              <a:t>:layout_width</a:t>
            </a:r>
            <a:r>
              <a:rPr lang="en" sz="1350">
                <a:solidFill>
                  <a:srgbClr val="6A8759"/>
                </a:solidFill>
                <a:latin typeface="Courier New"/>
                <a:ea typeface="Courier New"/>
                <a:cs typeface="Courier New"/>
                <a:sym typeface="Courier New"/>
              </a:rPr>
              <a:t>="match_parent"</a:t>
            </a:r>
            <a:endParaRPr sz="1350">
              <a:solidFill>
                <a:srgbClr val="6A8759"/>
              </a:solidFill>
              <a:latin typeface="Courier New"/>
              <a:ea typeface="Courier New"/>
              <a:cs typeface="Courier New"/>
              <a:sym typeface="Courier New"/>
            </a:endParaRPr>
          </a:p>
          <a:p>
            <a:pPr indent="0" lvl="0" marL="0" rtl="0" algn="l">
              <a:spcBef>
                <a:spcPts val="0"/>
              </a:spcBef>
              <a:spcAft>
                <a:spcPts val="0"/>
              </a:spcAft>
              <a:buNone/>
            </a:pPr>
            <a:r>
              <a:rPr lang="en" sz="1350">
                <a:solidFill>
                  <a:srgbClr val="6A8759"/>
                </a:solidFill>
                <a:latin typeface="Courier New"/>
                <a:ea typeface="Courier New"/>
                <a:cs typeface="Courier New"/>
                <a:sym typeface="Courier New"/>
              </a:rPr>
              <a:t>   </a:t>
            </a:r>
            <a:r>
              <a:rPr lang="en" sz="1350">
                <a:solidFill>
                  <a:srgbClr val="9876AA"/>
                </a:solidFill>
                <a:latin typeface="Courier New"/>
                <a:ea typeface="Courier New"/>
                <a:cs typeface="Courier New"/>
                <a:sym typeface="Courier New"/>
              </a:rPr>
              <a:t>android</a:t>
            </a:r>
            <a:r>
              <a:rPr lang="en" sz="1350">
                <a:solidFill>
                  <a:srgbClr val="BABABA"/>
                </a:solidFill>
                <a:latin typeface="Courier New"/>
                <a:ea typeface="Courier New"/>
                <a:cs typeface="Courier New"/>
                <a:sym typeface="Courier New"/>
              </a:rPr>
              <a:t>:layout_height</a:t>
            </a:r>
            <a:r>
              <a:rPr lang="en" sz="1350">
                <a:solidFill>
                  <a:srgbClr val="6A8759"/>
                </a:solidFill>
                <a:latin typeface="Courier New"/>
                <a:ea typeface="Courier New"/>
                <a:cs typeface="Courier New"/>
                <a:sym typeface="Courier New"/>
              </a:rPr>
              <a:t>="match_parent"</a:t>
            </a:r>
            <a:endParaRPr sz="1350">
              <a:solidFill>
                <a:srgbClr val="6A8759"/>
              </a:solidFill>
              <a:latin typeface="Courier New"/>
              <a:ea typeface="Courier New"/>
              <a:cs typeface="Courier New"/>
              <a:sym typeface="Courier New"/>
            </a:endParaRPr>
          </a:p>
          <a:p>
            <a:pPr indent="0" lvl="0" marL="0" rtl="0" algn="l">
              <a:spcBef>
                <a:spcPts val="0"/>
              </a:spcBef>
              <a:spcAft>
                <a:spcPts val="0"/>
              </a:spcAft>
              <a:buNone/>
            </a:pPr>
            <a:r>
              <a:rPr lang="en" sz="1350">
                <a:solidFill>
                  <a:srgbClr val="6A8759"/>
                </a:solidFill>
                <a:latin typeface="Courier New"/>
                <a:ea typeface="Courier New"/>
                <a:cs typeface="Courier New"/>
                <a:sym typeface="Courier New"/>
              </a:rPr>
              <a:t>   </a:t>
            </a:r>
            <a:r>
              <a:rPr b="1" lang="en" sz="1350">
                <a:solidFill>
                  <a:srgbClr val="9876AA"/>
                </a:solidFill>
                <a:latin typeface="Courier New"/>
                <a:ea typeface="Courier New"/>
                <a:cs typeface="Courier New"/>
                <a:sym typeface="Courier New"/>
              </a:rPr>
              <a:t>android</a:t>
            </a:r>
            <a:r>
              <a:rPr b="1" lang="en" sz="1350">
                <a:solidFill>
                  <a:srgbClr val="BABABA"/>
                </a:solidFill>
                <a:latin typeface="Courier New"/>
                <a:ea typeface="Courier New"/>
                <a:cs typeface="Courier New"/>
                <a:sym typeface="Courier New"/>
              </a:rPr>
              <a:t>:orientation</a:t>
            </a:r>
            <a:r>
              <a:rPr b="1" lang="en" sz="1350">
                <a:solidFill>
                  <a:srgbClr val="6A8759"/>
                </a:solidFill>
                <a:latin typeface="Courier New"/>
                <a:ea typeface="Courier New"/>
                <a:cs typeface="Courier New"/>
                <a:sym typeface="Courier New"/>
              </a:rPr>
              <a:t>="vertical"</a:t>
            </a:r>
            <a:r>
              <a:rPr lang="en" sz="1350">
                <a:solidFill>
                  <a:srgbClr val="E8BF6A"/>
                </a:solidFill>
                <a:latin typeface="Courier New"/>
                <a:ea typeface="Courier New"/>
                <a:cs typeface="Courier New"/>
                <a:sym typeface="Courier New"/>
              </a:rPr>
              <a:t>&gt;</a:t>
            </a:r>
            <a:endParaRPr sz="1350">
              <a:solidFill>
                <a:srgbClr val="E8BF6A"/>
              </a:solidFill>
              <a:latin typeface="Courier New"/>
              <a:ea typeface="Courier New"/>
              <a:cs typeface="Courier New"/>
              <a:sym typeface="Courier New"/>
            </a:endParaRPr>
          </a:p>
          <a:p>
            <a:pPr indent="0" lvl="0" marL="0" rtl="0" algn="l">
              <a:spcBef>
                <a:spcPts val="0"/>
              </a:spcBef>
              <a:spcAft>
                <a:spcPts val="0"/>
              </a:spcAft>
              <a:buNone/>
            </a:pPr>
            <a:r>
              <a:rPr lang="en" sz="1350">
                <a:solidFill>
                  <a:srgbClr val="E8BF6A"/>
                </a:solidFill>
                <a:latin typeface="Courier New"/>
                <a:ea typeface="Courier New"/>
                <a:cs typeface="Courier New"/>
                <a:sym typeface="Courier New"/>
              </a:rPr>
              <a:t>   .</a:t>
            </a:r>
            <a:endParaRPr sz="1350">
              <a:solidFill>
                <a:srgbClr val="E8BF6A"/>
              </a:solidFill>
              <a:latin typeface="Courier New"/>
              <a:ea typeface="Courier New"/>
              <a:cs typeface="Courier New"/>
              <a:sym typeface="Courier New"/>
            </a:endParaRPr>
          </a:p>
          <a:p>
            <a:pPr indent="0" lvl="0" marL="0" rtl="0" algn="l">
              <a:spcBef>
                <a:spcPts val="0"/>
              </a:spcBef>
              <a:spcAft>
                <a:spcPts val="0"/>
              </a:spcAft>
              <a:buNone/>
            </a:pPr>
            <a:r>
              <a:rPr lang="en" sz="1350">
                <a:solidFill>
                  <a:srgbClr val="E8BF6A"/>
                </a:solidFill>
                <a:latin typeface="Courier New"/>
                <a:ea typeface="Courier New"/>
                <a:cs typeface="Courier New"/>
                <a:sym typeface="Courier New"/>
              </a:rPr>
              <a:t>   .</a:t>
            </a:r>
            <a:endParaRPr sz="135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en" sz="1350">
                <a:solidFill>
                  <a:srgbClr val="E8BF6A"/>
                </a:solidFill>
                <a:latin typeface="Courier New"/>
                <a:ea typeface="Courier New"/>
                <a:cs typeface="Courier New"/>
                <a:sym typeface="Courier New"/>
              </a:rPr>
              <a:t>&lt;/LinearLayout&gt;</a:t>
            </a:r>
            <a:endParaRPr b="1" sz="1350">
              <a:solidFill>
                <a:srgbClr val="E8BF6A"/>
              </a:solidFill>
              <a:latin typeface="Courier New"/>
              <a:ea typeface="Courier New"/>
              <a:cs typeface="Courier New"/>
              <a:sym typeface="Courier New"/>
            </a:endParaRPr>
          </a:p>
        </p:txBody>
      </p:sp>
      <p:pic>
        <p:nvPicPr>
          <p:cNvPr id="518" name="Google Shape;518;p64"/>
          <p:cNvPicPr preferRelativeResize="0"/>
          <p:nvPr/>
        </p:nvPicPr>
        <p:blipFill>
          <a:blip r:embed="rId3">
            <a:alphaModFix/>
          </a:blip>
          <a:stretch>
            <a:fillRect/>
          </a:stretch>
        </p:blipFill>
        <p:spPr>
          <a:xfrm>
            <a:off x="6556425" y="553650"/>
            <a:ext cx="2314795" cy="41476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Orientation</a:t>
            </a:r>
            <a:endParaRPr/>
          </a:p>
        </p:txBody>
      </p:sp>
      <p:sp>
        <p:nvSpPr>
          <p:cNvPr id="524" name="Google Shape;524;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5" name="Google Shape;525;p65"/>
          <p:cNvSpPr txBox="1"/>
          <p:nvPr/>
        </p:nvSpPr>
        <p:spPr>
          <a:xfrm>
            <a:off x="445775" y="1548475"/>
            <a:ext cx="5181600" cy="2262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E8BF6A"/>
                </a:solidFill>
                <a:latin typeface="Courier New"/>
                <a:ea typeface="Courier New"/>
                <a:cs typeface="Courier New"/>
                <a:sym typeface="Courier New"/>
              </a:rPr>
              <a:t>&lt;?</a:t>
            </a:r>
            <a:r>
              <a:rPr lang="en" sz="1350">
                <a:solidFill>
                  <a:srgbClr val="BABABA"/>
                </a:solidFill>
                <a:latin typeface="Courier New"/>
                <a:ea typeface="Courier New"/>
                <a:cs typeface="Courier New"/>
                <a:sym typeface="Courier New"/>
              </a:rPr>
              <a:t>xml version</a:t>
            </a:r>
            <a:r>
              <a:rPr lang="en" sz="1350">
                <a:solidFill>
                  <a:srgbClr val="6A8759"/>
                </a:solidFill>
                <a:latin typeface="Courier New"/>
                <a:ea typeface="Courier New"/>
                <a:cs typeface="Courier New"/>
                <a:sym typeface="Courier New"/>
              </a:rPr>
              <a:t>="1.0" </a:t>
            </a:r>
            <a:r>
              <a:rPr lang="en" sz="1350">
                <a:solidFill>
                  <a:srgbClr val="BABABA"/>
                </a:solidFill>
                <a:latin typeface="Courier New"/>
                <a:ea typeface="Courier New"/>
                <a:cs typeface="Courier New"/>
                <a:sym typeface="Courier New"/>
              </a:rPr>
              <a:t>encoding</a:t>
            </a:r>
            <a:r>
              <a:rPr lang="en" sz="1350">
                <a:solidFill>
                  <a:srgbClr val="6A8759"/>
                </a:solidFill>
                <a:latin typeface="Courier New"/>
                <a:ea typeface="Courier New"/>
                <a:cs typeface="Courier New"/>
                <a:sym typeface="Courier New"/>
              </a:rPr>
              <a:t>="utf-8"</a:t>
            </a:r>
            <a:r>
              <a:rPr lang="en" sz="1350">
                <a:solidFill>
                  <a:srgbClr val="E8BF6A"/>
                </a:solidFill>
                <a:latin typeface="Courier New"/>
                <a:ea typeface="Courier New"/>
                <a:cs typeface="Courier New"/>
                <a:sym typeface="Courier New"/>
              </a:rPr>
              <a:t>?&gt;</a:t>
            </a:r>
            <a:endParaRPr sz="135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en" sz="1350">
                <a:solidFill>
                  <a:srgbClr val="E8BF6A"/>
                </a:solidFill>
                <a:latin typeface="Courier New"/>
                <a:ea typeface="Courier New"/>
                <a:cs typeface="Courier New"/>
                <a:sym typeface="Courier New"/>
              </a:rPr>
              <a:t>&lt;LinearLayout</a:t>
            </a:r>
            <a:r>
              <a:rPr lang="en" sz="1350">
                <a:solidFill>
                  <a:srgbClr val="E8BF6A"/>
                </a:solidFill>
                <a:latin typeface="Courier New"/>
                <a:ea typeface="Courier New"/>
                <a:cs typeface="Courier New"/>
                <a:sym typeface="Courier New"/>
              </a:rPr>
              <a:t> </a:t>
            </a:r>
            <a:r>
              <a:rPr lang="en" sz="1350">
                <a:solidFill>
                  <a:srgbClr val="BABABA"/>
                </a:solidFill>
                <a:latin typeface="Courier New"/>
                <a:ea typeface="Courier New"/>
                <a:cs typeface="Courier New"/>
                <a:sym typeface="Courier New"/>
              </a:rPr>
              <a:t>xmlns:</a:t>
            </a:r>
            <a:r>
              <a:rPr lang="en" sz="1350">
                <a:solidFill>
                  <a:srgbClr val="9876AA"/>
                </a:solidFill>
                <a:latin typeface="Courier New"/>
                <a:ea typeface="Courier New"/>
                <a:cs typeface="Courier New"/>
                <a:sym typeface="Courier New"/>
              </a:rPr>
              <a:t>android</a:t>
            </a:r>
            <a:r>
              <a:rPr lang="en" sz="1350">
                <a:solidFill>
                  <a:srgbClr val="6A8759"/>
                </a:solidFill>
                <a:latin typeface="Courier New"/>
                <a:ea typeface="Courier New"/>
                <a:cs typeface="Courier New"/>
                <a:sym typeface="Courier New"/>
              </a:rPr>
              <a:t>="http://schemas.android.com/apk/res/android"</a:t>
            </a:r>
            <a:endParaRPr sz="1350">
              <a:solidFill>
                <a:srgbClr val="6A8759"/>
              </a:solidFill>
              <a:latin typeface="Courier New"/>
              <a:ea typeface="Courier New"/>
              <a:cs typeface="Courier New"/>
              <a:sym typeface="Courier New"/>
            </a:endParaRPr>
          </a:p>
          <a:p>
            <a:pPr indent="0" lvl="0" marL="0" rtl="0" algn="l">
              <a:spcBef>
                <a:spcPts val="0"/>
              </a:spcBef>
              <a:spcAft>
                <a:spcPts val="0"/>
              </a:spcAft>
              <a:buNone/>
            </a:pPr>
            <a:r>
              <a:rPr lang="en" sz="1350">
                <a:solidFill>
                  <a:srgbClr val="6A8759"/>
                </a:solidFill>
                <a:latin typeface="Courier New"/>
                <a:ea typeface="Courier New"/>
                <a:cs typeface="Courier New"/>
                <a:sym typeface="Courier New"/>
              </a:rPr>
              <a:t>   </a:t>
            </a:r>
            <a:r>
              <a:rPr lang="en" sz="1350">
                <a:solidFill>
                  <a:srgbClr val="9876AA"/>
                </a:solidFill>
                <a:latin typeface="Courier New"/>
                <a:ea typeface="Courier New"/>
                <a:cs typeface="Courier New"/>
                <a:sym typeface="Courier New"/>
              </a:rPr>
              <a:t>android</a:t>
            </a:r>
            <a:r>
              <a:rPr lang="en" sz="1350">
                <a:solidFill>
                  <a:srgbClr val="BABABA"/>
                </a:solidFill>
                <a:latin typeface="Courier New"/>
                <a:ea typeface="Courier New"/>
                <a:cs typeface="Courier New"/>
                <a:sym typeface="Courier New"/>
              </a:rPr>
              <a:t>:layout_width</a:t>
            </a:r>
            <a:r>
              <a:rPr lang="en" sz="1350">
                <a:solidFill>
                  <a:srgbClr val="6A8759"/>
                </a:solidFill>
                <a:latin typeface="Courier New"/>
                <a:ea typeface="Courier New"/>
                <a:cs typeface="Courier New"/>
                <a:sym typeface="Courier New"/>
              </a:rPr>
              <a:t>="match_parent"</a:t>
            </a:r>
            <a:endParaRPr sz="1350">
              <a:solidFill>
                <a:srgbClr val="6A8759"/>
              </a:solidFill>
              <a:latin typeface="Courier New"/>
              <a:ea typeface="Courier New"/>
              <a:cs typeface="Courier New"/>
              <a:sym typeface="Courier New"/>
            </a:endParaRPr>
          </a:p>
          <a:p>
            <a:pPr indent="0" lvl="0" marL="0" rtl="0" algn="l">
              <a:spcBef>
                <a:spcPts val="0"/>
              </a:spcBef>
              <a:spcAft>
                <a:spcPts val="0"/>
              </a:spcAft>
              <a:buNone/>
            </a:pPr>
            <a:r>
              <a:rPr lang="en" sz="1350">
                <a:solidFill>
                  <a:srgbClr val="6A8759"/>
                </a:solidFill>
                <a:latin typeface="Courier New"/>
                <a:ea typeface="Courier New"/>
                <a:cs typeface="Courier New"/>
                <a:sym typeface="Courier New"/>
              </a:rPr>
              <a:t>   </a:t>
            </a:r>
            <a:r>
              <a:rPr lang="en" sz="1350">
                <a:solidFill>
                  <a:srgbClr val="9876AA"/>
                </a:solidFill>
                <a:latin typeface="Courier New"/>
                <a:ea typeface="Courier New"/>
                <a:cs typeface="Courier New"/>
                <a:sym typeface="Courier New"/>
              </a:rPr>
              <a:t>android</a:t>
            </a:r>
            <a:r>
              <a:rPr lang="en" sz="1350">
                <a:solidFill>
                  <a:srgbClr val="BABABA"/>
                </a:solidFill>
                <a:latin typeface="Courier New"/>
                <a:ea typeface="Courier New"/>
                <a:cs typeface="Courier New"/>
                <a:sym typeface="Courier New"/>
              </a:rPr>
              <a:t>:layout_height</a:t>
            </a:r>
            <a:r>
              <a:rPr lang="en" sz="1350">
                <a:solidFill>
                  <a:srgbClr val="6A8759"/>
                </a:solidFill>
                <a:latin typeface="Courier New"/>
                <a:ea typeface="Courier New"/>
                <a:cs typeface="Courier New"/>
                <a:sym typeface="Courier New"/>
              </a:rPr>
              <a:t>="match_parent"</a:t>
            </a:r>
            <a:endParaRPr sz="1350">
              <a:solidFill>
                <a:srgbClr val="6A8759"/>
              </a:solidFill>
              <a:latin typeface="Courier New"/>
              <a:ea typeface="Courier New"/>
              <a:cs typeface="Courier New"/>
              <a:sym typeface="Courier New"/>
            </a:endParaRPr>
          </a:p>
          <a:p>
            <a:pPr indent="0" lvl="0" marL="0" rtl="0" algn="l">
              <a:spcBef>
                <a:spcPts val="0"/>
              </a:spcBef>
              <a:spcAft>
                <a:spcPts val="0"/>
              </a:spcAft>
              <a:buNone/>
            </a:pPr>
            <a:r>
              <a:rPr lang="en" sz="1350">
                <a:solidFill>
                  <a:srgbClr val="6A8759"/>
                </a:solidFill>
                <a:latin typeface="Courier New"/>
                <a:ea typeface="Courier New"/>
                <a:cs typeface="Courier New"/>
                <a:sym typeface="Courier New"/>
              </a:rPr>
              <a:t>   </a:t>
            </a:r>
            <a:r>
              <a:rPr b="1" lang="en" sz="1350">
                <a:solidFill>
                  <a:srgbClr val="9876AA"/>
                </a:solidFill>
                <a:latin typeface="Courier New"/>
                <a:ea typeface="Courier New"/>
                <a:cs typeface="Courier New"/>
                <a:sym typeface="Courier New"/>
              </a:rPr>
              <a:t>android</a:t>
            </a:r>
            <a:r>
              <a:rPr b="1" lang="en" sz="1350">
                <a:solidFill>
                  <a:srgbClr val="BABABA"/>
                </a:solidFill>
                <a:latin typeface="Courier New"/>
                <a:ea typeface="Courier New"/>
                <a:cs typeface="Courier New"/>
                <a:sym typeface="Courier New"/>
              </a:rPr>
              <a:t>:orientation</a:t>
            </a:r>
            <a:r>
              <a:rPr b="1" lang="en" sz="1350">
                <a:solidFill>
                  <a:srgbClr val="6A8759"/>
                </a:solidFill>
                <a:latin typeface="Courier New"/>
                <a:ea typeface="Courier New"/>
                <a:cs typeface="Courier New"/>
                <a:sym typeface="Courier New"/>
              </a:rPr>
              <a:t>="horizontal"</a:t>
            </a:r>
            <a:r>
              <a:rPr lang="en" sz="1350">
                <a:solidFill>
                  <a:srgbClr val="E8BF6A"/>
                </a:solidFill>
                <a:latin typeface="Courier New"/>
                <a:ea typeface="Courier New"/>
                <a:cs typeface="Courier New"/>
                <a:sym typeface="Courier New"/>
              </a:rPr>
              <a:t>&gt;</a:t>
            </a:r>
            <a:endParaRPr sz="1350">
              <a:solidFill>
                <a:srgbClr val="E8BF6A"/>
              </a:solidFill>
              <a:latin typeface="Courier New"/>
              <a:ea typeface="Courier New"/>
              <a:cs typeface="Courier New"/>
              <a:sym typeface="Courier New"/>
            </a:endParaRPr>
          </a:p>
          <a:p>
            <a:pPr indent="0" lvl="0" marL="0" rtl="0" algn="l">
              <a:spcBef>
                <a:spcPts val="0"/>
              </a:spcBef>
              <a:spcAft>
                <a:spcPts val="0"/>
              </a:spcAft>
              <a:buNone/>
            </a:pPr>
            <a:r>
              <a:rPr lang="en" sz="1350">
                <a:solidFill>
                  <a:srgbClr val="E8BF6A"/>
                </a:solidFill>
                <a:latin typeface="Courier New"/>
                <a:ea typeface="Courier New"/>
                <a:cs typeface="Courier New"/>
                <a:sym typeface="Courier New"/>
              </a:rPr>
              <a:t>   .</a:t>
            </a:r>
            <a:endParaRPr sz="1350">
              <a:solidFill>
                <a:srgbClr val="E8BF6A"/>
              </a:solidFill>
              <a:latin typeface="Courier New"/>
              <a:ea typeface="Courier New"/>
              <a:cs typeface="Courier New"/>
              <a:sym typeface="Courier New"/>
            </a:endParaRPr>
          </a:p>
          <a:p>
            <a:pPr indent="0" lvl="0" marL="0" rtl="0" algn="l">
              <a:spcBef>
                <a:spcPts val="0"/>
              </a:spcBef>
              <a:spcAft>
                <a:spcPts val="0"/>
              </a:spcAft>
              <a:buNone/>
            </a:pPr>
            <a:r>
              <a:rPr lang="en" sz="1350">
                <a:solidFill>
                  <a:srgbClr val="E8BF6A"/>
                </a:solidFill>
                <a:latin typeface="Courier New"/>
                <a:ea typeface="Courier New"/>
                <a:cs typeface="Courier New"/>
                <a:sym typeface="Courier New"/>
              </a:rPr>
              <a:t>   .</a:t>
            </a:r>
            <a:endParaRPr sz="1350">
              <a:solidFill>
                <a:srgbClr val="E8BF6A"/>
              </a:solidFill>
              <a:latin typeface="Courier New"/>
              <a:ea typeface="Courier New"/>
              <a:cs typeface="Courier New"/>
              <a:sym typeface="Courier New"/>
            </a:endParaRPr>
          </a:p>
          <a:p>
            <a:pPr indent="0" lvl="0" marL="0" rtl="0" algn="l">
              <a:spcBef>
                <a:spcPts val="0"/>
              </a:spcBef>
              <a:spcAft>
                <a:spcPts val="0"/>
              </a:spcAft>
              <a:buNone/>
            </a:pPr>
            <a:r>
              <a:rPr b="1" lang="en" sz="1350">
                <a:solidFill>
                  <a:srgbClr val="E8BF6A"/>
                </a:solidFill>
                <a:latin typeface="Courier New"/>
                <a:ea typeface="Courier New"/>
                <a:cs typeface="Courier New"/>
                <a:sym typeface="Courier New"/>
              </a:rPr>
              <a:t>&lt;/LinearLayout&gt;</a:t>
            </a:r>
            <a:endParaRPr b="1" sz="1350">
              <a:solidFill>
                <a:srgbClr val="E8BF6A"/>
              </a:solidFill>
              <a:latin typeface="Courier New"/>
              <a:ea typeface="Courier New"/>
              <a:cs typeface="Courier New"/>
              <a:sym typeface="Courier New"/>
            </a:endParaRPr>
          </a:p>
        </p:txBody>
      </p:sp>
      <p:pic>
        <p:nvPicPr>
          <p:cNvPr id="526" name="Google Shape;526;p65"/>
          <p:cNvPicPr preferRelativeResize="0"/>
          <p:nvPr/>
        </p:nvPicPr>
        <p:blipFill>
          <a:blip r:embed="rId3">
            <a:alphaModFix/>
          </a:blip>
          <a:stretch>
            <a:fillRect/>
          </a:stretch>
        </p:blipFill>
        <p:spPr>
          <a:xfrm>
            <a:off x="6574375" y="694675"/>
            <a:ext cx="2319326" cy="41477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66"/>
          <p:cNvSpPr txBox="1"/>
          <p:nvPr/>
        </p:nvSpPr>
        <p:spPr>
          <a:xfrm>
            <a:off x="871350" y="1253775"/>
            <a:ext cx="5067000" cy="3455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rgbClr val="E8BF6A"/>
                </a:solidFill>
                <a:latin typeface="Poppins"/>
                <a:ea typeface="Poppins"/>
                <a:cs typeface="Poppins"/>
                <a:sym typeface="Poppins"/>
              </a:rPr>
              <a:t>&lt;LinearLayout</a:t>
            </a:r>
            <a:endParaRPr sz="850">
              <a:solidFill>
                <a:srgbClr val="6A8759"/>
              </a:solidFill>
              <a:latin typeface="Poppins"/>
              <a:ea typeface="Poppins"/>
              <a:cs typeface="Poppins"/>
              <a:sym typeface="Poppins"/>
            </a:endParaRPr>
          </a:p>
          <a:p>
            <a:pPr indent="0" lvl="0" marL="0" rtl="0" algn="l">
              <a:spcBef>
                <a:spcPts val="0"/>
              </a:spcBef>
              <a:spcAft>
                <a:spcPts val="0"/>
              </a:spcAft>
              <a:buNone/>
            </a:pPr>
            <a:r>
              <a:rPr lang="en" sz="850">
                <a:solidFill>
                  <a:srgbClr val="6A8759"/>
                </a:solidFill>
                <a:latin typeface="Poppins"/>
                <a:ea typeface="Poppins"/>
                <a:cs typeface="Poppins"/>
                <a:sym typeface="Poppins"/>
              </a:rPr>
              <a:t>   </a:t>
            </a:r>
            <a:r>
              <a:rPr lang="en" sz="850">
                <a:solidFill>
                  <a:srgbClr val="9876AA"/>
                </a:solidFill>
                <a:latin typeface="Poppins"/>
                <a:ea typeface="Poppins"/>
                <a:cs typeface="Poppins"/>
                <a:sym typeface="Poppins"/>
              </a:rPr>
              <a:t>android</a:t>
            </a:r>
            <a:r>
              <a:rPr lang="en" sz="850">
                <a:solidFill>
                  <a:srgbClr val="BABABA"/>
                </a:solidFill>
                <a:latin typeface="Poppins"/>
                <a:ea typeface="Poppins"/>
                <a:cs typeface="Poppins"/>
                <a:sym typeface="Poppins"/>
              </a:rPr>
              <a:t>:layout_width</a:t>
            </a:r>
            <a:r>
              <a:rPr lang="en" sz="850">
                <a:solidFill>
                  <a:srgbClr val="6A8759"/>
                </a:solidFill>
                <a:latin typeface="Poppins"/>
                <a:ea typeface="Poppins"/>
                <a:cs typeface="Poppins"/>
                <a:sym typeface="Poppins"/>
              </a:rPr>
              <a:t>="match_parent"</a:t>
            </a:r>
            <a:endParaRPr sz="850">
              <a:solidFill>
                <a:srgbClr val="6A8759"/>
              </a:solidFill>
              <a:latin typeface="Poppins"/>
              <a:ea typeface="Poppins"/>
              <a:cs typeface="Poppins"/>
              <a:sym typeface="Poppins"/>
            </a:endParaRPr>
          </a:p>
          <a:p>
            <a:pPr indent="0" lvl="0" marL="0" rtl="0" algn="l">
              <a:spcBef>
                <a:spcPts val="0"/>
              </a:spcBef>
              <a:spcAft>
                <a:spcPts val="0"/>
              </a:spcAft>
              <a:buNone/>
            </a:pPr>
            <a:r>
              <a:rPr lang="en" sz="850">
                <a:solidFill>
                  <a:srgbClr val="6A8759"/>
                </a:solidFill>
                <a:latin typeface="Poppins"/>
                <a:ea typeface="Poppins"/>
                <a:cs typeface="Poppins"/>
                <a:sym typeface="Poppins"/>
              </a:rPr>
              <a:t>   </a:t>
            </a:r>
            <a:r>
              <a:rPr lang="en" sz="850">
                <a:solidFill>
                  <a:srgbClr val="9876AA"/>
                </a:solidFill>
                <a:latin typeface="Poppins"/>
                <a:ea typeface="Poppins"/>
                <a:cs typeface="Poppins"/>
                <a:sym typeface="Poppins"/>
              </a:rPr>
              <a:t>android</a:t>
            </a:r>
            <a:r>
              <a:rPr lang="en" sz="850">
                <a:solidFill>
                  <a:srgbClr val="BABABA"/>
                </a:solidFill>
                <a:latin typeface="Poppins"/>
                <a:ea typeface="Poppins"/>
                <a:cs typeface="Poppins"/>
                <a:sym typeface="Poppins"/>
              </a:rPr>
              <a:t>:layout_height</a:t>
            </a:r>
            <a:r>
              <a:rPr lang="en" sz="850">
                <a:solidFill>
                  <a:srgbClr val="6A8759"/>
                </a:solidFill>
                <a:latin typeface="Poppins"/>
                <a:ea typeface="Poppins"/>
                <a:cs typeface="Poppins"/>
                <a:sym typeface="Poppins"/>
              </a:rPr>
              <a:t>="match_parent"</a:t>
            </a:r>
            <a:endParaRPr sz="850">
              <a:solidFill>
                <a:srgbClr val="6A8759"/>
              </a:solidFill>
              <a:latin typeface="Poppins"/>
              <a:ea typeface="Poppins"/>
              <a:cs typeface="Poppins"/>
              <a:sym typeface="Poppins"/>
            </a:endParaRPr>
          </a:p>
          <a:p>
            <a:pPr indent="0" lvl="0" marL="0" rtl="0" algn="l">
              <a:spcBef>
                <a:spcPts val="0"/>
              </a:spcBef>
              <a:spcAft>
                <a:spcPts val="0"/>
              </a:spcAft>
              <a:buNone/>
            </a:pPr>
            <a:r>
              <a:rPr lang="en" sz="850">
                <a:solidFill>
                  <a:srgbClr val="6A8759"/>
                </a:solidFill>
                <a:latin typeface="Poppins"/>
                <a:ea typeface="Poppins"/>
                <a:cs typeface="Poppins"/>
                <a:sym typeface="Poppins"/>
              </a:rPr>
              <a:t>  </a:t>
            </a:r>
            <a:r>
              <a:rPr b="1" lang="en" sz="850">
                <a:solidFill>
                  <a:srgbClr val="6A8759"/>
                </a:solidFill>
                <a:latin typeface="Poppins"/>
                <a:ea typeface="Poppins"/>
                <a:cs typeface="Poppins"/>
                <a:sym typeface="Poppins"/>
              </a:rPr>
              <a:t> </a:t>
            </a:r>
            <a:r>
              <a:rPr b="1" lang="en" sz="850">
                <a:solidFill>
                  <a:srgbClr val="9876AA"/>
                </a:solidFill>
                <a:latin typeface="Poppins"/>
                <a:ea typeface="Poppins"/>
                <a:cs typeface="Poppins"/>
                <a:sym typeface="Poppins"/>
              </a:rPr>
              <a:t>android</a:t>
            </a:r>
            <a:r>
              <a:rPr b="1" lang="en" sz="850">
                <a:solidFill>
                  <a:srgbClr val="BABABA"/>
                </a:solidFill>
                <a:latin typeface="Poppins"/>
                <a:ea typeface="Poppins"/>
                <a:cs typeface="Poppins"/>
                <a:sym typeface="Poppins"/>
              </a:rPr>
              <a:t>:weightSum</a:t>
            </a:r>
            <a:r>
              <a:rPr b="1" lang="en" sz="850">
                <a:solidFill>
                  <a:srgbClr val="6A8759"/>
                </a:solidFill>
                <a:latin typeface="Poppins"/>
                <a:ea typeface="Poppins"/>
                <a:cs typeface="Poppins"/>
                <a:sym typeface="Poppins"/>
              </a:rPr>
              <a:t>="3"</a:t>
            </a:r>
            <a:endParaRPr b="1" sz="850">
              <a:solidFill>
                <a:srgbClr val="6A8759"/>
              </a:solidFill>
              <a:latin typeface="Poppins"/>
              <a:ea typeface="Poppins"/>
              <a:cs typeface="Poppins"/>
              <a:sym typeface="Poppins"/>
            </a:endParaRPr>
          </a:p>
          <a:p>
            <a:pPr indent="0" lvl="0" marL="0" rtl="0" algn="l">
              <a:spcBef>
                <a:spcPts val="0"/>
              </a:spcBef>
              <a:spcAft>
                <a:spcPts val="0"/>
              </a:spcAft>
              <a:buNone/>
            </a:pPr>
            <a:r>
              <a:rPr lang="en" sz="850">
                <a:solidFill>
                  <a:srgbClr val="6A8759"/>
                </a:solidFill>
                <a:latin typeface="Poppins"/>
                <a:ea typeface="Poppins"/>
                <a:cs typeface="Poppins"/>
                <a:sym typeface="Poppins"/>
              </a:rPr>
              <a:t>   </a:t>
            </a:r>
            <a:r>
              <a:rPr lang="en" sz="850">
                <a:solidFill>
                  <a:srgbClr val="9876AA"/>
                </a:solidFill>
                <a:latin typeface="Poppins"/>
                <a:ea typeface="Poppins"/>
                <a:cs typeface="Poppins"/>
                <a:sym typeface="Poppins"/>
              </a:rPr>
              <a:t>android</a:t>
            </a:r>
            <a:r>
              <a:rPr lang="en" sz="850">
                <a:solidFill>
                  <a:srgbClr val="BABABA"/>
                </a:solidFill>
                <a:latin typeface="Poppins"/>
                <a:ea typeface="Poppins"/>
                <a:cs typeface="Poppins"/>
                <a:sym typeface="Poppins"/>
              </a:rPr>
              <a:t>:orientation</a:t>
            </a:r>
            <a:r>
              <a:rPr lang="en" sz="850">
                <a:solidFill>
                  <a:srgbClr val="6A8759"/>
                </a:solidFill>
                <a:latin typeface="Poppins"/>
                <a:ea typeface="Poppins"/>
                <a:cs typeface="Poppins"/>
                <a:sym typeface="Poppins"/>
              </a:rPr>
              <a:t>="vertical"</a:t>
            </a:r>
            <a:r>
              <a:rPr lang="en" sz="850">
                <a:solidFill>
                  <a:srgbClr val="E8BF6A"/>
                </a:solidFill>
                <a:latin typeface="Poppins"/>
                <a:ea typeface="Poppins"/>
                <a:cs typeface="Poppins"/>
                <a:sym typeface="Poppins"/>
              </a:rPr>
              <a:t>&gt;</a:t>
            </a:r>
            <a:endParaRPr sz="850">
              <a:solidFill>
                <a:srgbClr val="E8BF6A"/>
              </a:solidFill>
              <a:latin typeface="Poppins"/>
              <a:ea typeface="Poppins"/>
              <a:cs typeface="Poppins"/>
              <a:sym typeface="Poppins"/>
            </a:endParaRPr>
          </a:p>
          <a:p>
            <a:pPr indent="0" lvl="0" marL="0" rtl="0" algn="l">
              <a:spcBef>
                <a:spcPts val="0"/>
              </a:spcBef>
              <a:spcAft>
                <a:spcPts val="0"/>
              </a:spcAft>
              <a:buNone/>
            </a:pPr>
            <a:r>
              <a:t/>
            </a:r>
            <a:endParaRPr sz="850">
              <a:solidFill>
                <a:srgbClr val="E8BF6A"/>
              </a:solidFill>
              <a:latin typeface="Poppins"/>
              <a:ea typeface="Poppins"/>
              <a:cs typeface="Poppins"/>
              <a:sym typeface="Poppins"/>
            </a:endParaRPr>
          </a:p>
          <a:p>
            <a:pPr indent="0" lvl="0" marL="0" rtl="0" algn="l">
              <a:spcBef>
                <a:spcPts val="0"/>
              </a:spcBef>
              <a:spcAft>
                <a:spcPts val="0"/>
              </a:spcAft>
              <a:buNone/>
            </a:pPr>
            <a:r>
              <a:rPr lang="en" sz="850">
                <a:solidFill>
                  <a:srgbClr val="E8BF6A"/>
                </a:solidFill>
                <a:latin typeface="Poppins"/>
                <a:ea typeface="Poppins"/>
                <a:cs typeface="Poppins"/>
                <a:sym typeface="Poppins"/>
              </a:rPr>
              <a:t>   &lt;View</a:t>
            </a:r>
            <a:endParaRPr sz="850">
              <a:solidFill>
                <a:srgbClr val="E8BF6A"/>
              </a:solidFill>
              <a:latin typeface="Poppins"/>
              <a:ea typeface="Poppins"/>
              <a:cs typeface="Poppins"/>
              <a:sym typeface="Poppins"/>
            </a:endParaRPr>
          </a:p>
          <a:p>
            <a:pPr indent="0" lvl="0" marL="0" rtl="0" algn="l">
              <a:spcBef>
                <a:spcPts val="0"/>
              </a:spcBef>
              <a:spcAft>
                <a:spcPts val="0"/>
              </a:spcAft>
              <a:buNone/>
            </a:pPr>
            <a:r>
              <a:rPr lang="en" sz="850">
                <a:solidFill>
                  <a:srgbClr val="E8BF6A"/>
                </a:solidFill>
                <a:latin typeface="Poppins"/>
                <a:ea typeface="Poppins"/>
                <a:cs typeface="Poppins"/>
                <a:sym typeface="Poppins"/>
              </a:rPr>
              <a:t>       </a:t>
            </a:r>
            <a:r>
              <a:rPr lang="en" sz="850">
                <a:solidFill>
                  <a:srgbClr val="9876AA"/>
                </a:solidFill>
                <a:latin typeface="Poppins"/>
                <a:ea typeface="Poppins"/>
                <a:cs typeface="Poppins"/>
                <a:sym typeface="Poppins"/>
              </a:rPr>
              <a:t>android</a:t>
            </a:r>
            <a:r>
              <a:rPr lang="en" sz="850">
                <a:solidFill>
                  <a:srgbClr val="BABABA"/>
                </a:solidFill>
                <a:latin typeface="Poppins"/>
                <a:ea typeface="Poppins"/>
                <a:cs typeface="Poppins"/>
                <a:sym typeface="Poppins"/>
              </a:rPr>
              <a:t>:layout_width</a:t>
            </a:r>
            <a:r>
              <a:rPr lang="en" sz="850">
                <a:solidFill>
                  <a:srgbClr val="6A8759"/>
                </a:solidFill>
                <a:latin typeface="Poppins"/>
                <a:ea typeface="Poppins"/>
                <a:cs typeface="Poppins"/>
                <a:sym typeface="Poppins"/>
              </a:rPr>
              <a:t>="match_parent"</a:t>
            </a:r>
            <a:endParaRPr sz="850">
              <a:solidFill>
                <a:srgbClr val="6A8759"/>
              </a:solidFill>
              <a:latin typeface="Poppins"/>
              <a:ea typeface="Poppins"/>
              <a:cs typeface="Poppins"/>
              <a:sym typeface="Poppins"/>
            </a:endParaRPr>
          </a:p>
          <a:p>
            <a:pPr indent="0" lvl="0" marL="0" rtl="0" algn="l">
              <a:spcBef>
                <a:spcPts val="0"/>
              </a:spcBef>
              <a:spcAft>
                <a:spcPts val="0"/>
              </a:spcAft>
              <a:buNone/>
            </a:pPr>
            <a:r>
              <a:rPr lang="en" sz="850">
                <a:solidFill>
                  <a:srgbClr val="6A8759"/>
                </a:solidFill>
                <a:latin typeface="Poppins"/>
                <a:ea typeface="Poppins"/>
                <a:cs typeface="Poppins"/>
                <a:sym typeface="Poppins"/>
              </a:rPr>
              <a:t>       </a:t>
            </a:r>
            <a:r>
              <a:rPr b="1" lang="en" sz="850">
                <a:solidFill>
                  <a:srgbClr val="9876AA"/>
                </a:solidFill>
                <a:latin typeface="Poppins"/>
                <a:ea typeface="Poppins"/>
                <a:cs typeface="Poppins"/>
                <a:sym typeface="Poppins"/>
              </a:rPr>
              <a:t>android</a:t>
            </a:r>
            <a:r>
              <a:rPr b="1" lang="en" sz="850">
                <a:solidFill>
                  <a:srgbClr val="BABABA"/>
                </a:solidFill>
                <a:latin typeface="Poppins"/>
                <a:ea typeface="Poppins"/>
                <a:cs typeface="Poppins"/>
                <a:sym typeface="Poppins"/>
              </a:rPr>
              <a:t>:layout_height</a:t>
            </a:r>
            <a:r>
              <a:rPr b="1" lang="en" sz="850">
                <a:solidFill>
                  <a:srgbClr val="6A8759"/>
                </a:solidFill>
                <a:latin typeface="Poppins"/>
                <a:ea typeface="Poppins"/>
                <a:cs typeface="Poppins"/>
                <a:sym typeface="Poppins"/>
              </a:rPr>
              <a:t>="0dp"</a:t>
            </a:r>
            <a:endParaRPr b="1" sz="850">
              <a:solidFill>
                <a:srgbClr val="6A8759"/>
              </a:solidFill>
              <a:latin typeface="Poppins"/>
              <a:ea typeface="Poppins"/>
              <a:cs typeface="Poppins"/>
              <a:sym typeface="Poppins"/>
            </a:endParaRPr>
          </a:p>
          <a:p>
            <a:pPr indent="0" lvl="0" marL="0" rtl="0" algn="l">
              <a:spcBef>
                <a:spcPts val="0"/>
              </a:spcBef>
              <a:spcAft>
                <a:spcPts val="0"/>
              </a:spcAft>
              <a:buNone/>
            </a:pPr>
            <a:r>
              <a:rPr b="1" lang="en" sz="850">
                <a:solidFill>
                  <a:srgbClr val="6A8759"/>
                </a:solidFill>
                <a:latin typeface="Poppins"/>
                <a:ea typeface="Poppins"/>
                <a:cs typeface="Poppins"/>
                <a:sym typeface="Poppins"/>
              </a:rPr>
              <a:t>        </a:t>
            </a:r>
            <a:r>
              <a:rPr b="1" lang="en" sz="850">
                <a:solidFill>
                  <a:srgbClr val="9876AA"/>
                </a:solidFill>
                <a:latin typeface="Poppins"/>
                <a:ea typeface="Poppins"/>
                <a:cs typeface="Poppins"/>
                <a:sym typeface="Poppins"/>
              </a:rPr>
              <a:t>android</a:t>
            </a:r>
            <a:r>
              <a:rPr b="1" lang="en" sz="850">
                <a:solidFill>
                  <a:srgbClr val="BABABA"/>
                </a:solidFill>
                <a:latin typeface="Poppins"/>
                <a:ea typeface="Poppins"/>
                <a:cs typeface="Poppins"/>
                <a:sym typeface="Poppins"/>
              </a:rPr>
              <a:t>:layout_weight</a:t>
            </a:r>
            <a:r>
              <a:rPr b="1" lang="en" sz="850">
                <a:solidFill>
                  <a:srgbClr val="6A8759"/>
                </a:solidFill>
                <a:latin typeface="Poppins"/>
                <a:ea typeface="Poppins"/>
                <a:cs typeface="Poppins"/>
                <a:sym typeface="Poppins"/>
              </a:rPr>
              <a:t>="1"</a:t>
            </a:r>
            <a:endParaRPr b="1" sz="850">
              <a:solidFill>
                <a:srgbClr val="6A8759"/>
              </a:solidFill>
              <a:latin typeface="Poppins"/>
              <a:ea typeface="Poppins"/>
              <a:cs typeface="Poppins"/>
              <a:sym typeface="Poppins"/>
            </a:endParaRPr>
          </a:p>
          <a:p>
            <a:pPr indent="0" lvl="0" marL="0" rtl="0" algn="l">
              <a:spcBef>
                <a:spcPts val="0"/>
              </a:spcBef>
              <a:spcAft>
                <a:spcPts val="0"/>
              </a:spcAft>
              <a:buNone/>
            </a:pPr>
            <a:r>
              <a:rPr lang="en" sz="850">
                <a:solidFill>
                  <a:srgbClr val="6A8759"/>
                </a:solidFill>
                <a:latin typeface="Poppins"/>
                <a:ea typeface="Poppins"/>
                <a:cs typeface="Poppins"/>
                <a:sym typeface="Poppins"/>
              </a:rPr>
              <a:t>       </a:t>
            </a:r>
            <a:r>
              <a:rPr lang="en" sz="850">
                <a:solidFill>
                  <a:srgbClr val="9876AA"/>
                </a:solidFill>
                <a:latin typeface="Poppins"/>
                <a:ea typeface="Poppins"/>
                <a:cs typeface="Poppins"/>
                <a:sym typeface="Poppins"/>
              </a:rPr>
              <a:t>android</a:t>
            </a:r>
            <a:r>
              <a:rPr lang="en" sz="850">
                <a:solidFill>
                  <a:srgbClr val="BABABA"/>
                </a:solidFill>
                <a:latin typeface="Poppins"/>
                <a:ea typeface="Poppins"/>
                <a:cs typeface="Poppins"/>
                <a:sym typeface="Poppins"/>
              </a:rPr>
              <a:t>:background</a:t>
            </a:r>
            <a:r>
              <a:rPr lang="en" sz="850">
                <a:solidFill>
                  <a:srgbClr val="6A8759"/>
                </a:solidFill>
                <a:latin typeface="Poppins"/>
                <a:ea typeface="Poppins"/>
                <a:cs typeface="Poppins"/>
                <a:sym typeface="Poppins"/>
              </a:rPr>
              <a:t>="#ffaa" </a:t>
            </a:r>
            <a:r>
              <a:rPr lang="en" sz="850">
                <a:solidFill>
                  <a:srgbClr val="E8BF6A"/>
                </a:solidFill>
                <a:latin typeface="Poppins"/>
                <a:ea typeface="Poppins"/>
                <a:cs typeface="Poppins"/>
                <a:sym typeface="Poppins"/>
              </a:rPr>
              <a:t>/&gt;</a:t>
            </a:r>
            <a:endParaRPr sz="850">
              <a:solidFill>
                <a:srgbClr val="E8BF6A"/>
              </a:solidFill>
              <a:latin typeface="Poppins"/>
              <a:ea typeface="Poppins"/>
              <a:cs typeface="Poppins"/>
              <a:sym typeface="Poppins"/>
            </a:endParaRPr>
          </a:p>
          <a:p>
            <a:pPr indent="0" lvl="0" marL="0" rtl="0" algn="l">
              <a:spcBef>
                <a:spcPts val="0"/>
              </a:spcBef>
              <a:spcAft>
                <a:spcPts val="0"/>
              </a:spcAft>
              <a:buNone/>
            </a:pPr>
            <a:r>
              <a:t/>
            </a:r>
            <a:endParaRPr sz="850">
              <a:solidFill>
                <a:srgbClr val="E8BF6A"/>
              </a:solidFill>
              <a:latin typeface="Poppins"/>
              <a:ea typeface="Poppins"/>
              <a:cs typeface="Poppins"/>
              <a:sym typeface="Poppins"/>
            </a:endParaRPr>
          </a:p>
          <a:p>
            <a:pPr indent="0" lvl="0" marL="0" rtl="0" algn="l">
              <a:spcBef>
                <a:spcPts val="0"/>
              </a:spcBef>
              <a:spcAft>
                <a:spcPts val="0"/>
              </a:spcAft>
              <a:buNone/>
            </a:pPr>
            <a:r>
              <a:rPr lang="en" sz="850">
                <a:solidFill>
                  <a:srgbClr val="E8BF6A"/>
                </a:solidFill>
                <a:latin typeface="Poppins"/>
                <a:ea typeface="Poppins"/>
                <a:cs typeface="Poppins"/>
                <a:sym typeface="Poppins"/>
              </a:rPr>
              <a:t>   &lt;View</a:t>
            </a:r>
            <a:endParaRPr sz="850">
              <a:solidFill>
                <a:srgbClr val="E8BF6A"/>
              </a:solidFill>
              <a:latin typeface="Poppins"/>
              <a:ea typeface="Poppins"/>
              <a:cs typeface="Poppins"/>
              <a:sym typeface="Poppins"/>
            </a:endParaRPr>
          </a:p>
          <a:p>
            <a:pPr indent="0" lvl="0" marL="0" rtl="0" algn="l">
              <a:spcBef>
                <a:spcPts val="0"/>
              </a:spcBef>
              <a:spcAft>
                <a:spcPts val="0"/>
              </a:spcAft>
              <a:buNone/>
            </a:pPr>
            <a:r>
              <a:rPr lang="en" sz="850">
                <a:solidFill>
                  <a:srgbClr val="E8BF6A"/>
                </a:solidFill>
                <a:latin typeface="Poppins"/>
                <a:ea typeface="Poppins"/>
                <a:cs typeface="Poppins"/>
                <a:sym typeface="Poppins"/>
              </a:rPr>
              <a:t>       </a:t>
            </a:r>
            <a:r>
              <a:rPr lang="en" sz="850">
                <a:solidFill>
                  <a:srgbClr val="9876AA"/>
                </a:solidFill>
                <a:latin typeface="Poppins"/>
                <a:ea typeface="Poppins"/>
                <a:cs typeface="Poppins"/>
                <a:sym typeface="Poppins"/>
              </a:rPr>
              <a:t>android</a:t>
            </a:r>
            <a:r>
              <a:rPr lang="en" sz="850">
                <a:solidFill>
                  <a:srgbClr val="BABABA"/>
                </a:solidFill>
                <a:latin typeface="Poppins"/>
                <a:ea typeface="Poppins"/>
                <a:cs typeface="Poppins"/>
                <a:sym typeface="Poppins"/>
              </a:rPr>
              <a:t>:layout_width</a:t>
            </a:r>
            <a:r>
              <a:rPr lang="en" sz="850">
                <a:solidFill>
                  <a:srgbClr val="6A8759"/>
                </a:solidFill>
                <a:latin typeface="Poppins"/>
                <a:ea typeface="Poppins"/>
                <a:cs typeface="Poppins"/>
                <a:sym typeface="Poppins"/>
              </a:rPr>
              <a:t>="match_parent"</a:t>
            </a:r>
            <a:endParaRPr sz="850">
              <a:solidFill>
                <a:srgbClr val="6A8759"/>
              </a:solidFill>
              <a:latin typeface="Poppins"/>
              <a:ea typeface="Poppins"/>
              <a:cs typeface="Poppins"/>
              <a:sym typeface="Poppins"/>
            </a:endParaRPr>
          </a:p>
          <a:p>
            <a:pPr indent="0" lvl="0" marL="0" rtl="0" algn="l">
              <a:spcBef>
                <a:spcPts val="0"/>
              </a:spcBef>
              <a:spcAft>
                <a:spcPts val="0"/>
              </a:spcAft>
              <a:buNone/>
            </a:pPr>
            <a:r>
              <a:rPr b="1" lang="en" sz="850">
                <a:solidFill>
                  <a:srgbClr val="6A8759"/>
                </a:solidFill>
                <a:latin typeface="Poppins"/>
                <a:ea typeface="Poppins"/>
                <a:cs typeface="Poppins"/>
                <a:sym typeface="Poppins"/>
              </a:rPr>
              <a:t>         </a:t>
            </a:r>
            <a:r>
              <a:rPr b="1" lang="en" sz="850">
                <a:solidFill>
                  <a:srgbClr val="9876AA"/>
                </a:solidFill>
                <a:latin typeface="Poppins"/>
                <a:ea typeface="Poppins"/>
                <a:cs typeface="Poppins"/>
                <a:sym typeface="Poppins"/>
              </a:rPr>
              <a:t>android</a:t>
            </a:r>
            <a:r>
              <a:rPr b="1" lang="en" sz="850">
                <a:solidFill>
                  <a:srgbClr val="BABABA"/>
                </a:solidFill>
                <a:latin typeface="Poppins"/>
                <a:ea typeface="Poppins"/>
                <a:cs typeface="Poppins"/>
                <a:sym typeface="Poppins"/>
              </a:rPr>
              <a:t>:layout_height</a:t>
            </a:r>
            <a:r>
              <a:rPr b="1" lang="en" sz="850">
                <a:solidFill>
                  <a:srgbClr val="6A8759"/>
                </a:solidFill>
                <a:latin typeface="Poppins"/>
                <a:ea typeface="Poppins"/>
                <a:cs typeface="Poppins"/>
                <a:sym typeface="Poppins"/>
              </a:rPr>
              <a:t>="0dp"</a:t>
            </a:r>
            <a:endParaRPr b="1" sz="850">
              <a:solidFill>
                <a:srgbClr val="6A8759"/>
              </a:solidFill>
              <a:latin typeface="Poppins"/>
              <a:ea typeface="Poppins"/>
              <a:cs typeface="Poppins"/>
              <a:sym typeface="Poppins"/>
            </a:endParaRPr>
          </a:p>
          <a:p>
            <a:pPr indent="0" lvl="0" marL="0" rtl="0" algn="l">
              <a:spcBef>
                <a:spcPts val="0"/>
              </a:spcBef>
              <a:spcAft>
                <a:spcPts val="0"/>
              </a:spcAft>
              <a:buNone/>
            </a:pPr>
            <a:r>
              <a:rPr b="1" lang="en" sz="850">
                <a:solidFill>
                  <a:srgbClr val="6A8759"/>
                </a:solidFill>
                <a:latin typeface="Poppins"/>
                <a:ea typeface="Poppins"/>
                <a:cs typeface="Poppins"/>
                <a:sym typeface="Poppins"/>
              </a:rPr>
              <a:t>         </a:t>
            </a:r>
            <a:r>
              <a:rPr b="1" lang="en" sz="850">
                <a:solidFill>
                  <a:srgbClr val="9876AA"/>
                </a:solidFill>
                <a:latin typeface="Poppins"/>
                <a:ea typeface="Poppins"/>
                <a:cs typeface="Poppins"/>
                <a:sym typeface="Poppins"/>
              </a:rPr>
              <a:t>android</a:t>
            </a:r>
            <a:r>
              <a:rPr b="1" lang="en" sz="850">
                <a:solidFill>
                  <a:srgbClr val="BABABA"/>
                </a:solidFill>
                <a:latin typeface="Poppins"/>
                <a:ea typeface="Poppins"/>
                <a:cs typeface="Poppins"/>
                <a:sym typeface="Poppins"/>
              </a:rPr>
              <a:t>:layout_weight</a:t>
            </a:r>
            <a:r>
              <a:rPr b="1" lang="en" sz="850">
                <a:solidFill>
                  <a:srgbClr val="6A8759"/>
                </a:solidFill>
                <a:latin typeface="Poppins"/>
                <a:ea typeface="Poppins"/>
                <a:cs typeface="Poppins"/>
                <a:sym typeface="Poppins"/>
              </a:rPr>
              <a:t>="1"</a:t>
            </a:r>
            <a:endParaRPr b="1" sz="850">
              <a:solidFill>
                <a:srgbClr val="6A8759"/>
              </a:solidFill>
              <a:latin typeface="Poppins"/>
              <a:ea typeface="Poppins"/>
              <a:cs typeface="Poppins"/>
              <a:sym typeface="Poppins"/>
            </a:endParaRPr>
          </a:p>
          <a:p>
            <a:pPr indent="0" lvl="0" marL="0" rtl="0" algn="l">
              <a:spcBef>
                <a:spcPts val="0"/>
              </a:spcBef>
              <a:spcAft>
                <a:spcPts val="0"/>
              </a:spcAft>
              <a:buNone/>
            </a:pPr>
            <a:r>
              <a:rPr lang="en" sz="850">
                <a:solidFill>
                  <a:srgbClr val="6A8759"/>
                </a:solidFill>
                <a:latin typeface="Poppins"/>
                <a:ea typeface="Poppins"/>
                <a:cs typeface="Poppins"/>
                <a:sym typeface="Poppins"/>
              </a:rPr>
              <a:t>       </a:t>
            </a:r>
            <a:r>
              <a:rPr lang="en" sz="850">
                <a:solidFill>
                  <a:srgbClr val="9876AA"/>
                </a:solidFill>
                <a:latin typeface="Poppins"/>
                <a:ea typeface="Poppins"/>
                <a:cs typeface="Poppins"/>
                <a:sym typeface="Poppins"/>
              </a:rPr>
              <a:t>android</a:t>
            </a:r>
            <a:r>
              <a:rPr lang="en" sz="850">
                <a:solidFill>
                  <a:srgbClr val="BABABA"/>
                </a:solidFill>
                <a:latin typeface="Poppins"/>
                <a:ea typeface="Poppins"/>
                <a:cs typeface="Poppins"/>
                <a:sym typeface="Poppins"/>
              </a:rPr>
              <a:t>:background</a:t>
            </a:r>
            <a:r>
              <a:rPr lang="en" sz="850">
                <a:solidFill>
                  <a:srgbClr val="6A8759"/>
                </a:solidFill>
                <a:latin typeface="Poppins"/>
                <a:ea typeface="Poppins"/>
                <a:cs typeface="Poppins"/>
                <a:sym typeface="Poppins"/>
              </a:rPr>
              <a:t>="#ffbb" </a:t>
            </a:r>
            <a:r>
              <a:rPr lang="en" sz="850">
                <a:solidFill>
                  <a:srgbClr val="E8BF6A"/>
                </a:solidFill>
                <a:latin typeface="Poppins"/>
                <a:ea typeface="Poppins"/>
                <a:cs typeface="Poppins"/>
                <a:sym typeface="Poppins"/>
              </a:rPr>
              <a:t>/&gt;</a:t>
            </a:r>
            <a:endParaRPr sz="850">
              <a:solidFill>
                <a:srgbClr val="E8BF6A"/>
              </a:solidFill>
              <a:latin typeface="Poppins"/>
              <a:ea typeface="Poppins"/>
              <a:cs typeface="Poppins"/>
              <a:sym typeface="Poppins"/>
            </a:endParaRPr>
          </a:p>
          <a:p>
            <a:pPr indent="0" lvl="0" marL="0" rtl="0" algn="l">
              <a:spcBef>
                <a:spcPts val="0"/>
              </a:spcBef>
              <a:spcAft>
                <a:spcPts val="0"/>
              </a:spcAft>
              <a:buNone/>
            </a:pPr>
            <a:r>
              <a:t/>
            </a:r>
            <a:endParaRPr sz="850">
              <a:solidFill>
                <a:srgbClr val="E8BF6A"/>
              </a:solidFill>
              <a:latin typeface="Poppins"/>
              <a:ea typeface="Poppins"/>
              <a:cs typeface="Poppins"/>
              <a:sym typeface="Poppins"/>
            </a:endParaRPr>
          </a:p>
          <a:p>
            <a:pPr indent="0" lvl="0" marL="0" rtl="0" algn="l">
              <a:spcBef>
                <a:spcPts val="0"/>
              </a:spcBef>
              <a:spcAft>
                <a:spcPts val="0"/>
              </a:spcAft>
              <a:buNone/>
            </a:pPr>
            <a:r>
              <a:rPr lang="en" sz="850">
                <a:solidFill>
                  <a:srgbClr val="E8BF6A"/>
                </a:solidFill>
                <a:latin typeface="Poppins"/>
                <a:ea typeface="Poppins"/>
                <a:cs typeface="Poppins"/>
                <a:sym typeface="Poppins"/>
              </a:rPr>
              <a:t>   &lt;View</a:t>
            </a:r>
            <a:endParaRPr sz="850">
              <a:solidFill>
                <a:srgbClr val="E8BF6A"/>
              </a:solidFill>
              <a:latin typeface="Poppins"/>
              <a:ea typeface="Poppins"/>
              <a:cs typeface="Poppins"/>
              <a:sym typeface="Poppins"/>
            </a:endParaRPr>
          </a:p>
          <a:p>
            <a:pPr indent="0" lvl="0" marL="0" rtl="0" algn="l">
              <a:spcBef>
                <a:spcPts val="0"/>
              </a:spcBef>
              <a:spcAft>
                <a:spcPts val="0"/>
              </a:spcAft>
              <a:buNone/>
            </a:pPr>
            <a:r>
              <a:rPr lang="en" sz="850">
                <a:solidFill>
                  <a:srgbClr val="E8BF6A"/>
                </a:solidFill>
                <a:latin typeface="Poppins"/>
                <a:ea typeface="Poppins"/>
                <a:cs typeface="Poppins"/>
                <a:sym typeface="Poppins"/>
              </a:rPr>
              <a:t>       </a:t>
            </a:r>
            <a:r>
              <a:rPr lang="en" sz="850">
                <a:solidFill>
                  <a:srgbClr val="9876AA"/>
                </a:solidFill>
                <a:latin typeface="Poppins"/>
                <a:ea typeface="Poppins"/>
                <a:cs typeface="Poppins"/>
                <a:sym typeface="Poppins"/>
              </a:rPr>
              <a:t>android</a:t>
            </a:r>
            <a:r>
              <a:rPr lang="en" sz="850">
                <a:solidFill>
                  <a:srgbClr val="BABABA"/>
                </a:solidFill>
                <a:latin typeface="Poppins"/>
                <a:ea typeface="Poppins"/>
                <a:cs typeface="Poppins"/>
                <a:sym typeface="Poppins"/>
              </a:rPr>
              <a:t>:layout_width</a:t>
            </a:r>
            <a:r>
              <a:rPr lang="en" sz="850">
                <a:solidFill>
                  <a:srgbClr val="6A8759"/>
                </a:solidFill>
                <a:latin typeface="Poppins"/>
                <a:ea typeface="Poppins"/>
                <a:cs typeface="Poppins"/>
                <a:sym typeface="Poppins"/>
              </a:rPr>
              <a:t>="match_parent"</a:t>
            </a:r>
            <a:endParaRPr sz="850">
              <a:solidFill>
                <a:srgbClr val="6A8759"/>
              </a:solidFill>
              <a:latin typeface="Poppins"/>
              <a:ea typeface="Poppins"/>
              <a:cs typeface="Poppins"/>
              <a:sym typeface="Poppins"/>
            </a:endParaRPr>
          </a:p>
          <a:p>
            <a:pPr indent="0" lvl="0" marL="0" rtl="0" algn="l">
              <a:spcBef>
                <a:spcPts val="0"/>
              </a:spcBef>
              <a:spcAft>
                <a:spcPts val="0"/>
              </a:spcAft>
              <a:buNone/>
            </a:pPr>
            <a:r>
              <a:rPr b="1" lang="en" sz="850">
                <a:solidFill>
                  <a:srgbClr val="6A8759"/>
                </a:solidFill>
                <a:latin typeface="Poppins"/>
                <a:ea typeface="Poppins"/>
                <a:cs typeface="Poppins"/>
                <a:sym typeface="Poppins"/>
              </a:rPr>
              <a:t>         </a:t>
            </a:r>
            <a:r>
              <a:rPr b="1" lang="en" sz="850">
                <a:solidFill>
                  <a:srgbClr val="9876AA"/>
                </a:solidFill>
                <a:latin typeface="Poppins"/>
                <a:ea typeface="Poppins"/>
                <a:cs typeface="Poppins"/>
                <a:sym typeface="Poppins"/>
              </a:rPr>
              <a:t>android</a:t>
            </a:r>
            <a:r>
              <a:rPr b="1" lang="en" sz="850">
                <a:solidFill>
                  <a:srgbClr val="BABABA"/>
                </a:solidFill>
                <a:latin typeface="Poppins"/>
                <a:ea typeface="Poppins"/>
                <a:cs typeface="Poppins"/>
                <a:sym typeface="Poppins"/>
              </a:rPr>
              <a:t>:layout_height</a:t>
            </a:r>
            <a:r>
              <a:rPr b="1" lang="en" sz="850">
                <a:solidFill>
                  <a:srgbClr val="6A8759"/>
                </a:solidFill>
                <a:latin typeface="Poppins"/>
                <a:ea typeface="Poppins"/>
                <a:cs typeface="Poppins"/>
                <a:sym typeface="Poppins"/>
              </a:rPr>
              <a:t>="0dp"</a:t>
            </a:r>
            <a:endParaRPr b="1" sz="850">
              <a:solidFill>
                <a:srgbClr val="6A8759"/>
              </a:solidFill>
              <a:latin typeface="Poppins"/>
              <a:ea typeface="Poppins"/>
              <a:cs typeface="Poppins"/>
              <a:sym typeface="Poppins"/>
            </a:endParaRPr>
          </a:p>
          <a:p>
            <a:pPr indent="0" lvl="0" marL="0" rtl="0" algn="l">
              <a:spcBef>
                <a:spcPts val="0"/>
              </a:spcBef>
              <a:spcAft>
                <a:spcPts val="0"/>
              </a:spcAft>
              <a:buNone/>
            </a:pPr>
            <a:r>
              <a:rPr b="1" lang="en" sz="850">
                <a:solidFill>
                  <a:srgbClr val="6A8759"/>
                </a:solidFill>
                <a:latin typeface="Poppins"/>
                <a:ea typeface="Poppins"/>
                <a:cs typeface="Poppins"/>
                <a:sym typeface="Poppins"/>
              </a:rPr>
              <a:t>         </a:t>
            </a:r>
            <a:r>
              <a:rPr b="1" lang="en" sz="850">
                <a:solidFill>
                  <a:srgbClr val="9876AA"/>
                </a:solidFill>
                <a:latin typeface="Poppins"/>
                <a:ea typeface="Poppins"/>
                <a:cs typeface="Poppins"/>
                <a:sym typeface="Poppins"/>
              </a:rPr>
              <a:t>android</a:t>
            </a:r>
            <a:r>
              <a:rPr b="1" lang="en" sz="850">
                <a:solidFill>
                  <a:srgbClr val="BABABA"/>
                </a:solidFill>
                <a:latin typeface="Poppins"/>
                <a:ea typeface="Poppins"/>
                <a:cs typeface="Poppins"/>
                <a:sym typeface="Poppins"/>
              </a:rPr>
              <a:t>:layout_weight</a:t>
            </a:r>
            <a:r>
              <a:rPr b="1" lang="en" sz="850">
                <a:solidFill>
                  <a:srgbClr val="6A8759"/>
                </a:solidFill>
                <a:latin typeface="Poppins"/>
                <a:ea typeface="Poppins"/>
                <a:cs typeface="Poppins"/>
                <a:sym typeface="Poppins"/>
              </a:rPr>
              <a:t>="1"</a:t>
            </a:r>
            <a:endParaRPr b="1" sz="850">
              <a:solidFill>
                <a:srgbClr val="6A8759"/>
              </a:solidFill>
              <a:latin typeface="Poppins"/>
              <a:ea typeface="Poppins"/>
              <a:cs typeface="Poppins"/>
              <a:sym typeface="Poppins"/>
            </a:endParaRPr>
          </a:p>
          <a:p>
            <a:pPr indent="0" lvl="0" marL="0" rtl="0" algn="l">
              <a:spcBef>
                <a:spcPts val="0"/>
              </a:spcBef>
              <a:spcAft>
                <a:spcPts val="0"/>
              </a:spcAft>
              <a:buNone/>
            </a:pPr>
            <a:r>
              <a:rPr lang="en" sz="850">
                <a:solidFill>
                  <a:srgbClr val="6A8759"/>
                </a:solidFill>
                <a:latin typeface="Poppins"/>
                <a:ea typeface="Poppins"/>
                <a:cs typeface="Poppins"/>
                <a:sym typeface="Poppins"/>
              </a:rPr>
              <a:t>       </a:t>
            </a:r>
            <a:r>
              <a:rPr lang="en" sz="850">
                <a:solidFill>
                  <a:srgbClr val="9876AA"/>
                </a:solidFill>
                <a:latin typeface="Poppins"/>
                <a:ea typeface="Poppins"/>
                <a:cs typeface="Poppins"/>
                <a:sym typeface="Poppins"/>
              </a:rPr>
              <a:t>android</a:t>
            </a:r>
            <a:r>
              <a:rPr lang="en" sz="850">
                <a:solidFill>
                  <a:srgbClr val="BABABA"/>
                </a:solidFill>
                <a:latin typeface="Poppins"/>
                <a:ea typeface="Poppins"/>
                <a:cs typeface="Poppins"/>
                <a:sym typeface="Poppins"/>
              </a:rPr>
              <a:t>:background</a:t>
            </a:r>
            <a:r>
              <a:rPr lang="en" sz="850">
                <a:solidFill>
                  <a:srgbClr val="6A8759"/>
                </a:solidFill>
                <a:latin typeface="Poppins"/>
                <a:ea typeface="Poppins"/>
                <a:cs typeface="Poppins"/>
                <a:sym typeface="Poppins"/>
              </a:rPr>
              <a:t>="#ffcc" </a:t>
            </a:r>
            <a:r>
              <a:rPr lang="en" sz="850">
                <a:solidFill>
                  <a:srgbClr val="E8BF6A"/>
                </a:solidFill>
                <a:latin typeface="Poppins"/>
                <a:ea typeface="Poppins"/>
                <a:cs typeface="Poppins"/>
                <a:sym typeface="Poppins"/>
              </a:rPr>
              <a:t>/&gt;</a:t>
            </a:r>
            <a:endParaRPr sz="850">
              <a:solidFill>
                <a:srgbClr val="E8BF6A"/>
              </a:solidFill>
              <a:latin typeface="Poppins"/>
              <a:ea typeface="Poppins"/>
              <a:cs typeface="Poppins"/>
              <a:sym typeface="Poppins"/>
            </a:endParaRPr>
          </a:p>
          <a:p>
            <a:pPr indent="0" lvl="0" marL="0" rtl="0" algn="l">
              <a:spcBef>
                <a:spcPts val="0"/>
              </a:spcBef>
              <a:spcAft>
                <a:spcPts val="0"/>
              </a:spcAft>
              <a:buNone/>
            </a:pPr>
            <a:r>
              <a:t/>
            </a:r>
            <a:endParaRPr sz="850">
              <a:solidFill>
                <a:srgbClr val="E8BF6A"/>
              </a:solidFill>
              <a:latin typeface="Poppins"/>
              <a:ea typeface="Poppins"/>
              <a:cs typeface="Poppins"/>
              <a:sym typeface="Poppins"/>
            </a:endParaRPr>
          </a:p>
          <a:p>
            <a:pPr indent="0" lvl="0" marL="0" rtl="0" algn="l">
              <a:spcBef>
                <a:spcPts val="0"/>
              </a:spcBef>
              <a:spcAft>
                <a:spcPts val="0"/>
              </a:spcAft>
              <a:buNone/>
            </a:pPr>
            <a:r>
              <a:rPr lang="en" sz="850">
                <a:solidFill>
                  <a:srgbClr val="E8BF6A"/>
                </a:solidFill>
                <a:latin typeface="Poppins"/>
                <a:ea typeface="Poppins"/>
                <a:cs typeface="Poppins"/>
                <a:sym typeface="Poppins"/>
              </a:rPr>
              <a:t>&lt;/LinearLayout&gt;</a:t>
            </a:r>
            <a:endParaRPr sz="850">
              <a:solidFill>
                <a:srgbClr val="E8BF6A"/>
              </a:solidFill>
              <a:latin typeface="Poppins"/>
              <a:ea typeface="Poppins"/>
              <a:cs typeface="Poppins"/>
              <a:sym typeface="Poppins"/>
            </a:endParaRPr>
          </a:p>
        </p:txBody>
      </p:sp>
      <p:sp>
        <p:nvSpPr>
          <p:cNvPr id="533" name="Google Shape;533;p66"/>
          <p:cNvSpPr txBox="1"/>
          <p:nvPr/>
        </p:nvSpPr>
        <p:spPr>
          <a:xfrm>
            <a:off x="683025" y="445575"/>
            <a:ext cx="7025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dk1"/>
                </a:solidFill>
                <a:latin typeface="Poppins Black"/>
                <a:ea typeface="Poppins Black"/>
                <a:cs typeface="Poppins Black"/>
                <a:sym typeface="Poppins Black"/>
              </a:rPr>
              <a:t>LinearLayout: layout_weight</a:t>
            </a:r>
            <a:endParaRPr sz="3200">
              <a:solidFill>
                <a:schemeClr val="dk1"/>
              </a:solidFill>
              <a:latin typeface="Poppins Black"/>
              <a:ea typeface="Poppins Black"/>
              <a:cs typeface="Poppins Black"/>
              <a:sym typeface="Poppins Black"/>
            </a:endParaRPr>
          </a:p>
        </p:txBody>
      </p:sp>
      <p:pic>
        <p:nvPicPr>
          <p:cNvPr id="534" name="Google Shape;534;p66"/>
          <p:cNvPicPr preferRelativeResize="0"/>
          <p:nvPr/>
        </p:nvPicPr>
        <p:blipFill>
          <a:blip r:embed="rId3">
            <a:alphaModFix/>
          </a:blip>
          <a:stretch>
            <a:fillRect/>
          </a:stretch>
        </p:blipFill>
        <p:spPr>
          <a:xfrm>
            <a:off x="6508800" y="1177500"/>
            <a:ext cx="2084975" cy="37160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ConstraintLayout</a:t>
            </a:r>
            <a:endParaRPr/>
          </a:p>
        </p:txBody>
      </p:sp>
      <p:sp>
        <p:nvSpPr>
          <p:cNvPr id="540" name="Google Shape;540;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1" name="Google Shape;541;p67"/>
          <p:cNvPicPr preferRelativeResize="0"/>
          <p:nvPr/>
        </p:nvPicPr>
        <p:blipFill>
          <a:blip r:embed="rId3">
            <a:alphaModFix/>
          </a:blip>
          <a:stretch>
            <a:fillRect/>
          </a:stretch>
        </p:blipFill>
        <p:spPr>
          <a:xfrm>
            <a:off x="1405850" y="1291975"/>
            <a:ext cx="6332300" cy="3056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ConstraintLayout</a:t>
            </a:r>
            <a:endParaRPr/>
          </a:p>
        </p:txBody>
      </p:sp>
      <p:sp>
        <p:nvSpPr>
          <p:cNvPr id="547" name="Google Shape;54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8" name="Google Shape;548;p68"/>
          <p:cNvSpPr txBox="1"/>
          <p:nvPr/>
        </p:nvSpPr>
        <p:spPr>
          <a:xfrm>
            <a:off x="1618200" y="2883475"/>
            <a:ext cx="5907600" cy="585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900"/>
              </a:spcBef>
              <a:spcAft>
                <a:spcPts val="900"/>
              </a:spcAft>
              <a:buNone/>
            </a:pPr>
            <a:r>
              <a:rPr lang="en" sz="2600">
                <a:highlight>
                  <a:srgbClr val="FFFFFF"/>
                </a:highlight>
                <a:latin typeface="Poppins"/>
                <a:ea typeface="Poppins"/>
                <a:cs typeface="Poppins"/>
                <a:sym typeface="Poppins"/>
              </a:rPr>
              <a:t>Flat view hierarchy in layouts</a:t>
            </a:r>
            <a:endParaRPr sz="2600">
              <a:highlight>
                <a:srgbClr val="FFFFFF"/>
              </a:highlight>
              <a:latin typeface="Poppins"/>
              <a:ea typeface="Poppins"/>
              <a:cs typeface="Poppins"/>
              <a:sym typeface="Poppins"/>
            </a:endParaRPr>
          </a:p>
        </p:txBody>
      </p:sp>
      <p:sp>
        <p:nvSpPr>
          <p:cNvPr id="549" name="Google Shape;549;p68"/>
          <p:cNvSpPr txBox="1"/>
          <p:nvPr/>
        </p:nvSpPr>
        <p:spPr>
          <a:xfrm>
            <a:off x="701100" y="1329350"/>
            <a:ext cx="7741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The fundamental concept behind solving performance problems that arise from view hierarchies can be difficult in practice. Preventing view hierarchies from imposing performance penalties consists of flattening your view hierarchy and reducing double taxation. This section discusses strategies for pursuing these goals.</a:t>
            </a:r>
            <a:endParaRPr>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 Hierarchy - Traditional layout</a:t>
            </a:r>
            <a:endParaRPr/>
          </a:p>
        </p:txBody>
      </p:sp>
      <p:sp>
        <p:nvSpPr>
          <p:cNvPr id="555" name="Google Shape;55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6" name="Google Shape;556;p69"/>
          <p:cNvPicPr preferRelativeResize="0"/>
          <p:nvPr/>
        </p:nvPicPr>
        <p:blipFill>
          <a:blip r:embed="rId3">
            <a:alphaModFix/>
          </a:blip>
          <a:stretch>
            <a:fillRect/>
          </a:stretch>
        </p:blipFill>
        <p:spPr>
          <a:xfrm>
            <a:off x="2062500" y="1076400"/>
            <a:ext cx="4174267" cy="38385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 Hierarchy - Constraint layout</a:t>
            </a:r>
            <a:endParaRPr/>
          </a:p>
        </p:txBody>
      </p:sp>
      <p:sp>
        <p:nvSpPr>
          <p:cNvPr id="562" name="Google Shape;56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3" name="Google Shape;563;p70"/>
          <p:cNvPicPr preferRelativeResize="0"/>
          <p:nvPr/>
        </p:nvPicPr>
        <p:blipFill>
          <a:blip r:embed="rId3">
            <a:alphaModFix/>
          </a:blip>
          <a:stretch>
            <a:fillRect/>
          </a:stretch>
        </p:blipFill>
        <p:spPr>
          <a:xfrm>
            <a:off x="1152963" y="1096850"/>
            <a:ext cx="6380887" cy="38385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Constraint with parent</a:t>
            </a:r>
            <a:endParaRPr/>
          </a:p>
        </p:txBody>
      </p:sp>
      <p:sp>
        <p:nvSpPr>
          <p:cNvPr id="569" name="Google Shape;56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0" name="Google Shape;570;p71"/>
          <p:cNvPicPr preferRelativeResize="0"/>
          <p:nvPr/>
        </p:nvPicPr>
        <p:blipFill>
          <a:blip r:embed="rId3">
            <a:alphaModFix/>
          </a:blip>
          <a:stretch>
            <a:fillRect/>
          </a:stretch>
        </p:blipFill>
        <p:spPr>
          <a:xfrm>
            <a:off x="2362200" y="1504950"/>
            <a:ext cx="4419600" cy="2133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Order </a:t>
            </a:r>
            <a:r>
              <a:rPr lang="en"/>
              <a:t>position</a:t>
            </a:r>
            <a:r>
              <a:rPr lang="en"/>
              <a:t> of view</a:t>
            </a:r>
            <a:endParaRPr/>
          </a:p>
        </p:txBody>
      </p:sp>
      <p:sp>
        <p:nvSpPr>
          <p:cNvPr id="576" name="Google Shape;576;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7" name="Google Shape;577;p72"/>
          <p:cNvPicPr preferRelativeResize="0"/>
          <p:nvPr/>
        </p:nvPicPr>
        <p:blipFill>
          <a:blip r:embed="rId3">
            <a:alphaModFix/>
          </a:blip>
          <a:stretch>
            <a:fillRect/>
          </a:stretch>
        </p:blipFill>
        <p:spPr>
          <a:xfrm>
            <a:off x="2381250" y="1524000"/>
            <a:ext cx="4381500" cy="209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28"/>
          <p:cNvPicPr preferRelativeResize="0"/>
          <p:nvPr/>
        </p:nvPicPr>
        <p:blipFill>
          <a:blip r:embed="rId3">
            <a:alphaModFix/>
          </a:blip>
          <a:stretch>
            <a:fillRect/>
          </a:stretch>
        </p:blipFill>
        <p:spPr>
          <a:xfrm flipH="1">
            <a:off x="2210037" y="923125"/>
            <a:ext cx="4628076" cy="3109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Alignment</a:t>
            </a:r>
            <a:endParaRPr/>
          </a:p>
        </p:txBody>
      </p:sp>
      <p:sp>
        <p:nvSpPr>
          <p:cNvPr id="583" name="Google Shape;583;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4" name="Google Shape;584;p73"/>
          <p:cNvPicPr preferRelativeResize="0"/>
          <p:nvPr/>
        </p:nvPicPr>
        <p:blipFill>
          <a:blip r:embed="rId3">
            <a:alphaModFix/>
          </a:blip>
          <a:stretch>
            <a:fillRect/>
          </a:stretch>
        </p:blipFill>
        <p:spPr>
          <a:xfrm>
            <a:off x="1905463" y="1672550"/>
            <a:ext cx="2095500" cy="2105025"/>
          </a:xfrm>
          <a:prstGeom prst="rect">
            <a:avLst/>
          </a:prstGeom>
          <a:noFill/>
          <a:ln>
            <a:noFill/>
          </a:ln>
        </p:spPr>
      </p:pic>
      <p:pic>
        <p:nvPicPr>
          <p:cNvPr id="585" name="Google Shape;585;p73"/>
          <p:cNvPicPr preferRelativeResize="0"/>
          <p:nvPr/>
        </p:nvPicPr>
        <p:blipFill>
          <a:blip r:embed="rId4">
            <a:alphaModFix/>
          </a:blip>
          <a:stretch>
            <a:fillRect/>
          </a:stretch>
        </p:blipFill>
        <p:spPr>
          <a:xfrm>
            <a:off x="5143038" y="1677313"/>
            <a:ext cx="2095500" cy="2095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XML Code - Constraint layout</a:t>
            </a:r>
            <a:endParaRPr/>
          </a:p>
        </p:txBody>
      </p:sp>
      <p:sp>
        <p:nvSpPr>
          <p:cNvPr id="591" name="Google Shape;591;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2" name="Google Shape;592;p74"/>
          <p:cNvSpPr txBox="1"/>
          <p:nvPr/>
        </p:nvSpPr>
        <p:spPr>
          <a:xfrm>
            <a:off x="899100" y="1241850"/>
            <a:ext cx="7345800" cy="4311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rgbClr val="FF8200"/>
                </a:solidFill>
                <a:latin typeface="Poppins"/>
                <a:ea typeface="Poppins"/>
                <a:cs typeface="Poppins"/>
                <a:sym typeface="Poppins"/>
              </a:rPr>
              <a:t>layout_constraint&lt;</a:t>
            </a:r>
            <a:r>
              <a:rPr i="1" lang="en" sz="1600">
                <a:solidFill>
                  <a:srgbClr val="FF8200"/>
                </a:solidFill>
                <a:latin typeface="Poppins"/>
                <a:ea typeface="Poppins"/>
                <a:cs typeface="Poppins"/>
                <a:sym typeface="Poppins"/>
              </a:rPr>
              <a:t>SOURCE_SIDE</a:t>
            </a:r>
            <a:r>
              <a:rPr lang="en" sz="1600">
                <a:solidFill>
                  <a:srgbClr val="FF8200"/>
                </a:solidFill>
                <a:latin typeface="Poppins"/>
                <a:ea typeface="Poppins"/>
                <a:cs typeface="Poppins"/>
                <a:sym typeface="Poppins"/>
              </a:rPr>
              <a:t>&gt;_to&lt;</a:t>
            </a:r>
            <a:r>
              <a:rPr i="1" lang="en" sz="1600">
                <a:solidFill>
                  <a:srgbClr val="FF8200"/>
                </a:solidFill>
                <a:latin typeface="Poppins"/>
                <a:ea typeface="Poppins"/>
                <a:cs typeface="Poppins"/>
                <a:sym typeface="Poppins"/>
              </a:rPr>
              <a:t>TARGET_SIDE</a:t>
            </a:r>
            <a:r>
              <a:rPr lang="en" sz="1600">
                <a:solidFill>
                  <a:srgbClr val="FF8200"/>
                </a:solidFill>
                <a:latin typeface="Poppins"/>
                <a:ea typeface="Poppins"/>
                <a:cs typeface="Poppins"/>
                <a:sym typeface="Poppins"/>
              </a:rPr>
              <a:t>&gt;=“&lt;</a:t>
            </a:r>
            <a:r>
              <a:rPr i="1" lang="en" sz="1600">
                <a:solidFill>
                  <a:srgbClr val="FF00F4"/>
                </a:solidFill>
                <a:latin typeface="Poppins"/>
                <a:ea typeface="Poppins"/>
                <a:cs typeface="Poppins"/>
                <a:sym typeface="Poppins"/>
              </a:rPr>
              <a:t>TARGET_ID</a:t>
            </a:r>
            <a:r>
              <a:rPr lang="en" sz="1600">
                <a:solidFill>
                  <a:srgbClr val="FF8200"/>
                </a:solidFill>
                <a:latin typeface="Poppins"/>
                <a:ea typeface="Poppins"/>
                <a:cs typeface="Poppins"/>
                <a:sym typeface="Poppins"/>
              </a:rPr>
              <a:t>&gt;”</a:t>
            </a:r>
            <a:endParaRPr sz="1600">
              <a:solidFill>
                <a:srgbClr val="FF8200"/>
              </a:solidFill>
              <a:latin typeface="Poppins"/>
              <a:ea typeface="Poppins"/>
              <a:cs typeface="Poppins"/>
              <a:sym typeface="Poppins"/>
            </a:endParaRPr>
          </a:p>
        </p:txBody>
      </p:sp>
      <p:sp>
        <p:nvSpPr>
          <p:cNvPr id="593" name="Google Shape;593;p74"/>
          <p:cNvSpPr txBox="1"/>
          <p:nvPr/>
        </p:nvSpPr>
        <p:spPr>
          <a:xfrm>
            <a:off x="2286000" y="1848629"/>
            <a:ext cx="4572000" cy="164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1200">
                <a:solidFill>
                  <a:srgbClr val="080808"/>
                </a:solidFill>
                <a:latin typeface="Poppins"/>
                <a:ea typeface="Poppins"/>
                <a:cs typeface="Poppins"/>
                <a:sym typeface="Poppins"/>
              </a:rPr>
              <a:t>SOURCE_SIDE / </a:t>
            </a:r>
            <a:r>
              <a:rPr i="1" lang="en" sz="1200">
                <a:solidFill>
                  <a:srgbClr val="080808"/>
                </a:solidFill>
                <a:latin typeface="Poppins"/>
                <a:ea typeface="Poppins"/>
                <a:cs typeface="Poppins"/>
                <a:sym typeface="Poppins"/>
              </a:rPr>
              <a:t>TARGET_SIDE</a:t>
            </a:r>
            <a:endParaRPr i="1" sz="1200">
              <a:solidFill>
                <a:srgbClr val="080808"/>
              </a:solidFill>
              <a:latin typeface="Poppins"/>
              <a:ea typeface="Poppins"/>
              <a:cs typeface="Poppins"/>
              <a:sym typeface="Poppins"/>
            </a:endParaRPr>
          </a:p>
          <a:p>
            <a:pPr indent="-304800" lvl="0" marL="457200" rtl="0" algn="l">
              <a:lnSpc>
                <a:spcPct val="115000"/>
              </a:lnSpc>
              <a:spcBef>
                <a:spcPts val="0"/>
              </a:spcBef>
              <a:spcAft>
                <a:spcPts val="0"/>
              </a:spcAft>
              <a:buClr>
                <a:srgbClr val="080808"/>
              </a:buClr>
              <a:buSzPts val="1200"/>
              <a:buFont typeface="Poppins"/>
              <a:buChar char="●"/>
            </a:pPr>
            <a:r>
              <a:rPr lang="en" sz="1200">
                <a:solidFill>
                  <a:srgbClr val="080808"/>
                </a:solidFill>
                <a:latin typeface="Poppins"/>
                <a:ea typeface="Poppins"/>
                <a:cs typeface="Poppins"/>
                <a:sym typeface="Poppins"/>
              </a:rPr>
              <a:t>Vertical</a:t>
            </a:r>
            <a:endParaRPr sz="1200">
              <a:solidFill>
                <a:srgbClr val="080808"/>
              </a:solidFill>
              <a:latin typeface="Poppins"/>
              <a:ea typeface="Poppins"/>
              <a:cs typeface="Poppins"/>
              <a:sym typeface="Poppins"/>
            </a:endParaRPr>
          </a:p>
          <a:p>
            <a:pPr indent="-304800" lvl="1" marL="914400" rtl="0" algn="l">
              <a:lnSpc>
                <a:spcPct val="115000"/>
              </a:lnSpc>
              <a:spcBef>
                <a:spcPts val="0"/>
              </a:spcBef>
              <a:spcAft>
                <a:spcPts val="0"/>
              </a:spcAft>
              <a:buClr>
                <a:srgbClr val="080808"/>
              </a:buClr>
              <a:buSzPts val="1200"/>
              <a:buFont typeface="Poppins"/>
              <a:buChar char="○"/>
            </a:pPr>
            <a:r>
              <a:rPr lang="en" sz="1200">
                <a:solidFill>
                  <a:srgbClr val="080808"/>
                </a:solidFill>
                <a:latin typeface="Poppins"/>
                <a:ea typeface="Poppins"/>
                <a:cs typeface="Poppins"/>
                <a:sym typeface="Poppins"/>
              </a:rPr>
              <a:t>Start</a:t>
            </a:r>
            <a:endParaRPr sz="1200">
              <a:solidFill>
                <a:srgbClr val="080808"/>
              </a:solidFill>
              <a:latin typeface="Poppins"/>
              <a:ea typeface="Poppins"/>
              <a:cs typeface="Poppins"/>
              <a:sym typeface="Poppins"/>
            </a:endParaRPr>
          </a:p>
          <a:p>
            <a:pPr indent="-304800" lvl="1" marL="914400" rtl="0" algn="l">
              <a:lnSpc>
                <a:spcPct val="115000"/>
              </a:lnSpc>
              <a:spcBef>
                <a:spcPts val="0"/>
              </a:spcBef>
              <a:spcAft>
                <a:spcPts val="0"/>
              </a:spcAft>
              <a:buClr>
                <a:srgbClr val="080808"/>
              </a:buClr>
              <a:buSzPts val="1200"/>
              <a:buFont typeface="Poppins"/>
              <a:buChar char="○"/>
            </a:pPr>
            <a:r>
              <a:rPr lang="en" sz="1200">
                <a:solidFill>
                  <a:srgbClr val="080808"/>
                </a:solidFill>
                <a:latin typeface="Poppins"/>
                <a:ea typeface="Poppins"/>
                <a:cs typeface="Poppins"/>
                <a:sym typeface="Poppins"/>
              </a:rPr>
              <a:t>End</a:t>
            </a:r>
            <a:endParaRPr sz="1200">
              <a:solidFill>
                <a:srgbClr val="080808"/>
              </a:solidFill>
              <a:latin typeface="Poppins"/>
              <a:ea typeface="Poppins"/>
              <a:cs typeface="Poppins"/>
              <a:sym typeface="Poppins"/>
            </a:endParaRPr>
          </a:p>
          <a:p>
            <a:pPr indent="-304800" lvl="0" marL="457200" rtl="0" algn="l">
              <a:lnSpc>
                <a:spcPct val="115000"/>
              </a:lnSpc>
              <a:spcBef>
                <a:spcPts val="0"/>
              </a:spcBef>
              <a:spcAft>
                <a:spcPts val="0"/>
              </a:spcAft>
              <a:buClr>
                <a:srgbClr val="080808"/>
              </a:buClr>
              <a:buSzPts val="1200"/>
              <a:buFont typeface="Poppins"/>
              <a:buChar char="●"/>
            </a:pPr>
            <a:r>
              <a:rPr lang="en" sz="1200">
                <a:solidFill>
                  <a:srgbClr val="080808"/>
                </a:solidFill>
                <a:latin typeface="Poppins"/>
                <a:ea typeface="Poppins"/>
                <a:cs typeface="Poppins"/>
                <a:sym typeface="Poppins"/>
              </a:rPr>
              <a:t>Horizontal</a:t>
            </a:r>
            <a:endParaRPr sz="1200">
              <a:solidFill>
                <a:srgbClr val="080808"/>
              </a:solidFill>
              <a:latin typeface="Poppins"/>
              <a:ea typeface="Poppins"/>
              <a:cs typeface="Poppins"/>
              <a:sym typeface="Poppins"/>
            </a:endParaRPr>
          </a:p>
          <a:p>
            <a:pPr indent="-304800" lvl="1" marL="914400" rtl="0" algn="l">
              <a:lnSpc>
                <a:spcPct val="115000"/>
              </a:lnSpc>
              <a:spcBef>
                <a:spcPts val="0"/>
              </a:spcBef>
              <a:spcAft>
                <a:spcPts val="0"/>
              </a:spcAft>
              <a:buClr>
                <a:srgbClr val="080808"/>
              </a:buClr>
              <a:buSzPts val="1200"/>
              <a:buFont typeface="Poppins"/>
              <a:buChar char="○"/>
            </a:pPr>
            <a:r>
              <a:rPr lang="en" sz="1200">
                <a:solidFill>
                  <a:srgbClr val="080808"/>
                </a:solidFill>
                <a:latin typeface="Poppins"/>
                <a:ea typeface="Poppins"/>
                <a:cs typeface="Poppins"/>
                <a:sym typeface="Poppins"/>
              </a:rPr>
              <a:t>Top</a:t>
            </a:r>
            <a:endParaRPr sz="1200">
              <a:solidFill>
                <a:srgbClr val="080808"/>
              </a:solidFill>
              <a:latin typeface="Poppins"/>
              <a:ea typeface="Poppins"/>
              <a:cs typeface="Poppins"/>
              <a:sym typeface="Poppins"/>
            </a:endParaRPr>
          </a:p>
          <a:p>
            <a:pPr indent="-304800" lvl="1" marL="914400" rtl="0" algn="l">
              <a:lnSpc>
                <a:spcPct val="115000"/>
              </a:lnSpc>
              <a:spcBef>
                <a:spcPts val="0"/>
              </a:spcBef>
              <a:spcAft>
                <a:spcPts val="0"/>
              </a:spcAft>
              <a:buClr>
                <a:srgbClr val="080808"/>
              </a:buClr>
              <a:buSzPts val="1200"/>
              <a:buFont typeface="Poppins"/>
              <a:buChar char="○"/>
            </a:pPr>
            <a:r>
              <a:rPr lang="en" sz="1200">
                <a:solidFill>
                  <a:srgbClr val="080808"/>
                </a:solidFill>
                <a:latin typeface="Poppins"/>
                <a:ea typeface="Poppins"/>
                <a:cs typeface="Poppins"/>
                <a:sym typeface="Poppins"/>
              </a:rPr>
              <a:t>Bottom</a:t>
            </a:r>
            <a:endParaRPr sz="1200">
              <a:solidFill>
                <a:srgbClr val="080808"/>
              </a:solidFill>
              <a:latin typeface="Poppins"/>
              <a:ea typeface="Poppins"/>
              <a:cs typeface="Poppins"/>
              <a:sym typeface="Poppins"/>
            </a:endParaRPr>
          </a:p>
        </p:txBody>
      </p:sp>
      <p:sp>
        <p:nvSpPr>
          <p:cNvPr id="594" name="Google Shape;594;p74"/>
          <p:cNvSpPr txBox="1"/>
          <p:nvPr/>
        </p:nvSpPr>
        <p:spPr>
          <a:xfrm>
            <a:off x="720000" y="3639895"/>
            <a:ext cx="7345800" cy="431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FF8200"/>
                </a:solidFill>
                <a:latin typeface="Poppins"/>
                <a:ea typeface="Poppins"/>
                <a:cs typeface="Poppins"/>
                <a:sym typeface="Poppins"/>
              </a:rPr>
              <a:t>layout_constraintStart_toStartOf</a:t>
            </a:r>
            <a:r>
              <a:rPr lang="en" sz="1600">
                <a:solidFill>
                  <a:srgbClr val="FF8200"/>
                </a:solidFill>
                <a:latin typeface="Poppins"/>
                <a:ea typeface="Poppins"/>
                <a:cs typeface="Poppins"/>
                <a:sym typeface="Poppins"/>
              </a:rPr>
              <a:t>="parent</a:t>
            </a:r>
            <a:r>
              <a:rPr lang="en" sz="1600">
                <a:solidFill>
                  <a:srgbClr val="FF8200"/>
                </a:solidFill>
                <a:latin typeface="Poppins"/>
                <a:ea typeface="Poppins"/>
                <a:cs typeface="Poppins"/>
                <a:sym typeface="Poppins"/>
              </a:rPr>
              <a:t>"</a:t>
            </a:r>
            <a:endParaRPr sz="1600">
              <a:solidFill>
                <a:srgbClr val="FF8200"/>
              </a:solidFill>
              <a:latin typeface="Poppins"/>
              <a:ea typeface="Poppins"/>
              <a:cs typeface="Poppins"/>
              <a:sym typeface="Poppins"/>
            </a:endParaRPr>
          </a:p>
        </p:txBody>
      </p:sp>
      <p:sp>
        <p:nvSpPr>
          <p:cNvPr id="595" name="Google Shape;595;p74"/>
          <p:cNvSpPr txBox="1"/>
          <p:nvPr/>
        </p:nvSpPr>
        <p:spPr>
          <a:xfrm>
            <a:off x="720000" y="4246674"/>
            <a:ext cx="7345800" cy="431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FF8200"/>
                </a:solidFill>
                <a:latin typeface="Poppins"/>
                <a:ea typeface="Poppins"/>
                <a:cs typeface="Poppins"/>
                <a:sym typeface="Poppins"/>
              </a:rPr>
              <a:t>layout_constraintTop_toBottomOf="@+id/pokemonImage"</a:t>
            </a:r>
            <a:endParaRPr sz="1600">
              <a:solidFill>
                <a:srgbClr val="FF8200"/>
              </a:solidFill>
              <a:latin typeface="Poppins"/>
              <a:ea typeface="Poppins"/>
              <a:cs typeface="Poppins"/>
              <a:sym typeface="Poppi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1" name="Google Shape;601;p75"/>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pic>
        <p:nvPicPr>
          <p:cNvPr id="602" name="Google Shape;602;p75"/>
          <p:cNvPicPr preferRelativeResize="0"/>
          <p:nvPr/>
        </p:nvPicPr>
        <p:blipFill rotWithShape="1">
          <a:blip r:embed="rId3">
            <a:alphaModFix/>
          </a:blip>
          <a:srcRect b="0" l="0" r="1088" t="0"/>
          <a:stretch/>
        </p:blipFill>
        <p:spPr>
          <a:xfrm>
            <a:off x="3072650" y="333025"/>
            <a:ext cx="2530850" cy="4560350"/>
          </a:xfrm>
          <a:prstGeom prst="rect">
            <a:avLst/>
          </a:prstGeom>
          <a:noFill/>
          <a:ln>
            <a:noFill/>
          </a:ln>
        </p:spPr>
      </p:pic>
      <p:sp>
        <p:nvSpPr>
          <p:cNvPr id="603" name="Google Shape;603;p75"/>
          <p:cNvSpPr txBox="1"/>
          <p:nvPr>
            <p:ph idx="4294967295" type="title"/>
          </p:nvPr>
        </p:nvSpPr>
        <p:spPr>
          <a:xfrm flipH="1">
            <a:off x="5094750" y="135475"/>
            <a:ext cx="37770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try to add constraint to view</a:t>
            </a:r>
            <a:endParaRPr sz="1900"/>
          </a:p>
        </p:txBody>
      </p:sp>
      <p:sp>
        <p:nvSpPr>
          <p:cNvPr id="604" name="Google Shape;604;p75"/>
          <p:cNvSpPr txBox="1"/>
          <p:nvPr/>
        </p:nvSpPr>
        <p:spPr>
          <a:xfrm>
            <a:off x="922625" y="4778225"/>
            <a:ext cx="786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9900"/>
                </a:solidFill>
                <a:latin typeface="Poppins"/>
                <a:ea typeface="Poppins"/>
                <a:cs typeface="Poppins"/>
                <a:sym typeface="Poppins"/>
              </a:rPr>
              <a:t>https://gist.github.com/JackleStyle0/3dcac4b06caacec2928bd148d5620fc5</a:t>
            </a:r>
            <a:endParaRPr>
              <a:solidFill>
                <a:srgbClr val="FF9900"/>
              </a:solidFill>
              <a:latin typeface="Poppins"/>
              <a:ea typeface="Poppins"/>
              <a:cs typeface="Poppins"/>
              <a:sym typeface="Poppins"/>
            </a:endParaRPr>
          </a:p>
          <a:p>
            <a:pPr indent="0" lvl="0" marL="0" rtl="0" algn="l">
              <a:spcBef>
                <a:spcPts val="0"/>
              </a:spcBef>
              <a:spcAft>
                <a:spcPts val="0"/>
              </a:spcAft>
              <a:buNone/>
            </a:pPr>
            <a:r>
              <a:t/>
            </a:r>
            <a:endParaRPr>
              <a:solidFill>
                <a:srgbClr val="FF9900"/>
              </a:solidFill>
              <a:latin typeface="Poppins"/>
              <a:ea typeface="Poppins"/>
              <a:cs typeface="Poppins"/>
              <a:sym typeface="Poppins"/>
            </a:endParaRPr>
          </a:p>
        </p:txBody>
      </p:sp>
      <p:cxnSp>
        <p:nvCxnSpPr>
          <p:cNvPr id="605" name="Google Shape;605;p75"/>
          <p:cNvCxnSpPr/>
          <p:nvPr/>
        </p:nvCxnSpPr>
        <p:spPr>
          <a:xfrm flipH="1">
            <a:off x="4382900" y="1451075"/>
            <a:ext cx="1726500" cy="706800"/>
          </a:xfrm>
          <a:prstGeom prst="straightConnector1">
            <a:avLst/>
          </a:prstGeom>
          <a:noFill/>
          <a:ln cap="flat" cmpd="sng" w="9525">
            <a:solidFill>
              <a:srgbClr val="A01010"/>
            </a:solidFill>
            <a:prstDash val="solid"/>
            <a:round/>
            <a:headEnd len="med" w="med" type="none"/>
            <a:tailEnd len="med" w="med" type="triangle"/>
          </a:ln>
        </p:spPr>
      </p:cxnSp>
      <p:sp>
        <p:nvSpPr>
          <p:cNvPr id="606" name="Google Shape;606;p75"/>
          <p:cNvSpPr txBox="1"/>
          <p:nvPr/>
        </p:nvSpPr>
        <p:spPr>
          <a:xfrm>
            <a:off x="6570750" y="1443625"/>
            <a:ext cx="258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Width = 60dp</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 sz="1800">
                <a:solidFill>
                  <a:schemeClr val="dk1"/>
                </a:solidFill>
                <a:latin typeface="Poppins"/>
                <a:ea typeface="Poppins"/>
                <a:cs typeface="Poppins"/>
                <a:sym typeface="Poppins"/>
              </a:rPr>
              <a:t>Height =  80dp</a:t>
            </a:r>
            <a:endParaRPr sz="1800">
              <a:solidFill>
                <a:schemeClr val="dk1"/>
              </a:solidFill>
              <a:latin typeface="Poppins"/>
              <a:ea typeface="Poppins"/>
              <a:cs typeface="Poppins"/>
              <a:sym typeface="Poppi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2" name="Google Shape;612;p76"/>
          <p:cNvPicPr preferRelativeResize="0"/>
          <p:nvPr/>
        </p:nvPicPr>
        <p:blipFill>
          <a:blip r:embed="rId3">
            <a:alphaModFix/>
          </a:blip>
          <a:stretch>
            <a:fillRect/>
          </a:stretch>
        </p:blipFill>
        <p:spPr>
          <a:xfrm>
            <a:off x="1033375" y="152400"/>
            <a:ext cx="7472476" cy="46483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view for homePokemon</a:t>
            </a:r>
            <a:endParaRPr/>
          </a:p>
        </p:txBody>
      </p:sp>
      <p:sp>
        <p:nvSpPr>
          <p:cNvPr id="618" name="Google Shape;618;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9" name="Google Shape;619;p77"/>
          <p:cNvPicPr preferRelativeResize="0"/>
          <p:nvPr/>
        </p:nvPicPr>
        <p:blipFill>
          <a:blip r:embed="rId3">
            <a:alphaModFix/>
          </a:blip>
          <a:stretch>
            <a:fillRect/>
          </a:stretch>
        </p:blipFill>
        <p:spPr>
          <a:xfrm>
            <a:off x="3416225" y="1152550"/>
            <a:ext cx="2159158" cy="3838502"/>
          </a:xfrm>
          <a:prstGeom prst="rect">
            <a:avLst/>
          </a:prstGeom>
          <a:noFill/>
          <a:ln>
            <a:noFill/>
          </a:ln>
        </p:spPr>
      </p:pic>
      <p:sp>
        <p:nvSpPr>
          <p:cNvPr id="620" name="Google Shape;620;p77"/>
          <p:cNvSpPr txBox="1"/>
          <p:nvPr/>
        </p:nvSpPr>
        <p:spPr>
          <a:xfrm>
            <a:off x="236975" y="3127900"/>
            <a:ext cx="2655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Backpack</a:t>
            </a:r>
            <a:r>
              <a:rPr lang="en" sz="1800">
                <a:solidFill>
                  <a:schemeClr val="dk1"/>
                </a:solidFill>
                <a:latin typeface="Poppins"/>
                <a:ea typeface="Poppins"/>
                <a:cs typeface="Poppins"/>
                <a:sym typeface="Poppins"/>
              </a:rPr>
              <a:t>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Width: 70dp</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Height: 90dp</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scaleType: centerCrop</a:t>
            </a:r>
            <a:endParaRPr sz="1800">
              <a:solidFill>
                <a:schemeClr val="dk1"/>
              </a:solidFill>
              <a:latin typeface="Poppins"/>
              <a:ea typeface="Poppins"/>
              <a:cs typeface="Poppins"/>
              <a:sym typeface="Poppins"/>
            </a:endParaRPr>
          </a:p>
        </p:txBody>
      </p:sp>
      <p:cxnSp>
        <p:nvCxnSpPr>
          <p:cNvPr id="621" name="Google Shape;621;p77"/>
          <p:cNvCxnSpPr>
            <a:stCxn id="620" idx="3"/>
          </p:cNvCxnSpPr>
          <p:nvPr/>
        </p:nvCxnSpPr>
        <p:spPr>
          <a:xfrm>
            <a:off x="2892275" y="3912850"/>
            <a:ext cx="1310400" cy="443100"/>
          </a:xfrm>
          <a:prstGeom prst="straightConnector1">
            <a:avLst/>
          </a:prstGeom>
          <a:noFill/>
          <a:ln cap="flat" cmpd="sng" w="38100">
            <a:solidFill>
              <a:srgbClr val="FF0000"/>
            </a:solidFill>
            <a:prstDash val="solid"/>
            <a:round/>
            <a:headEnd len="med" w="med" type="none"/>
            <a:tailEnd len="med" w="med" type="stealth"/>
          </a:ln>
        </p:spPr>
      </p:cxnSp>
      <p:sp>
        <p:nvSpPr>
          <p:cNvPr id="622" name="Google Shape;622;p77"/>
          <p:cNvSpPr txBox="1"/>
          <p:nvPr/>
        </p:nvSpPr>
        <p:spPr>
          <a:xfrm>
            <a:off x="6195000" y="2286850"/>
            <a:ext cx="2655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Poppins"/>
                <a:ea typeface="Poppins"/>
                <a:cs typeface="Poppins"/>
                <a:sym typeface="Poppins"/>
              </a:rPr>
              <a:t>PokeBall</a:t>
            </a:r>
            <a:r>
              <a:rPr lang="en" sz="1800">
                <a:solidFill>
                  <a:schemeClr val="dk1"/>
                </a:solidFill>
                <a:latin typeface="Poppins"/>
                <a:ea typeface="Poppins"/>
                <a:cs typeface="Poppins"/>
                <a:sym typeface="Poppins"/>
              </a:rPr>
              <a:t>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Width: 0dp</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Height: 0dp</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 sz="1800">
                <a:solidFill>
                  <a:schemeClr val="dk1"/>
                </a:solidFill>
                <a:latin typeface="Poppins"/>
                <a:ea typeface="Poppins"/>
                <a:cs typeface="Poppins"/>
                <a:sym typeface="Poppins"/>
              </a:rPr>
              <a:t>Ratio: 2:1</a:t>
            </a:r>
            <a:endParaRPr sz="1800">
              <a:solidFill>
                <a:schemeClr val="dk1"/>
              </a:solidFill>
              <a:latin typeface="Poppins"/>
              <a:ea typeface="Poppins"/>
              <a:cs typeface="Poppins"/>
              <a:sym typeface="Poppins"/>
            </a:endParaRPr>
          </a:p>
        </p:txBody>
      </p:sp>
      <p:cxnSp>
        <p:nvCxnSpPr>
          <p:cNvPr id="623" name="Google Shape;623;p77"/>
          <p:cNvCxnSpPr>
            <a:stCxn id="622" idx="1"/>
          </p:cNvCxnSpPr>
          <p:nvPr/>
        </p:nvCxnSpPr>
        <p:spPr>
          <a:xfrm flipH="1">
            <a:off x="5129700" y="2933350"/>
            <a:ext cx="1065300" cy="140100"/>
          </a:xfrm>
          <a:prstGeom prst="straightConnector1">
            <a:avLst/>
          </a:prstGeom>
          <a:noFill/>
          <a:ln cap="flat" cmpd="sng" w="38100">
            <a:solidFill>
              <a:srgbClr val="FF0000"/>
            </a:solidFill>
            <a:prstDash val="solid"/>
            <a:round/>
            <a:headEnd len="med" w="med" type="none"/>
            <a:tailEnd len="med" w="med" type="stealth"/>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new SVG image</a:t>
            </a:r>
            <a:endParaRPr/>
          </a:p>
        </p:txBody>
      </p:sp>
      <p:sp>
        <p:nvSpPr>
          <p:cNvPr id="629" name="Google Shape;629;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0" name="Google Shape;630;p78"/>
          <p:cNvPicPr preferRelativeResize="0"/>
          <p:nvPr/>
        </p:nvPicPr>
        <p:blipFill>
          <a:blip r:embed="rId3">
            <a:alphaModFix/>
          </a:blip>
          <a:stretch>
            <a:fillRect/>
          </a:stretch>
        </p:blipFill>
        <p:spPr>
          <a:xfrm>
            <a:off x="592513" y="1166550"/>
            <a:ext cx="7806571" cy="3838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new SVG image</a:t>
            </a:r>
            <a:endParaRPr/>
          </a:p>
        </p:txBody>
      </p:sp>
      <p:sp>
        <p:nvSpPr>
          <p:cNvPr id="636" name="Google Shape;636;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7" name="Google Shape;637;p79"/>
          <p:cNvPicPr preferRelativeResize="0"/>
          <p:nvPr/>
        </p:nvPicPr>
        <p:blipFill>
          <a:blip r:embed="rId3">
            <a:alphaModFix/>
          </a:blip>
          <a:stretch>
            <a:fillRect/>
          </a:stretch>
        </p:blipFill>
        <p:spPr>
          <a:xfrm>
            <a:off x="1129375" y="1076400"/>
            <a:ext cx="6732852" cy="38384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0"/>
          <p:cNvSpPr/>
          <p:nvPr/>
        </p:nvSpPr>
        <p:spPr>
          <a:xfrm>
            <a:off x="558900" y="2672300"/>
            <a:ext cx="4353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0"/>
          <p:cNvSpPr txBox="1"/>
          <p:nvPr>
            <p:ph type="ctrTitle"/>
          </p:nvPr>
        </p:nvSpPr>
        <p:spPr>
          <a:xfrm>
            <a:off x="720000" y="1022900"/>
            <a:ext cx="44991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Kotlin part 1</a:t>
            </a:r>
            <a:endParaRPr/>
          </a:p>
        </p:txBody>
      </p:sp>
      <p:sp>
        <p:nvSpPr>
          <p:cNvPr id="644" name="Google Shape;644;p80"/>
          <p:cNvSpPr txBox="1"/>
          <p:nvPr>
            <p:ph idx="1" type="subTitle"/>
          </p:nvPr>
        </p:nvSpPr>
        <p:spPr>
          <a:xfrm>
            <a:off x="4911825" y="646250"/>
            <a:ext cx="2962200" cy="686100"/>
          </a:xfrm>
          <a:prstGeom prst="rect">
            <a:avLst/>
          </a:prstGeom>
        </p:spPr>
        <p:txBody>
          <a:bodyPr anchorCtr="0" anchor="t" bIns="91425" lIns="91425" spcFirstLastPara="1" rIns="91425" wrap="square" tIns="91425">
            <a:noAutofit/>
          </a:bodyPr>
          <a:lstStyle/>
          <a:p>
            <a:pPr indent="-285750" lvl="0" marL="457200" rtl="0" algn="l">
              <a:lnSpc>
                <a:spcPct val="95000"/>
              </a:lnSpc>
              <a:spcBef>
                <a:spcPts val="1200"/>
              </a:spcBef>
              <a:spcAft>
                <a:spcPts val="0"/>
              </a:spcAft>
              <a:buSzPts val="900"/>
              <a:buFont typeface="Poppins"/>
              <a:buChar char="●"/>
            </a:pPr>
            <a:r>
              <a:rPr lang="en" sz="900"/>
              <a:t>Variable Declaration</a:t>
            </a:r>
            <a:endParaRPr sz="900"/>
          </a:p>
          <a:p>
            <a:pPr indent="-285750" lvl="0" marL="457200" rtl="0" algn="l">
              <a:lnSpc>
                <a:spcPct val="95000"/>
              </a:lnSpc>
              <a:spcBef>
                <a:spcPts val="0"/>
              </a:spcBef>
              <a:spcAft>
                <a:spcPts val="0"/>
              </a:spcAft>
              <a:buSzPts val="900"/>
              <a:buFont typeface="Poppins"/>
              <a:buChar char="●"/>
            </a:pPr>
            <a:r>
              <a:rPr lang="en" sz="900"/>
              <a:t>Type</a:t>
            </a:r>
            <a:endParaRPr sz="900"/>
          </a:p>
          <a:p>
            <a:pPr indent="-285750" lvl="1" marL="914400" rtl="0" algn="l">
              <a:lnSpc>
                <a:spcPct val="95000"/>
              </a:lnSpc>
              <a:spcBef>
                <a:spcPts val="0"/>
              </a:spcBef>
              <a:spcAft>
                <a:spcPts val="0"/>
              </a:spcAft>
              <a:buSzPts val="900"/>
              <a:buFont typeface="Poppins"/>
              <a:buChar char="●"/>
            </a:pPr>
            <a:r>
              <a:rPr lang="en" sz="900"/>
              <a:t>Nullable</a:t>
            </a:r>
            <a:endParaRPr sz="900"/>
          </a:p>
          <a:p>
            <a:pPr indent="-285750" lvl="0" marL="457200" rtl="0" algn="l">
              <a:lnSpc>
                <a:spcPct val="95000"/>
              </a:lnSpc>
              <a:spcBef>
                <a:spcPts val="0"/>
              </a:spcBef>
              <a:spcAft>
                <a:spcPts val="0"/>
              </a:spcAft>
              <a:buSzPts val="900"/>
              <a:buFont typeface="Poppins"/>
              <a:buChar char="●"/>
            </a:pPr>
            <a:r>
              <a:rPr lang="en" sz="900"/>
              <a:t>expression</a:t>
            </a:r>
            <a:endParaRPr sz="900"/>
          </a:p>
          <a:p>
            <a:pPr indent="-285750" lvl="0" marL="457200" rtl="0" algn="l">
              <a:lnSpc>
                <a:spcPct val="95000"/>
              </a:lnSpc>
              <a:spcBef>
                <a:spcPts val="0"/>
              </a:spcBef>
              <a:spcAft>
                <a:spcPts val="0"/>
              </a:spcAft>
              <a:buSzPts val="900"/>
              <a:buFont typeface="Poppins"/>
              <a:buChar char="●"/>
            </a:pPr>
            <a:r>
              <a:rPr lang="en" sz="900"/>
              <a:t>Control flow</a:t>
            </a:r>
            <a:endParaRPr sz="900"/>
          </a:p>
          <a:p>
            <a:pPr indent="-285750" lvl="1" marL="914400" rtl="0" algn="l">
              <a:lnSpc>
                <a:spcPct val="95000"/>
              </a:lnSpc>
              <a:spcBef>
                <a:spcPts val="0"/>
              </a:spcBef>
              <a:spcAft>
                <a:spcPts val="0"/>
              </a:spcAft>
              <a:buSzPts val="900"/>
              <a:buFont typeface="Poppins"/>
              <a:buChar char="●"/>
            </a:pPr>
            <a:r>
              <a:rPr lang="en" sz="900"/>
              <a:t>condition</a:t>
            </a:r>
            <a:endParaRPr sz="900"/>
          </a:p>
          <a:p>
            <a:pPr indent="-285750" lvl="1" marL="914400" rtl="0" algn="l">
              <a:lnSpc>
                <a:spcPct val="95000"/>
              </a:lnSpc>
              <a:spcBef>
                <a:spcPts val="0"/>
              </a:spcBef>
              <a:spcAft>
                <a:spcPts val="0"/>
              </a:spcAft>
              <a:buSzPts val="900"/>
              <a:buFont typeface="Poppins"/>
              <a:buChar char="●"/>
            </a:pPr>
            <a:r>
              <a:rPr lang="en" sz="900"/>
              <a:t>loop</a:t>
            </a:r>
            <a:endParaRPr sz="900"/>
          </a:p>
          <a:p>
            <a:pPr indent="-285750" lvl="0" marL="457200" rtl="0" algn="l">
              <a:lnSpc>
                <a:spcPct val="95000"/>
              </a:lnSpc>
              <a:spcBef>
                <a:spcPts val="0"/>
              </a:spcBef>
              <a:spcAft>
                <a:spcPts val="0"/>
              </a:spcAft>
              <a:buSzPts val="900"/>
              <a:buFont typeface="Poppins"/>
              <a:buChar char="●"/>
            </a:pPr>
            <a:r>
              <a:rPr lang="en" sz="900"/>
              <a:t>Working with null</a:t>
            </a:r>
            <a:endParaRPr sz="900"/>
          </a:p>
          <a:p>
            <a:pPr indent="-285750" lvl="0" marL="457200" rtl="0" algn="l">
              <a:lnSpc>
                <a:spcPct val="95000"/>
              </a:lnSpc>
              <a:spcBef>
                <a:spcPts val="0"/>
              </a:spcBef>
              <a:spcAft>
                <a:spcPts val="0"/>
              </a:spcAft>
              <a:buSzPts val="900"/>
              <a:buFont typeface="Poppins"/>
              <a:buChar char="●"/>
            </a:pPr>
            <a:r>
              <a:rPr lang="en" sz="900"/>
              <a:t>collection</a:t>
            </a:r>
            <a:endParaRPr sz="900"/>
          </a:p>
          <a:p>
            <a:pPr indent="-285750" lvl="1" marL="914400" rtl="0" algn="l">
              <a:lnSpc>
                <a:spcPct val="95000"/>
              </a:lnSpc>
              <a:spcBef>
                <a:spcPts val="0"/>
              </a:spcBef>
              <a:spcAft>
                <a:spcPts val="0"/>
              </a:spcAft>
              <a:buSzPts val="900"/>
              <a:buFont typeface="Poppins"/>
              <a:buChar char="●"/>
            </a:pPr>
            <a:r>
              <a:rPr lang="en" sz="900"/>
              <a:t>List</a:t>
            </a:r>
            <a:endParaRPr sz="900"/>
          </a:p>
          <a:p>
            <a:pPr indent="-285750" lvl="1" marL="914400" rtl="0" algn="l">
              <a:lnSpc>
                <a:spcPct val="95000"/>
              </a:lnSpc>
              <a:spcBef>
                <a:spcPts val="0"/>
              </a:spcBef>
              <a:spcAft>
                <a:spcPts val="0"/>
              </a:spcAft>
              <a:buSzPts val="900"/>
              <a:buFont typeface="Poppins"/>
              <a:buChar char="●"/>
            </a:pPr>
            <a:r>
              <a:rPr lang="en" sz="900"/>
              <a:t>Set</a:t>
            </a:r>
            <a:endParaRPr sz="900"/>
          </a:p>
          <a:p>
            <a:pPr indent="-285750" lvl="1" marL="914400" rtl="0" algn="l">
              <a:lnSpc>
                <a:spcPct val="95000"/>
              </a:lnSpc>
              <a:spcBef>
                <a:spcPts val="0"/>
              </a:spcBef>
              <a:spcAft>
                <a:spcPts val="0"/>
              </a:spcAft>
              <a:buSzPts val="900"/>
              <a:buFont typeface="Poppins"/>
              <a:buChar char="●"/>
            </a:pPr>
            <a:r>
              <a:rPr lang="en" sz="900"/>
              <a:t>Pair</a:t>
            </a:r>
            <a:endParaRPr sz="900"/>
          </a:p>
          <a:p>
            <a:pPr indent="-285750" lvl="0" marL="457200" rtl="0" algn="l">
              <a:lnSpc>
                <a:spcPct val="95000"/>
              </a:lnSpc>
              <a:spcBef>
                <a:spcPts val="0"/>
              </a:spcBef>
              <a:spcAft>
                <a:spcPts val="0"/>
              </a:spcAft>
              <a:buSzPts val="900"/>
              <a:buFont typeface="Poppins"/>
              <a:buChar char="●"/>
            </a:pPr>
            <a:r>
              <a:rPr lang="en" sz="900"/>
              <a:t>Function</a:t>
            </a:r>
            <a:endParaRPr sz="900"/>
          </a:p>
          <a:p>
            <a:pPr indent="-285750" lvl="1" marL="914400" rtl="0" algn="l">
              <a:lnSpc>
                <a:spcPct val="95000"/>
              </a:lnSpc>
              <a:spcBef>
                <a:spcPts val="0"/>
              </a:spcBef>
              <a:spcAft>
                <a:spcPts val="0"/>
              </a:spcAft>
              <a:buSzPts val="900"/>
              <a:buFont typeface="Poppins"/>
              <a:buChar char="●"/>
            </a:pPr>
            <a:r>
              <a:rPr lang="en" sz="900"/>
              <a:t>First class function</a:t>
            </a:r>
            <a:endParaRPr sz="900"/>
          </a:p>
          <a:p>
            <a:pPr indent="-285750" lvl="1" marL="914400" rtl="0" algn="l">
              <a:lnSpc>
                <a:spcPct val="95000"/>
              </a:lnSpc>
              <a:spcBef>
                <a:spcPts val="0"/>
              </a:spcBef>
              <a:spcAft>
                <a:spcPts val="0"/>
              </a:spcAft>
              <a:buSzPts val="900"/>
              <a:buFont typeface="Poppins"/>
              <a:buChar char="●"/>
            </a:pPr>
            <a:r>
              <a:rPr lang="en" sz="900"/>
              <a:t>Scope function</a:t>
            </a:r>
            <a:endParaRPr sz="900"/>
          </a:p>
          <a:p>
            <a:pPr indent="-285750" lvl="1" marL="914400" rtl="0" algn="l">
              <a:lnSpc>
                <a:spcPct val="95000"/>
              </a:lnSpc>
              <a:spcBef>
                <a:spcPts val="0"/>
              </a:spcBef>
              <a:spcAft>
                <a:spcPts val="0"/>
              </a:spcAft>
              <a:buSzPts val="900"/>
              <a:buFont typeface="Poppins"/>
              <a:buChar char="●"/>
            </a:pPr>
            <a:r>
              <a:rPr lang="en" sz="900"/>
              <a:t>Extension function</a:t>
            </a:r>
            <a:endParaRPr sz="900"/>
          </a:p>
          <a:p>
            <a:pPr indent="-285750" lvl="1" marL="914400" rtl="0" algn="l">
              <a:lnSpc>
                <a:spcPct val="95000"/>
              </a:lnSpc>
              <a:spcBef>
                <a:spcPts val="0"/>
              </a:spcBef>
              <a:spcAft>
                <a:spcPts val="0"/>
              </a:spcAft>
              <a:buSzPts val="900"/>
              <a:buFont typeface="Poppins"/>
              <a:buChar char="●"/>
            </a:pPr>
            <a:r>
              <a:rPr lang="en" sz="900"/>
              <a:t>Higher order function</a:t>
            </a:r>
            <a:endParaRPr sz="900"/>
          </a:p>
          <a:p>
            <a:pPr indent="-285750" lvl="1" marL="914400" rtl="0" algn="l">
              <a:lnSpc>
                <a:spcPct val="95000"/>
              </a:lnSpc>
              <a:spcBef>
                <a:spcPts val="0"/>
              </a:spcBef>
              <a:spcAft>
                <a:spcPts val="0"/>
              </a:spcAft>
              <a:buSzPts val="900"/>
              <a:buFont typeface="Poppins"/>
              <a:buChar char="●"/>
            </a:pPr>
            <a:r>
              <a:rPr lang="en" sz="900"/>
              <a:t>Lamda</a:t>
            </a:r>
            <a:endParaRPr sz="900"/>
          </a:p>
          <a:p>
            <a:pPr indent="-285750" lvl="1" marL="914400" rtl="0" algn="l">
              <a:lnSpc>
                <a:spcPct val="95000"/>
              </a:lnSpc>
              <a:spcBef>
                <a:spcPts val="0"/>
              </a:spcBef>
              <a:spcAft>
                <a:spcPts val="0"/>
              </a:spcAft>
              <a:buSzPts val="900"/>
              <a:buFont typeface="Poppins"/>
              <a:buChar char="●"/>
            </a:pPr>
            <a:r>
              <a:rPr lang="en" sz="900"/>
              <a:t>Inline functions</a:t>
            </a:r>
            <a:endParaRPr sz="900"/>
          </a:p>
          <a:p>
            <a:pPr indent="-285750" lvl="1" marL="914400" rtl="0" algn="l">
              <a:lnSpc>
                <a:spcPct val="95000"/>
              </a:lnSpc>
              <a:spcBef>
                <a:spcPts val="0"/>
              </a:spcBef>
              <a:spcAft>
                <a:spcPts val="0"/>
              </a:spcAft>
              <a:buSzPts val="900"/>
              <a:buFont typeface="Poppins"/>
              <a:buChar char="●"/>
            </a:pPr>
            <a:r>
              <a:rPr lang="en" sz="900"/>
              <a:t>Operator function</a:t>
            </a:r>
            <a:endParaRPr sz="900"/>
          </a:p>
          <a:p>
            <a:pPr indent="-285750" lvl="1" marL="914400" rtl="0" algn="l">
              <a:lnSpc>
                <a:spcPct val="95000"/>
              </a:lnSpc>
              <a:spcBef>
                <a:spcPts val="0"/>
              </a:spcBef>
              <a:spcAft>
                <a:spcPts val="0"/>
              </a:spcAft>
              <a:buSzPts val="900"/>
              <a:buFont typeface="Poppins"/>
              <a:buChar char="●"/>
            </a:pPr>
            <a:r>
              <a:rPr lang="en" sz="900"/>
              <a:t>infix  function</a:t>
            </a:r>
            <a:endParaRPr sz="900"/>
          </a:p>
          <a:p>
            <a:pPr indent="-285750" lvl="0" marL="457200" rtl="0" algn="l">
              <a:lnSpc>
                <a:spcPct val="95000"/>
              </a:lnSpc>
              <a:spcBef>
                <a:spcPts val="0"/>
              </a:spcBef>
              <a:spcAft>
                <a:spcPts val="0"/>
              </a:spcAft>
              <a:buSzPts val="900"/>
              <a:buFont typeface="Poppins"/>
              <a:buChar char="●"/>
            </a:pPr>
            <a:r>
              <a:rPr lang="en" sz="900"/>
              <a:t>Class and Object</a:t>
            </a:r>
            <a:endParaRPr sz="900"/>
          </a:p>
          <a:p>
            <a:pPr indent="-285750" lvl="1" marL="914400" rtl="0" algn="l">
              <a:lnSpc>
                <a:spcPct val="95000"/>
              </a:lnSpc>
              <a:spcBef>
                <a:spcPts val="0"/>
              </a:spcBef>
              <a:spcAft>
                <a:spcPts val="0"/>
              </a:spcAft>
              <a:buSzPts val="900"/>
              <a:buFont typeface="Poppins"/>
              <a:buChar char="●"/>
            </a:pPr>
            <a:r>
              <a:rPr lang="en" sz="900"/>
              <a:t>Class</a:t>
            </a:r>
            <a:endParaRPr sz="900"/>
          </a:p>
          <a:p>
            <a:pPr indent="-285750" lvl="1" marL="914400" rtl="0" algn="l">
              <a:lnSpc>
                <a:spcPct val="95000"/>
              </a:lnSpc>
              <a:spcBef>
                <a:spcPts val="0"/>
              </a:spcBef>
              <a:spcAft>
                <a:spcPts val="0"/>
              </a:spcAft>
              <a:buSzPts val="900"/>
              <a:buFont typeface="Poppins"/>
              <a:buChar char="●"/>
            </a:pPr>
            <a:r>
              <a:rPr lang="en" sz="900"/>
              <a:t>Visibility modifiers</a:t>
            </a:r>
            <a:endParaRPr sz="900"/>
          </a:p>
          <a:p>
            <a:pPr indent="-285750" lvl="1" marL="914400" rtl="0" algn="l">
              <a:lnSpc>
                <a:spcPct val="95000"/>
              </a:lnSpc>
              <a:spcBef>
                <a:spcPts val="0"/>
              </a:spcBef>
              <a:spcAft>
                <a:spcPts val="0"/>
              </a:spcAft>
              <a:buSzPts val="900"/>
              <a:buFont typeface="Poppins"/>
              <a:buChar char="●"/>
            </a:pPr>
            <a:r>
              <a:rPr lang="en" sz="900"/>
              <a:t>Data class</a:t>
            </a:r>
            <a:endParaRPr sz="900"/>
          </a:p>
          <a:p>
            <a:pPr indent="-285750" lvl="1" marL="914400" rtl="0" algn="l">
              <a:lnSpc>
                <a:spcPct val="95000"/>
              </a:lnSpc>
              <a:spcBef>
                <a:spcPts val="0"/>
              </a:spcBef>
              <a:spcAft>
                <a:spcPts val="0"/>
              </a:spcAft>
              <a:buSzPts val="900"/>
              <a:buFont typeface="Poppins"/>
              <a:buChar char="●"/>
            </a:pPr>
            <a:r>
              <a:rPr lang="en" sz="900"/>
              <a:t>Enum class</a:t>
            </a:r>
            <a:endParaRPr sz="900"/>
          </a:p>
          <a:p>
            <a:pPr indent="-285750" lvl="1" marL="914400" rtl="0" algn="l">
              <a:lnSpc>
                <a:spcPct val="95000"/>
              </a:lnSpc>
              <a:spcBef>
                <a:spcPts val="0"/>
              </a:spcBef>
              <a:spcAft>
                <a:spcPts val="0"/>
              </a:spcAft>
              <a:buSzPts val="900"/>
              <a:buFont typeface="Poppins"/>
              <a:buChar char="●"/>
            </a:pPr>
            <a:r>
              <a:rPr lang="en" sz="900"/>
              <a:t>Seal class</a:t>
            </a:r>
            <a:endParaRPr sz="900"/>
          </a:p>
          <a:p>
            <a:pPr indent="0" lvl="0" marL="0" rtl="0" algn="l">
              <a:spcBef>
                <a:spcPts val="120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1"/>
          <p:cNvSpPr txBox="1"/>
          <p:nvPr>
            <p:ph idx="1" type="subTitle"/>
          </p:nvPr>
        </p:nvSpPr>
        <p:spPr>
          <a:xfrm>
            <a:off x="468325" y="1373200"/>
            <a:ext cx="2437200" cy="37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Numbers</a:t>
            </a:r>
            <a:endParaRPr/>
          </a:p>
        </p:txBody>
      </p:sp>
      <p:sp>
        <p:nvSpPr>
          <p:cNvPr id="650" name="Google Shape;650;p81"/>
          <p:cNvSpPr txBox="1"/>
          <p:nvPr>
            <p:ph idx="2" type="subTitle"/>
          </p:nvPr>
        </p:nvSpPr>
        <p:spPr>
          <a:xfrm>
            <a:off x="468325" y="1776800"/>
            <a:ext cx="2907900" cy="612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2"/>
              </a:buClr>
              <a:buSzPts val="1400"/>
              <a:buChar char="-"/>
            </a:pPr>
            <a:r>
              <a:rPr b="1" lang="en">
                <a:solidFill>
                  <a:schemeClr val="accent2"/>
                </a:solidFill>
              </a:rPr>
              <a:t>Integer types﻿</a:t>
            </a:r>
            <a:endParaRPr b="1">
              <a:solidFill>
                <a:schemeClr val="accent2"/>
              </a:solidFill>
            </a:endParaRPr>
          </a:p>
          <a:p>
            <a:pPr indent="-317500" lvl="1" marL="914400" rtl="0" algn="l">
              <a:lnSpc>
                <a:spcPct val="150000"/>
              </a:lnSpc>
              <a:spcBef>
                <a:spcPts val="0"/>
              </a:spcBef>
              <a:spcAft>
                <a:spcPts val="0"/>
              </a:spcAft>
              <a:buSzPts val="1400"/>
              <a:buChar char="-"/>
            </a:pPr>
            <a:r>
              <a:rPr lang="en"/>
              <a:t>Byte</a:t>
            </a:r>
            <a:endParaRPr/>
          </a:p>
          <a:p>
            <a:pPr indent="-317500" lvl="1" marL="914400" rtl="0" algn="l">
              <a:lnSpc>
                <a:spcPct val="150000"/>
              </a:lnSpc>
              <a:spcBef>
                <a:spcPts val="0"/>
              </a:spcBef>
              <a:spcAft>
                <a:spcPts val="0"/>
              </a:spcAft>
              <a:buSzPts val="1400"/>
              <a:buChar char="-"/>
            </a:pPr>
            <a:r>
              <a:rPr lang="en"/>
              <a:t>Short</a:t>
            </a:r>
            <a:endParaRPr/>
          </a:p>
          <a:p>
            <a:pPr indent="-317500" lvl="1" marL="914400" rtl="0" algn="l">
              <a:lnSpc>
                <a:spcPct val="150000"/>
              </a:lnSpc>
              <a:spcBef>
                <a:spcPts val="0"/>
              </a:spcBef>
              <a:spcAft>
                <a:spcPts val="0"/>
              </a:spcAft>
              <a:buSzPts val="1400"/>
              <a:buChar char="-"/>
            </a:pPr>
            <a:r>
              <a:rPr lang="en"/>
              <a:t>Int</a:t>
            </a:r>
            <a:endParaRPr/>
          </a:p>
          <a:p>
            <a:pPr indent="-317500" lvl="1" marL="914400" rtl="0" algn="l">
              <a:lnSpc>
                <a:spcPct val="150000"/>
              </a:lnSpc>
              <a:spcBef>
                <a:spcPts val="0"/>
              </a:spcBef>
              <a:spcAft>
                <a:spcPts val="0"/>
              </a:spcAft>
              <a:buSzPts val="1400"/>
              <a:buChar char="-"/>
            </a:pPr>
            <a:r>
              <a:rPr lang="en"/>
              <a:t>Long</a:t>
            </a:r>
            <a:endParaRPr/>
          </a:p>
          <a:p>
            <a:pPr indent="-317500" lvl="0" marL="457200" rtl="0" algn="l">
              <a:lnSpc>
                <a:spcPct val="150000"/>
              </a:lnSpc>
              <a:spcBef>
                <a:spcPts val="0"/>
              </a:spcBef>
              <a:spcAft>
                <a:spcPts val="0"/>
              </a:spcAft>
              <a:buClr>
                <a:schemeClr val="accent2"/>
              </a:buClr>
              <a:buSzPts val="1400"/>
              <a:buChar char="-"/>
            </a:pPr>
            <a:r>
              <a:rPr b="1" lang="en">
                <a:solidFill>
                  <a:schemeClr val="accent2"/>
                </a:solidFill>
              </a:rPr>
              <a:t>Floating-point types﻿</a:t>
            </a:r>
            <a:endParaRPr b="1">
              <a:solidFill>
                <a:schemeClr val="accent2"/>
              </a:solidFill>
            </a:endParaRPr>
          </a:p>
          <a:p>
            <a:pPr indent="-317500" lvl="1" marL="914400" rtl="0" algn="l">
              <a:lnSpc>
                <a:spcPct val="150000"/>
              </a:lnSpc>
              <a:spcBef>
                <a:spcPts val="0"/>
              </a:spcBef>
              <a:spcAft>
                <a:spcPts val="0"/>
              </a:spcAft>
              <a:buSzPts val="1400"/>
              <a:buChar char="-"/>
            </a:pPr>
            <a:r>
              <a:rPr lang="en"/>
              <a:t>Flot</a:t>
            </a:r>
            <a:endParaRPr/>
          </a:p>
          <a:p>
            <a:pPr indent="-317500" lvl="1" marL="914400" rtl="0" algn="l">
              <a:lnSpc>
                <a:spcPct val="150000"/>
              </a:lnSpc>
              <a:spcBef>
                <a:spcPts val="0"/>
              </a:spcBef>
              <a:spcAft>
                <a:spcPts val="0"/>
              </a:spcAft>
              <a:buSzPts val="1400"/>
              <a:buChar char="-"/>
            </a:pPr>
            <a:r>
              <a:rPr lang="en"/>
              <a:t>Double</a:t>
            </a:r>
            <a:endParaRPr sz="1600"/>
          </a:p>
        </p:txBody>
      </p:sp>
      <p:sp>
        <p:nvSpPr>
          <p:cNvPr id="651" name="Google Shape;651;p81"/>
          <p:cNvSpPr txBox="1"/>
          <p:nvPr>
            <p:ph idx="3" type="subTitle"/>
          </p:nvPr>
        </p:nvSpPr>
        <p:spPr>
          <a:xfrm>
            <a:off x="5000050" y="2380540"/>
            <a:ext cx="24372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Booleans﻿</a:t>
            </a:r>
            <a:endParaRPr/>
          </a:p>
        </p:txBody>
      </p:sp>
      <p:sp>
        <p:nvSpPr>
          <p:cNvPr id="652" name="Google Shape;652;p81"/>
          <p:cNvSpPr txBox="1"/>
          <p:nvPr>
            <p:ph idx="4" type="subTitle"/>
          </p:nvPr>
        </p:nvSpPr>
        <p:spPr>
          <a:xfrm>
            <a:off x="5000050" y="2775287"/>
            <a:ext cx="2437200" cy="61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Boolean</a:t>
            </a:r>
            <a:endParaRPr sz="7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653" name="Google Shape;653;p81"/>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types</a:t>
            </a:r>
            <a:endParaRPr/>
          </a:p>
        </p:txBody>
      </p:sp>
      <p:sp>
        <p:nvSpPr>
          <p:cNvPr id="654" name="Google Shape;654;p81"/>
          <p:cNvSpPr txBox="1"/>
          <p:nvPr>
            <p:ph idx="5" type="subTitle"/>
          </p:nvPr>
        </p:nvSpPr>
        <p:spPr>
          <a:xfrm>
            <a:off x="5000050" y="1373200"/>
            <a:ext cx="24372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Characters﻿</a:t>
            </a:r>
            <a:endParaRPr/>
          </a:p>
        </p:txBody>
      </p:sp>
      <p:sp>
        <p:nvSpPr>
          <p:cNvPr id="655" name="Google Shape;655;p81"/>
          <p:cNvSpPr txBox="1"/>
          <p:nvPr>
            <p:ph idx="6" type="subTitle"/>
          </p:nvPr>
        </p:nvSpPr>
        <p:spPr>
          <a:xfrm>
            <a:off x="5000050" y="1767947"/>
            <a:ext cx="2437200" cy="61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Char</a:t>
            </a:r>
            <a:endParaRPr/>
          </a:p>
        </p:txBody>
      </p:sp>
      <p:sp>
        <p:nvSpPr>
          <p:cNvPr id="656" name="Google Shape;656;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2"/>
          <p:cNvSpPr txBox="1"/>
          <p:nvPr>
            <p:ph idx="1" type="subTitle"/>
          </p:nvPr>
        </p:nvSpPr>
        <p:spPr>
          <a:xfrm>
            <a:off x="7742400" y="0"/>
            <a:ext cx="1401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Basic types</a:t>
            </a:r>
            <a:endParaRPr sz="1300"/>
          </a:p>
        </p:txBody>
      </p:sp>
      <p:sp>
        <p:nvSpPr>
          <p:cNvPr id="662" name="Google Shape;662;p8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Strings</a:t>
            </a:r>
            <a:endParaRPr/>
          </a:p>
        </p:txBody>
      </p:sp>
      <p:sp>
        <p:nvSpPr>
          <p:cNvPr id="663" name="Google Shape;663;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4" name="Google Shape;664;p82"/>
          <p:cNvSpPr txBox="1"/>
          <p:nvPr/>
        </p:nvSpPr>
        <p:spPr>
          <a:xfrm>
            <a:off x="720000" y="1274675"/>
            <a:ext cx="731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Roboto"/>
                <a:ea typeface="Roboto"/>
                <a:cs typeface="Roboto"/>
                <a:sym typeface="Roboto"/>
              </a:rPr>
              <a:t>Strings in Kotlin are represented by the type </a:t>
            </a:r>
            <a:r>
              <a:rPr lang="en" sz="1150">
                <a:solidFill>
                  <a:srgbClr val="0000EE"/>
                </a:solidFill>
                <a:highlight>
                  <a:srgbClr val="FFFFFF"/>
                </a:highlight>
                <a:uFill>
                  <a:noFill/>
                </a:uFill>
                <a:latin typeface="Roboto Mono"/>
                <a:ea typeface="Roboto Mono"/>
                <a:cs typeface="Roboto Mono"/>
                <a:sym typeface="Roboto Mono"/>
                <a:hlinkClick r:id="rId3">
                  <a:extLst>
                    <a:ext uri="{A12FA001-AC4F-418D-AE19-62706E023703}">
                      <ahyp:hlinkClr val="tx"/>
                    </a:ext>
                  </a:extLst>
                </a:hlinkClick>
              </a:rPr>
              <a:t>String</a:t>
            </a:r>
            <a:r>
              <a:rPr lang="en" sz="1200">
                <a:solidFill>
                  <a:srgbClr val="19191C"/>
                </a:solidFill>
                <a:highlight>
                  <a:srgbClr val="FFFFFF"/>
                </a:highlight>
                <a:latin typeface="Roboto"/>
                <a:ea typeface="Roboto"/>
                <a:cs typeface="Roboto"/>
                <a:sym typeface="Roboto"/>
              </a:rPr>
              <a:t>. Generally, a string value is a sequence of characters in double quotes (</a:t>
            </a:r>
            <a:r>
              <a:rPr lang="en" sz="1150">
                <a:solidFill>
                  <a:srgbClr val="19191C"/>
                </a:solidFill>
                <a:latin typeface="Roboto Mono"/>
                <a:ea typeface="Roboto Mono"/>
                <a:cs typeface="Roboto Mono"/>
                <a:sym typeface="Roboto Mono"/>
              </a:rPr>
              <a:t>"</a:t>
            </a:r>
            <a:r>
              <a:rPr lang="en" sz="1200">
                <a:solidFill>
                  <a:srgbClr val="19191C"/>
                </a:solidFill>
                <a:highlight>
                  <a:srgbClr val="FFFFFF"/>
                </a:highlight>
                <a:latin typeface="Roboto"/>
                <a:ea typeface="Roboto"/>
                <a:cs typeface="Roboto"/>
                <a:sym typeface="Roboto"/>
              </a:rPr>
              <a:t>):</a:t>
            </a:r>
            <a:endParaRPr/>
          </a:p>
        </p:txBody>
      </p:sp>
      <p:sp>
        <p:nvSpPr>
          <p:cNvPr id="665" name="Google Shape;665;p82"/>
          <p:cNvSpPr txBox="1"/>
          <p:nvPr/>
        </p:nvSpPr>
        <p:spPr>
          <a:xfrm>
            <a:off x="2431950" y="2103250"/>
            <a:ext cx="3887400" cy="361800"/>
          </a:xfrm>
          <a:prstGeom prst="rect">
            <a:avLst/>
          </a:prstGeom>
          <a:solidFill>
            <a:srgbClr val="F5F5F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0033B3"/>
                </a:solidFill>
                <a:latin typeface="Roboto Mono"/>
                <a:ea typeface="Roboto Mono"/>
                <a:cs typeface="Roboto Mono"/>
                <a:sym typeface="Roboto Mono"/>
              </a:rPr>
              <a:t>val</a:t>
            </a:r>
            <a:r>
              <a:rPr lang="en" sz="1150">
                <a:solidFill>
                  <a:srgbClr val="19191C"/>
                </a:solidFill>
                <a:latin typeface="Roboto Mono"/>
                <a:ea typeface="Roboto Mono"/>
                <a:cs typeface="Roboto Mono"/>
                <a:sym typeface="Roboto Mono"/>
              </a:rPr>
              <a:t> str </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067D17"/>
                </a:solidFill>
                <a:latin typeface="Roboto Mono"/>
                <a:ea typeface="Roboto Mono"/>
                <a:cs typeface="Roboto Mono"/>
                <a:sym typeface="Roboto Mono"/>
              </a:rPr>
              <a:t>"abcd 123"</a:t>
            </a:r>
            <a:endParaRPr>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9"/>
          <p:cNvPicPr preferRelativeResize="0"/>
          <p:nvPr/>
        </p:nvPicPr>
        <p:blipFill>
          <a:blip r:embed="rId3">
            <a:alphaModFix/>
          </a:blip>
          <a:stretch>
            <a:fillRect/>
          </a:stretch>
        </p:blipFill>
        <p:spPr>
          <a:xfrm>
            <a:off x="6310200" y="783175"/>
            <a:ext cx="1930710" cy="3838499"/>
          </a:xfrm>
          <a:prstGeom prst="rect">
            <a:avLst/>
          </a:prstGeom>
          <a:noFill/>
          <a:ln>
            <a:noFill/>
          </a:ln>
        </p:spPr>
      </p:pic>
      <p:pic>
        <p:nvPicPr>
          <p:cNvPr id="223" name="Google Shape;223;p29"/>
          <p:cNvPicPr preferRelativeResize="0"/>
          <p:nvPr/>
        </p:nvPicPr>
        <p:blipFill rotWithShape="1">
          <a:blip r:embed="rId4">
            <a:alphaModFix/>
          </a:blip>
          <a:srcRect b="0" l="0" r="0" t="0"/>
          <a:stretch/>
        </p:blipFill>
        <p:spPr>
          <a:xfrm>
            <a:off x="1421475" y="783175"/>
            <a:ext cx="1930700" cy="3833909"/>
          </a:xfrm>
          <a:prstGeom prst="rect">
            <a:avLst/>
          </a:prstGeom>
          <a:noFill/>
          <a:ln>
            <a:noFill/>
          </a:ln>
        </p:spPr>
      </p:pic>
      <p:pic>
        <p:nvPicPr>
          <p:cNvPr id="224" name="Google Shape;224;p29"/>
          <p:cNvPicPr preferRelativeResize="0"/>
          <p:nvPr/>
        </p:nvPicPr>
        <p:blipFill>
          <a:blip r:embed="rId5">
            <a:alphaModFix/>
          </a:blip>
          <a:stretch>
            <a:fillRect/>
          </a:stretch>
        </p:blipFill>
        <p:spPr>
          <a:xfrm>
            <a:off x="3914362" y="771725"/>
            <a:ext cx="1833648" cy="3861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3"/>
          <p:cNvSpPr txBox="1"/>
          <p:nvPr>
            <p:ph idx="1" type="subTitle"/>
          </p:nvPr>
        </p:nvSpPr>
        <p:spPr>
          <a:xfrm>
            <a:off x="7742400" y="0"/>
            <a:ext cx="1401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Basic types</a:t>
            </a:r>
            <a:endParaRPr sz="1300"/>
          </a:p>
        </p:txBody>
      </p:sp>
      <p:sp>
        <p:nvSpPr>
          <p:cNvPr id="671" name="Google Shape;671;p8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literals﻿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2" name="Google Shape;672;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3" name="Google Shape;673;p83"/>
          <p:cNvSpPr txBox="1"/>
          <p:nvPr/>
        </p:nvSpPr>
        <p:spPr>
          <a:xfrm>
            <a:off x="923900" y="12009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800">
                <a:solidFill>
                  <a:srgbClr val="19191C"/>
                </a:solidFill>
                <a:highlight>
                  <a:srgbClr val="FFFFFF"/>
                </a:highlight>
                <a:latin typeface="Poppins"/>
                <a:ea typeface="Poppins"/>
                <a:cs typeface="Poppins"/>
                <a:sym typeface="Poppins"/>
              </a:rPr>
              <a:t>Escaped strings﻿</a:t>
            </a:r>
            <a:endParaRPr sz="1800">
              <a:latin typeface="Poppins"/>
              <a:ea typeface="Poppins"/>
              <a:cs typeface="Poppins"/>
              <a:sym typeface="Poppins"/>
            </a:endParaRPr>
          </a:p>
        </p:txBody>
      </p:sp>
      <p:sp>
        <p:nvSpPr>
          <p:cNvPr id="674" name="Google Shape;674;p83"/>
          <p:cNvSpPr txBox="1"/>
          <p:nvPr/>
        </p:nvSpPr>
        <p:spPr>
          <a:xfrm>
            <a:off x="923900" y="1893994"/>
            <a:ext cx="7220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Escaped strings can contain escaped characters.</a:t>
            </a:r>
            <a:endParaRPr sz="1200">
              <a:solidFill>
                <a:srgbClr val="19191C"/>
              </a:solidFill>
              <a:highlight>
                <a:srgbClr val="FFFFFF"/>
              </a:highlight>
              <a:latin typeface="Poppins"/>
              <a:ea typeface="Poppins"/>
              <a:cs typeface="Poppins"/>
              <a:sym typeface="Poppins"/>
            </a:endParaRPr>
          </a:p>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Here's an example of an escaped string:</a:t>
            </a:r>
            <a:endParaRPr>
              <a:latin typeface="Poppins"/>
              <a:ea typeface="Poppins"/>
              <a:cs typeface="Poppins"/>
              <a:sym typeface="Poppins"/>
            </a:endParaRPr>
          </a:p>
        </p:txBody>
      </p:sp>
      <p:sp>
        <p:nvSpPr>
          <p:cNvPr id="675" name="Google Shape;675;p83"/>
          <p:cNvSpPr txBox="1"/>
          <p:nvPr/>
        </p:nvSpPr>
        <p:spPr>
          <a:xfrm>
            <a:off x="1248675" y="2717450"/>
            <a:ext cx="3000000" cy="3618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150">
                <a:solidFill>
                  <a:srgbClr val="0033B3"/>
                </a:solidFill>
                <a:latin typeface="Roboto Mono"/>
                <a:ea typeface="Roboto Mono"/>
                <a:cs typeface="Roboto Mono"/>
                <a:sym typeface="Roboto Mono"/>
              </a:rPr>
              <a:t>val</a:t>
            </a:r>
            <a:r>
              <a:rPr lang="en" sz="1150">
                <a:solidFill>
                  <a:srgbClr val="19191C"/>
                </a:solidFill>
                <a:latin typeface="Roboto Mono"/>
                <a:ea typeface="Roboto Mono"/>
                <a:cs typeface="Roboto Mono"/>
                <a:sym typeface="Roboto Mono"/>
              </a:rPr>
              <a:t> s </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067D17"/>
                </a:solidFill>
                <a:latin typeface="Roboto Mono"/>
                <a:ea typeface="Roboto Mono"/>
                <a:cs typeface="Roboto Mono"/>
                <a:sym typeface="Roboto Mono"/>
              </a:rPr>
              <a:t>"Hello, world!\n"</a:t>
            </a:r>
            <a:endParaRPr sz="1150">
              <a:solidFill>
                <a:srgbClr val="067D17"/>
              </a:solidFill>
              <a:latin typeface="Roboto Mono"/>
              <a:ea typeface="Roboto Mono"/>
              <a:cs typeface="Roboto Mono"/>
              <a:sym typeface="Roboto Mono"/>
            </a:endParaRPr>
          </a:p>
        </p:txBody>
      </p:sp>
      <p:sp>
        <p:nvSpPr>
          <p:cNvPr id="676" name="Google Shape;676;p83"/>
          <p:cNvSpPr txBox="1"/>
          <p:nvPr/>
        </p:nvSpPr>
        <p:spPr>
          <a:xfrm>
            <a:off x="923900" y="3268989"/>
            <a:ext cx="7794600" cy="58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19191C"/>
                </a:solidFill>
                <a:highlight>
                  <a:srgbClr val="FFFFFF"/>
                </a:highlight>
                <a:latin typeface="Poppins"/>
                <a:ea typeface="Poppins"/>
                <a:cs typeface="Poppins"/>
                <a:sym typeface="Poppins"/>
              </a:rPr>
              <a:t>Escaping is done in the conventional way, with a backslash (</a:t>
            </a:r>
            <a:r>
              <a:rPr lang="en" sz="1150">
                <a:solidFill>
                  <a:srgbClr val="19191C"/>
                </a:solidFill>
                <a:highlight>
                  <a:srgbClr val="FFFFFF"/>
                </a:highlight>
                <a:latin typeface="Poppins"/>
                <a:ea typeface="Poppins"/>
                <a:cs typeface="Poppins"/>
                <a:sym typeface="Poppins"/>
              </a:rPr>
              <a:t>\</a:t>
            </a:r>
            <a:r>
              <a:rPr lang="en" sz="1200">
                <a:solidFill>
                  <a:srgbClr val="19191C"/>
                </a:solidFill>
                <a:highlight>
                  <a:srgbClr val="FFFFFF"/>
                </a:highlight>
                <a:latin typeface="Poppins"/>
                <a:ea typeface="Poppins"/>
                <a:cs typeface="Poppins"/>
                <a:sym typeface="Poppins"/>
              </a:rPr>
              <a:t>).</a:t>
            </a:r>
            <a:br>
              <a:rPr lang="en" sz="1200">
                <a:solidFill>
                  <a:srgbClr val="19191C"/>
                </a:solidFill>
                <a:highlight>
                  <a:srgbClr val="FFFFFF"/>
                </a:highlight>
                <a:latin typeface="Poppins"/>
                <a:ea typeface="Poppins"/>
                <a:cs typeface="Poppins"/>
                <a:sym typeface="Poppins"/>
              </a:rPr>
            </a:br>
            <a:r>
              <a:rPr lang="en" sz="800">
                <a:solidFill>
                  <a:srgbClr val="19191C"/>
                </a:solidFill>
                <a:highlight>
                  <a:srgbClr val="FFFFFF"/>
                </a:highlight>
                <a:latin typeface="Poppins"/>
                <a:ea typeface="Poppins"/>
                <a:cs typeface="Poppins"/>
                <a:sym typeface="Poppins"/>
              </a:rPr>
              <a:t>See </a:t>
            </a:r>
            <a:r>
              <a:rPr lang="en" sz="800" u="sng">
                <a:solidFill>
                  <a:schemeClr val="hlink"/>
                </a:solidFill>
                <a:highlight>
                  <a:srgbClr val="FFFFFF"/>
                </a:highlight>
                <a:latin typeface="Poppins"/>
                <a:ea typeface="Poppins"/>
                <a:cs typeface="Poppins"/>
                <a:sym typeface="Poppins"/>
                <a:hlinkClick r:id="rId3"/>
              </a:rPr>
              <a:t>Characters</a:t>
            </a:r>
            <a:r>
              <a:rPr lang="en" sz="800">
                <a:solidFill>
                  <a:srgbClr val="19191C"/>
                </a:solidFill>
                <a:highlight>
                  <a:srgbClr val="FFFFFF"/>
                </a:highlight>
                <a:latin typeface="Poppins"/>
                <a:ea typeface="Poppins"/>
                <a:cs typeface="Poppins"/>
                <a:sym typeface="Poppins"/>
              </a:rPr>
              <a:t> page for the list of supported escape sequences.</a:t>
            </a:r>
            <a:endParaRPr sz="1000">
              <a:solidFill>
                <a:srgbClr val="19191C"/>
              </a:solidFill>
              <a:highlight>
                <a:srgbClr val="FFFFFF"/>
              </a:highlight>
              <a:latin typeface="Poppins"/>
              <a:ea typeface="Poppins"/>
              <a:cs typeface="Poppins"/>
              <a:sym typeface="Poppi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4"/>
          <p:cNvSpPr txBox="1"/>
          <p:nvPr>
            <p:ph idx="1" type="subTitle"/>
          </p:nvPr>
        </p:nvSpPr>
        <p:spPr>
          <a:xfrm>
            <a:off x="7742400" y="0"/>
            <a:ext cx="1401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t>Basic types</a:t>
            </a:r>
            <a:endParaRPr sz="1300"/>
          </a:p>
        </p:txBody>
      </p:sp>
      <p:sp>
        <p:nvSpPr>
          <p:cNvPr id="682" name="Google Shape;682;p8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 templates﻿</a:t>
            </a:r>
            <a:endParaRPr/>
          </a:p>
        </p:txBody>
      </p:sp>
      <p:sp>
        <p:nvSpPr>
          <p:cNvPr id="683" name="Google Shape;683;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4" name="Google Shape;684;p84"/>
          <p:cNvSpPr txBox="1"/>
          <p:nvPr/>
        </p:nvSpPr>
        <p:spPr>
          <a:xfrm>
            <a:off x="720000" y="1267123"/>
            <a:ext cx="72204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19191C"/>
                </a:solidFill>
                <a:highlight>
                  <a:srgbClr val="FFFFFF"/>
                </a:highlight>
                <a:latin typeface="Poppins"/>
                <a:ea typeface="Poppins"/>
                <a:cs typeface="Poppins"/>
                <a:sym typeface="Poppins"/>
              </a:rPr>
              <a:t>String literals may contain template expressions – pieces of code that are evaluated and whose results are concatenated into the string. A template expression starts with a dollar sign (</a:t>
            </a:r>
            <a:r>
              <a:rPr lang="en" sz="1150">
                <a:solidFill>
                  <a:srgbClr val="19191C"/>
                </a:solidFill>
                <a:latin typeface="Poppins"/>
                <a:ea typeface="Poppins"/>
                <a:cs typeface="Poppins"/>
                <a:sym typeface="Poppins"/>
              </a:rPr>
              <a:t>$</a:t>
            </a:r>
            <a:r>
              <a:rPr lang="en" sz="1200">
                <a:solidFill>
                  <a:srgbClr val="19191C"/>
                </a:solidFill>
                <a:highlight>
                  <a:srgbClr val="FFFFFF"/>
                </a:highlight>
                <a:latin typeface="Poppins"/>
                <a:ea typeface="Poppins"/>
                <a:cs typeface="Poppins"/>
                <a:sym typeface="Poppins"/>
              </a:rPr>
              <a:t>) and consists of either a name:</a:t>
            </a:r>
            <a:endParaRPr>
              <a:latin typeface="Poppins"/>
              <a:ea typeface="Poppins"/>
              <a:cs typeface="Poppins"/>
              <a:sym typeface="Poppins"/>
            </a:endParaRPr>
          </a:p>
        </p:txBody>
      </p:sp>
      <p:sp>
        <p:nvSpPr>
          <p:cNvPr id="685" name="Google Shape;685;p84"/>
          <p:cNvSpPr txBox="1"/>
          <p:nvPr/>
        </p:nvSpPr>
        <p:spPr>
          <a:xfrm>
            <a:off x="2435700" y="2328150"/>
            <a:ext cx="4272600" cy="7728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700080"/>
                </a:solidFill>
                <a:latin typeface="Roboto Mono"/>
                <a:ea typeface="Roboto Mono"/>
                <a:cs typeface="Roboto Mono"/>
                <a:sym typeface="Roboto Mono"/>
              </a:rPr>
              <a:t>val</a:t>
            </a:r>
            <a:r>
              <a:rPr lang="en" sz="1200">
                <a:latin typeface="Roboto Mono"/>
                <a:ea typeface="Roboto Mono"/>
                <a:cs typeface="Roboto Mono"/>
                <a:sym typeface="Roboto Mono"/>
              </a:rPr>
              <a:t> </a:t>
            </a:r>
            <a:r>
              <a:rPr lang="en" sz="1200">
                <a:solidFill>
                  <a:srgbClr val="0000F0"/>
                </a:solidFill>
                <a:latin typeface="Roboto Mono"/>
                <a:ea typeface="Roboto Mono"/>
                <a:cs typeface="Roboto Mono"/>
                <a:sym typeface="Roboto Mono"/>
              </a:rPr>
              <a:t>i</a:t>
            </a:r>
            <a:r>
              <a:rPr lang="en" sz="1200">
                <a:latin typeface="Roboto Mono"/>
                <a:ea typeface="Roboto Mono"/>
                <a:cs typeface="Roboto Mono"/>
                <a:sym typeface="Roboto Mono"/>
              </a:rPr>
              <a:t> </a:t>
            </a:r>
            <a:r>
              <a:rPr b="1" lang="en" sz="1200">
                <a:solidFill>
                  <a:srgbClr val="EE11FF"/>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106040"/>
                </a:solidFill>
                <a:latin typeface="Roboto Mono"/>
                <a:ea typeface="Roboto Mono"/>
                <a:cs typeface="Roboto Mono"/>
                <a:sym typeface="Roboto Mono"/>
              </a:rPr>
              <a:t>10</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1AB1CD"/>
                </a:solidFill>
                <a:latin typeface="Roboto Mono"/>
                <a:ea typeface="Roboto Mono"/>
                <a:cs typeface="Roboto Mono"/>
                <a:sym typeface="Roboto Mono"/>
              </a:rPr>
              <a:t>println</a:t>
            </a:r>
            <a:r>
              <a:rPr lang="en" sz="1200">
                <a:latin typeface="Roboto Mono"/>
                <a:ea typeface="Roboto Mono"/>
                <a:cs typeface="Roboto Mono"/>
                <a:sym typeface="Roboto Mono"/>
              </a:rPr>
              <a:t>(</a:t>
            </a:r>
            <a:r>
              <a:rPr lang="en" sz="1200">
                <a:solidFill>
                  <a:srgbClr val="A01010"/>
                </a:solidFill>
                <a:latin typeface="Roboto Mono"/>
                <a:ea typeface="Roboto Mono"/>
                <a:cs typeface="Roboto Mono"/>
                <a:sym typeface="Roboto Mono"/>
              </a:rPr>
              <a:t>"i = $i"</a:t>
            </a: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i="1" lang="en" sz="1200">
                <a:solidFill>
                  <a:srgbClr val="A05000"/>
                </a:solidFill>
                <a:latin typeface="Roboto Mono"/>
                <a:ea typeface="Roboto Mono"/>
                <a:cs typeface="Roboto Mono"/>
                <a:sym typeface="Roboto Mono"/>
              </a:rPr>
              <a:t>// i = 10</a:t>
            </a:r>
            <a:endParaRPr sz="1200">
              <a:latin typeface="Roboto Mono"/>
              <a:ea typeface="Roboto Mono"/>
              <a:cs typeface="Roboto Mono"/>
              <a:sym typeface="Roboto Mono"/>
            </a:endParaRPr>
          </a:p>
        </p:txBody>
      </p:sp>
      <p:sp>
        <p:nvSpPr>
          <p:cNvPr id="686" name="Google Shape;686;p84"/>
          <p:cNvSpPr txBox="1"/>
          <p:nvPr/>
        </p:nvSpPr>
        <p:spPr>
          <a:xfrm>
            <a:off x="2435700" y="3247325"/>
            <a:ext cx="4272600" cy="8568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700080"/>
                </a:solidFill>
                <a:latin typeface="Roboto Mono"/>
                <a:ea typeface="Roboto Mono"/>
                <a:cs typeface="Roboto Mono"/>
                <a:sym typeface="Roboto Mono"/>
              </a:rPr>
              <a:t>val</a:t>
            </a:r>
            <a:r>
              <a:rPr lang="en" sz="1200">
                <a:latin typeface="Roboto Mono"/>
                <a:ea typeface="Roboto Mono"/>
                <a:cs typeface="Roboto Mono"/>
                <a:sym typeface="Roboto Mono"/>
              </a:rPr>
              <a:t> </a:t>
            </a:r>
            <a:r>
              <a:rPr lang="en" sz="1200">
                <a:solidFill>
                  <a:srgbClr val="0000F0"/>
                </a:solidFill>
                <a:latin typeface="Roboto Mono"/>
                <a:ea typeface="Roboto Mono"/>
                <a:cs typeface="Roboto Mono"/>
                <a:sym typeface="Roboto Mono"/>
              </a:rPr>
              <a:t>s</a:t>
            </a:r>
            <a:r>
              <a:rPr lang="en" sz="1200">
                <a:latin typeface="Roboto Mono"/>
                <a:ea typeface="Roboto Mono"/>
                <a:cs typeface="Roboto Mono"/>
                <a:sym typeface="Roboto Mono"/>
              </a:rPr>
              <a:t> </a:t>
            </a:r>
            <a:r>
              <a:rPr b="1" lang="en" sz="1200">
                <a:solidFill>
                  <a:srgbClr val="EE11FF"/>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A01010"/>
                </a:solidFill>
                <a:latin typeface="Roboto Mono"/>
                <a:ea typeface="Roboto Mono"/>
                <a:cs typeface="Roboto Mono"/>
                <a:sym typeface="Roboto Mono"/>
              </a:rPr>
              <a:t>"abc"</a:t>
            </a:r>
            <a:endParaRPr sz="1200">
              <a:latin typeface="Roboto Mono"/>
              <a:ea typeface="Roboto Mono"/>
              <a:cs typeface="Roboto Mono"/>
              <a:sym typeface="Roboto Mono"/>
            </a:endParaRPr>
          </a:p>
          <a:p>
            <a:pPr indent="0" lvl="0" marL="0" rtl="0" algn="l">
              <a:spcBef>
                <a:spcPts val="0"/>
              </a:spcBef>
              <a:spcAft>
                <a:spcPts val="0"/>
              </a:spcAft>
              <a:buNone/>
            </a:pPr>
            <a:r>
              <a:rPr lang="en" sz="1200">
                <a:solidFill>
                  <a:srgbClr val="1AB1CD"/>
                </a:solidFill>
                <a:latin typeface="Roboto Mono"/>
                <a:ea typeface="Roboto Mono"/>
                <a:cs typeface="Roboto Mono"/>
                <a:sym typeface="Roboto Mono"/>
              </a:rPr>
              <a:t>println</a:t>
            </a:r>
            <a:r>
              <a:rPr lang="en" sz="1200">
                <a:latin typeface="Roboto Mono"/>
                <a:ea typeface="Roboto Mono"/>
                <a:cs typeface="Roboto Mono"/>
                <a:sym typeface="Roboto Mono"/>
              </a:rPr>
              <a:t>(</a:t>
            </a:r>
            <a:r>
              <a:rPr lang="en" sz="1200">
                <a:solidFill>
                  <a:srgbClr val="A01010"/>
                </a:solidFill>
                <a:latin typeface="Roboto Mono"/>
                <a:ea typeface="Roboto Mono"/>
                <a:cs typeface="Roboto Mono"/>
                <a:sym typeface="Roboto Mono"/>
              </a:rPr>
              <a:t>"$s.length is ${s.length}"</a:t>
            </a: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i="1" lang="en" sz="1200">
                <a:solidFill>
                  <a:srgbClr val="A05000"/>
                </a:solidFill>
                <a:latin typeface="Roboto Mono"/>
                <a:ea typeface="Roboto Mono"/>
                <a:cs typeface="Roboto Mono"/>
                <a:sym typeface="Roboto Mono"/>
              </a:rPr>
              <a:t>// abc.length is 3</a:t>
            </a:r>
            <a:endParaRPr sz="1200">
              <a:latin typeface="Roboto Mono"/>
              <a:ea typeface="Roboto Mono"/>
              <a:cs typeface="Roboto Mono"/>
              <a:sym typeface="Roboto Mon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checks and casts﻿</a:t>
            </a:r>
            <a:endParaRPr/>
          </a:p>
        </p:txBody>
      </p:sp>
      <p:sp>
        <p:nvSpPr>
          <p:cNvPr id="692" name="Google Shape;692;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85"/>
          <p:cNvSpPr txBox="1"/>
          <p:nvPr/>
        </p:nvSpPr>
        <p:spPr>
          <a:xfrm>
            <a:off x="1057400" y="11405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800">
                <a:solidFill>
                  <a:srgbClr val="19191C"/>
                </a:solidFill>
                <a:highlight>
                  <a:srgbClr val="FFFFFF"/>
                </a:highlight>
                <a:latin typeface="Poppins"/>
                <a:ea typeface="Poppins"/>
                <a:cs typeface="Poppins"/>
                <a:sym typeface="Poppins"/>
              </a:rPr>
              <a:t>is and !is operators﻿</a:t>
            </a:r>
            <a:endParaRPr sz="1800">
              <a:latin typeface="Poppins"/>
              <a:ea typeface="Poppins"/>
              <a:cs typeface="Poppins"/>
              <a:sym typeface="Poppins"/>
            </a:endParaRPr>
          </a:p>
        </p:txBody>
      </p:sp>
      <p:sp>
        <p:nvSpPr>
          <p:cNvPr id="694" name="Google Shape;694;p85"/>
          <p:cNvSpPr txBox="1"/>
          <p:nvPr/>
        </p:nvSpPr>
        <p:spPr>
          <a:xfrm>
            <a:off x="1057400" y="1742500"/>
            <a:ext cx="574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Use the </a:t>
            </a:r>
            <a:r>
              <a:rPr lang="en" sz="1200">
                <a:solidFill>
                  <a:srgbClr val="19191C"/>
                </a:solidFill>
                <a:latin typeface="Poppins"/>
                <a:ea typeface="Poppins"/>
                <a:cs typeface="Poppins"/>
                <a:sym typeface="Poppins"/>
              </a:rPr>
              <a:t>is</a:t>
            </a:r>
            <a:r>
              <a:rPr lang="en" sz="1200">
                <a:solidFill>
                  <a:srgbClr val="19191C"/>
                </a:solidFill>
                <a:highlight>
                  <a:srgbClr val="FFFFFF"/>
                </a:highlight>
                <a:latin typeface="Poppins"/>
                <a:ea typeface="Poppins"/>
                <a:cs typeface="Poppins"/>
                <a:sym typeface="Poppins"/>
              </a:rPr>
              <a:t> operator or its negated form </a:t>
            </a:r>
            <a:r>
              <a:rPr lang="en" sz="1200">
                <a:solidFill>
                  <a:srgbClr val="19191C"/>
                </a:solidFill>
                <a:latin typeface="Poppins"/>
                <a:ea typeface="Poppins"/>
                <a:cs typeface="Poppins"/>
                <a:sym typeface="Poppins"/>
              </a:rPr>
              <a:t>!is</a:t>
            </a:r>
            <a:r>
              <a:rPr lang="en" sz="1200">
                <a:solidFill>
                  <a:srgbClr val="19191C"/>
                </a:solidFill>
                <a:highlight>
                  <a:srgbClr val="FFFFFF"/>
                </a:highlight>
                <a:latin typeface="Poppins"/>
                <a:ea typeface="Poppins"/>
                <a:cs typeface="Poppins"/>
                <a:sym typeface="Poppins"/>
              </a:rPr>
              <a:t> to perform a runtime check that identifies whether an object conforms to a given type:</a:t>
            </a:r>
            <a:endParaRPr sz="1200">
              <a:latin typeface="Poppins"/>
              <a:ea typeface="Poppins"/>
              <a:cs typeface="Poppins"/>
              <a:sym typeface="Poppins"/>
            </a:endParaRPr>
          </a:p>
        </p:txBody>
      </p:sp>
      <p:sp>
        <p:nvSpPr>
          <p:cNvPr id="695" name="Google Shape;695;p85"/>
          <p:cNvSpPr txBox="1"/>
          <p:nvPr/>
        </p:nvSpPr>
        <p:spPr>
          <a:xfrm>
            <a:off x="1057400" y="2436900"/>
            <a:ext cx="5427900" cy="1990200"/>
          </a:xfrm>
          <a:prstGeom prst="rect">
            <a:avLst/>
          </a:prstGeom>
          <a:solidFill>
            <a:srgbClr val="F5F5F5"/>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0033B3"/>
                </a:solidFill>
                <a:latin typeface="Roboto Mono"/>
                <a:ea typeface="Roboto Mono"/>
                <a:cs typeface="Roboto Mono"/>
                <a:sym typeface="Roboto Mono"/>
              </a:rPr>
              <a:t>if</a:t>
            </a:r>
            <a:r>
              <a:rPr lang="en" sz="1150">
                <a:solidFill>
                  <a:srgbClr val="19191C"/>
                </a:solidFill>
                <a:latin typeface="Roboto Mono"/>
                <a:ea typeface="Roboto Mono"/>
                <a:cs typeface="Roboto Mono"/>
                <a:sym typeface="Roboto Mono"/>
              </a:rPr>
              <a:t> </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obj </a:t>
            </a:r>
            <a:r>
              <a:rPr lang="en" sz="1150">
                <a:solidFill>
                  <a:srgbClr val="0033B3"/>
                </a:solidFill>
                <a:latin typeface="Roboto Mono"/>
                <a:ea typeface="Roboto Mono"/>
                <a:cs typeface="Roboto Mono"/>
                <a:sym typeface="Roboto Mono"/>
              </a:rPr>
              <a:t>is</a:t>
            </a:r>
            <a:r>
              <a:rPr lang="en" sz="1150">
                <a:solidFill>
                  <a:srgbClr val="19191C"/>
                </a:solidFill>
                <a:latin typeface="Roboto Mono"/>
                <a:ea typeface="Roboto Mono"/>
                <a:cs typeface="Roboto Mono"/>
                <a:sym typeface="Roboto Mono"/>
              </a:rPr>
              <a:t> String</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999999"/>
                </a:solidFill>
                <a:latin typeface="Roboto Mono"/>
                <a:ea typeface="Roboto Mono"/>
                <a:cs typeface="Roboto Mono"/>
                <a:sym typeface="Roboto Mono"/>
              </a:rPr>
              <a:t>{</a:t>
            </a:r>
            <a:endParaRPr sz="1150">
              <a:solidFill>
                <a:srgbClr val="19191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50">
                <a:solidFill>
                  <a:srgbClr val="19191C"/>
                </a:solidFill>
                <a:latin typeface="Roboto Mono"/>
                <a:ea typeface="Roboto Mono"/>
                <a:cs typeface="Roboto Mono"/>
                <a:sym typeface="Roboto Mono"/>
              </a:rPr>
              <a:t>    </a:t>
            </a:r>
            <a:r>
              <a:rPr lang="en" sz="1150">
                <a:solidFill>
                  <a:srgbClr val="00627A"/>
                </a:solidFill>
                <a:latin typeface="Roboto Mono"/>
                <a:ea typeface="Roboto Mono"/>
                <a:cs typeface="Roboto Mono"/>
                <a:sym typeface="Roboto Mono"/>
              </a:rPr>
              <a:t>print</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obj</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length</a:t>
            </a:r>
            <a:r>
              <a:rPr lang="en" sz="1150">
                <a:solidFill>
                  <a:srgbClr val="999999"/>
                </a:solidFill>
                <a:latin typeface="Roboto Mono"/>
                <a:ea typeface="Roboto Mono"/>
                <a:cs typeface="Roboto Mono"/>
                <a:sym typeface="Roboto Mono"/>
              </a:rPr>
              <a:t>)</a:t>
            </a:r>
            <a:endParaRPr sz="1150">
              <a:solidFill>
                <a:srgbClr val="19191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50">
                <a:solidFill>
                  <a:srgbClr val="999999"/>
                </a:solidFill>
                <a:latin typeface="Roboto Mono"/>
                <a:ea typeface="Roboto Mono"/>
                <a:cs typeface="Roboto Mono"/>
                <a:sym typeface="Roboto Mono"/>
              </a:rPr>
              <a:t>}</a:t>
            </a:r>
            <a:endParaRPr sz="1150">
              <a:solidFill>
                <a:srgbClr val="19191C"/>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150">
              <a:solidFill>
                <a:srgbClr val="19191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50">
                <a:solidFill>
                  <a:srgbClr val="0033B3"/>
                </a:solidFill>
                <a:latin typeface="Roboto Mono"/>
                <a:ea typeface="Roboto Mono"/>
                <a:cs typeface="Roboto Mono"/>
                <a:sym typeface="Roboto Mono"/>
              </a:rPr>
              <a:t>if</a:t>
            </a:r>
            <a:r>
              <a:rPr lang="en" sz="1150">
                <a:solidFill>
                  <a:srgbClr val="19191C"/>
                </a:solidFill>
                <a:latin typeface="Roboto Mono"/>
                <a:ea typeface="Roboto Mono"/>
                <a:cs typeface="Roboto Mono"/>
                <a:sym typeface="Roboto Mono"/>
              </a:rPr>
              <a:t> </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obj </a:t>
            </a:r>
            <a:r>
              <a:rPr lang="en" sz="1150">
                <a:solidFill>
                  <a:srgbClr val="9A6E3A"/>
                </a:solidFill>
                <a:latin typeface="Roboto Mono"/>
                <a:ea typeface="Roboto Mono"/>
                <a:cs typeface="Roboto Mono"/>
                <a:sym typeface="Roboto Mono"/>
              </a:rPr>
              <a:t>!</a:t>
            </a:r>
            <a:r>
              <a:rPr lang="en" sz="1150">
                <a:solidFill>
                  <a:srgbClr val="0033B3"/>
                </a:solidFill>
                <a:latin typeface="Roboto Mono"/>
                <a:ea typeface="Roboto Mono"/>
                <a:cs typeface="Roboto Mono"/>
                <a:sym typeface="Roboto Mono"/>
              </a:rPr>
              <a:t>is</a:t>
            </a:r>
            <a:r>
              <a:rPr lang="en" sz="1150">
                <a:solidFill>
                  <a:srgbClr val="19191C"/>
                </a:solidFill>
                <a:latin typeface="Roboto Mono"/>
                <a:ea typeface="Roboto Mono"/>
                <a:cs typeface="Roboto Mono"/>
                <a:sym typeface="Roboto Mono"/>
              </a:rPr>
              <a:t> String</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8C8C8C"/>
                </a:solidFill>
                <a:latin typeface="Roboto Mono"/>
                <a:ea typeface="Roboto Mono"/>
                <a:cs typeface="Roboto Mono"/>
                <a:sym typeface="Roboto Mono"/>
              </a:rPr>
              <a:t>// Same as !(obj is String)</a:t>
            </a:r>
            <a:endParaRPr sz="1150">
              <a:solidFill>
                <a:srgbClr val="19191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50">
                <a:solidFill>
                  <a:srgbClr val="19191C"/>
                </a:solidFill>
                <a:latin typeface="Roboto Mono"/>
                <a:ea typeface="Roboto Mono"/>
                <a:cs typeface="Roboto Mono"/>
                <a:sym typeface="Roboto Mono"/>
              </a:rPr>
              <a:t>    </a:t>
            </a:r>
            <a:r>
              <a:rPr lang="en" sz="1150">
                <a:solidFill>
                  <a:srgbClr val="00627A"/>
                </a:solidFill>
                <a:latin typeface="Roboto Mono"/>
                <a:ea typeface="Roboto Mono"/>
                <a:cs typeface="Roboto Mono"/>
                <a:sym typeface="Roboto Mono"/>
              </a:rPr>
              <a:t>print</a:t>
            </a:r>
            <a:r>
              <a:rPr lang="en" sz="1150">
                <a:solidFill>
                  <a:srgbClr val="999999"/>
                </a:solidFill>
                <a:latin typeface="Roboto Mono"/>
                <a:ea typeface="Roboto Mono"/>
                <a:cs typeface="Roboto Mono"/>
                <a:sym typeface="Roboto Mono"/>
              </a:rPr>
              <a:t>(</a:t>
            </a:r>
            <a:r>
              <a:rPr lang="en" sz="1150">
                <a:solidFill>
                  <a:srgbClr val="067D17"/>
                </a:solidFill>
                <a:latin typeface="Roboto Mono"/>
                <a:ea typeface="Roboto Mono"/>
                <a:cs typeface="Roboto Mono"/>
                <a:sym typeface="Roboto Mono"/>
              </a:rPr>
              <a:t>"Not a String"</a:t>
            </a:r>
            <a:r>
              <a:rPr lang="en" sz="1150">
                <a:solidFill>
                  <a:srgbClr val="999999"/>
                </a:solidFill>
                <a:latin typeface="Roboto Mono"/>
                <a:ea typeface="Roboto Mono"/>
                <a:cs typeface="Roboto Mono"/>
                <a:sym typeface="Roboto Mono"/>
              </a:rPr>
              <a:t>)</a:t>
            </a:r>
            <a:endParaRPr sz="1150">
              <a:solidFill>
                <a:srgbClr val="19191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0033B3"/>
                </a:solidFill>
                <a:latin typeface="Roboto Mono"/>
                <a:ea typeface="Roboto Mono"/>
                <a:cs typeface="Roboto Mono"/>
                <a:sym typeface="Roboto Mono"/>
              </a:rPr>
              <a:t>else</a:t>
            </a:r>
            <a:r>
              <a:rPr lang="en" sz="1150">
                <a:solidFill>
                  <a:srgbClr val="19191C"/>
                </a:solidFill>
                <a:latin typeface="Roboto Mono"/>
                <a:ea typeface="Roboto Mono"/>
                <a:cs typeface="Roboto Mono"/>
                <a:sym typeface="Roboto Mono"/>
              </a:rPr>
              <a:t> </a:t>
            </a:r>
            <a:r>
              <a:rPr lang="en" sz="1150">
                <a:solidFill>
                  <a:srgbClr val="999999"/>
                </a:solidFill>
                <a:latin typeface="Roboto Mono"/>
                <a:ea typeface="Roboto Mono"/>
                <a:cs typeface="Roboto Mono"/>
                <a:sym typeface="Roboto Mono"/>
              </a:rPr>
              <a:t>{</a:t>
            </a:r>
            <a:endParaRPr sz="1150">
              <a:solidFill>
                <a:srgbClr val="19191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50">
                <a:solidFill>
                  <a:srgbClr val="19191C"/>
                </a:solidFill>
                <a:latin typeface="Roboto Mono"/>
                <a:ea typeface="Roboto Mono"/>
                <a:cs typeface="Roboto Mono"/>
                <a:sym typeface="Roboto Mono"/>
              </a:rPr>
              <a:t>    </a:t>
            </a:r>
            <a:r>
              <a:rPr lang="en" sz="1150">
                <a:solidFill>
                  <a:srgbClr val="00627A"/>
                </a:solidFill>
                <a:latin typeface="Roboto Mono"/>
                <a:ea typeface="Roboto Mono"/>
                <a:cs typeface="Roboto Mono"/>
                <a:sym typeface="Roboto Mono"/>
              </a:rPr>
              <a:t>print</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obj</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length</a:t>
            </a:r>
            <a:r>
              <a:rPr lang="en" sz="1150">
                <a:solidFill>
                  <a:srgbClr val="999999"/>
                </a:solidFill>
                <a:latin typeface="Roboto Mono"/>
                <a:ea typeface="Roboto Mono"/>
                <a:cs typeface="Roboto Mono"/>
                <a:sym typeface="Roboto Mono"/>
              </a:rPr>
              <a:t>)</a:t>
            </a:r>
            <a:endParaRPr sz="1150">
              <a:solidFill>
                <a:srgbClr val="19191C"/>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50">
                <a:solidFill>
                  <a:srgbClr val="999999"/>
                </a:solidFill>
                <a:latin typeface="Roboto Mono"/>
                <a:ea typeface="Roboto Mono"/>
                <a:cs typeface="Roboto Mono"/>
                <a:sym typeface="Roboto Mono"/>
              </a:rPr>
              <a:t>}</a:t>
            </a:r>
            <a:endParaRPr>
              <a:latin typeface="Roboto Mono"/>
              <a:ea typeface="Roboto Mono"/>
              <a:cs typeface="Roboto Mono"/>
              <a:sym typeface="Roboto Mon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 checks and casts﻿</a:t>
            </a:r>
            <a:endParaRPr/>
          </a:p>
        </p:txBody>
      </p:sp>
      <p:sp>
        <p:nvSpPr>
          <p:cNvPr id="701" name="Google Shape;701;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2" name="Google Shape;702;p86"/>
          <p:cNvSpPr txBox="1"/>
          <p:nvPr/>
        </p:nvSpPr>
        <p:spPr>
          <a:xfrm>
            <a:off x="921450" y="118582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rgbClr val="19191C"/>
                </a:solidFill>
                <a:highlight>
                  <a:srgbClr val="FFFFFF"/>
                </a:highlight>
                <a:latin typeface="Poppins"/>
                <a:ea typeface="Poppins"/>
                <a:cs typeface="Poppins"/>
                <a:sym typeface="Poppins"/>
              </a:rPr>
              <a:t>"Unsafe" cast operator﻿</a:t>
            </a:r>
            <a:endParaRPr sz="1100">
              <a:latin typeface="Poppins"/>
              <a:ea typeface="Poppins"/>
              <a:cs typeface="Poppins"/>
              <a:sym typeface="Poppins"/>
            </a:endParaRPr>
          </a:p>
        </p:txBody>
      </p:sp>
      <p:sp>
        <p:nvSpPr>
          <p:cNvPr id="703" name="Google Shape;703;p86"/>
          <p:cNvSpPr txBox="1"/>
          <p:nvPr/>
        </p:nvSpPr>
        <p:spPr>
          <a:xfrm>
            <a:off x="921450" y="1581909"/>
            <a:ext cx="7502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Usually, the cast operator throws an exception if the cast isn't possible. Thus, it's called unsafe. The unsafe cast in Kotlin is done by the infix operator </a:t>
            </a:r>
            <a:r>
              <a:rPr b="1" lang="en" sz="1200">
                <a:solidFill>
                  <a:srgbClr val="700080"/>
                </a:solidFill>
                <a:latin typeface="Roboto Mono"/>
                <a:ea typeface="Roboto Mono"/>
                <a:cs typeface="Roboto Mono"/>
                <a:sym typeface="Roboto Mono"/>
              </a:rPr>
              <a:t>as</a:t>
            </a:r>
            <a:endParaRPr sz="1200">
              <a:latin typeface="Poppins"/>
              <a:ea typeface="Poppins"/>
              <a:cs typeface="Poppins"/>
              <a:sym typeface="Poppins"/>
            </a:endParaRPr>
          </a:p>
        </p:txBody>
      </p:sp>
      <p:sp>
        <p:nvSpPr>
          <p:cNvPr id="704" name="Google Shape;704;p86"/>
          <p:cNvSpPr txBox="1"/>
          <p:nvPr/>
        </p:nvSpPr>
        <p:spPr>
          <a:xfrm>
            <a:off x="2182800" y="2234182"/>
            <a:ext cx="4033200" cy="3618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150">
                <a:solidFill>
                  <a:srgbClr val="0033B3"/>
                </a:solidFill>
                <a:latin typeface="Roboto Mono"/>
                <a:ea typeface="Roboto Mono"/>
                <a:cs typeface="Roboto Mono"/>
                <a:sym typeface="Roboto Mono"/>
              </a:rPr>
              <a:t>val</a:t>
            </a:r>
            <a:r>
              <a:rPr lang="en" sz="1150">
                <a:solidFill>
                  <a:srgbClr val="19191C"/>
                </a:solidFill>
                <a:latin typeface="Roboto Mono"/>
                <a:ea typeface="Roboto Mono"/>
                <a:cs typeface="Roboto Mono"/>
                <a:sym typeface="Roboto Mono"/>
              </a:rPr>
              <a:t> x</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String </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y </a:t>
            </a:r>
            <a:r>
              <a:rPr lang="en" sz="1150">
                <a:solidFill>
                  <a:srgbClr val="0033B3"/>
                </a:solidFill>
                <a:latin typeface="Roboto Mono"/>
                <a:ea typeface="Roboto Mono"/>
                <a:cs typeface="Roboto Mono"/>
                <a:sym typeface="Roboto Mono"/>
              </a:rPr>
              <a:t>as</a:t>
            </a:r>
            <a:r>
              <a:rPr lang="en" sz="1150">
                <a:solidFill>
                  <a:srgbClr val="19191C"/>
                </a:solidFill>
                <a:latin typeface="Roboto Mono"/>
                <a:ea typeface="Roboto Mono"/>
                <a:cs typeface="Roboto Mono"/>
                <a:sym typeface="Roboto Mono"/>
              </a:rPr>
              <a:t> String</a:t>
            </a:r>
            <a:endParaRPr sz="1150">
              <a:solidFill>
                <a:srgbClr val="19191C"/>
              </a:solidFill>
              <a:latin typeface="Roboto Mono"/>
              <a:ea typeface="Roboto Mono"/>
              <a:cs typeface="Roboto Mono"/>
              <a:sym typeface="Roboto Mono"/>
            </a:endParaRPr>
          </a:p>
        </p:txBody>
      </p:sp>
      <p:sp>
        <p:nvSpPr>
          <p:cNvPr id="705" name="Google Shape;705;p86"/>
          <p:cNvSpPr txBox="1"/>
          <p:nvPr/>
        </p:nvSpPr>
        <p:spPr>
          <a:xfrm>
            <a:off x="921450" y="2951822"/>
            <a:ext cx="4423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rgbClr val="19191C"/>
                </a:solidFill>
                <a:highlight>
                  <a:srgbClr val="FFFFFF"/>
                </a:highlight>
                <a:latin typeface="Roboto"/>
                <a:ea typeface="Roboto"/>
                <a:cs typeface="Roboto"/>
                <a:sym typeface="Roboto"/>
              </a:rPr>
              <a:t>"Safe" (nullable) cast operator﻿</a:t>
            </a:r>
            <a:endParaRPr sz="1100"/>
          </a:p>
        </p:txBody>
      </p:sp>
      <p:sp>
        <p:nvSpPr>
          <p:cNvPr id="706" name="Google Shape;706;p86"/>
          <p:cNvSpPr txBox="1"/>
          <p:nvPr/>
        </p:nvSpPr>
        <p:spPr>
          <a:xfrm>
            <a:off x="921450" y="3335406"/>
            <a:ext cx="6555900" cy="3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9191C"/>
                </a:solidFill>
                <a:highlight>
                  <a:srgbClr val="FFFFFF"/>
                </a:highlight>
                <a:latin typeface="Roboto"/>
                <a:ea typeface="Roboto"/>
                <a:cs typeface="Roboto"/>
                <a:sym typeface="Roboto"/>
              </a:rPr>
              <a:t>To avoid exceptions, use the safe cast operator </a:t>
            </a:r>
            <a:r>
              <a:rPr b="1" lang="en" sz="1150">
                <a:solidFill>
                  <a:srgbClr val="700080"/>
                </a:solidFill>
                <a:highlight>
                  <a:srgbClr val="FFFFFF"/>
                </a:highlight>
                <a:latin typeface="Roboto Mono"/>
                <a:ea typeface="Roboto Mono"/>
                <a:cs typeface="Roboto Mono"/>
                <a:sym typeface="Roboto Mono"/>
              </a:rPr>
              <a:t>as</a:t>
            </a:r>
            <a:r>
              <a:rPr b="1" lang="en" sz="1150">
                <a:solidFill>
                  <a:srgbClr val="EE11FF"/>
                </a:solidFill>
                <a:highlight>
                  <a:srgbClr val="FFFFFF"/>
                </a:highlight>
                <a:latin typeface="Roboto Mono"/>
                <a:ea typeface="Roboto Mono"/>
                <a:cs typeface="Roboto Mono"/>
                <a:sym typeface="Roboto Mono"/>
              </a:rPr>
              <a:t>?</a:t>
            </a:r>
            <a:r>
              <a:rPr lang="en" sz="1200">
                <a:solidFill>
                  <a:srgbClr val="19191C"/>
                </a:solidFill>
                <a:highlight>
                  <a:srgbClr val="FFFFFF"/>
                </a:highlight>
                <a:latin typeface="Roboto"/>
                <a:ea typeface="Roboto"/>
                <a:cs typeface="Roboto"/>
                <a:sym typeface="Roboto"/>
              </a:rPr>
              <a:t>, which returns </a:t>
            </a:r>
            <a:r>
              <a:rPr lang="en" sz="1150">
                <a:solidFill>
                  <a:srgbClr val="19191C"/>
                </a:solidFill>
                <a:highlight>
                  <a:srgbClr val="FFFFFF"/>
                </a:highlight>
                <a:latin typeface="Roboto Mono"/>
                <a:ea typeface="Roboto Mono"/>
                <a:cs typeface="Roboto Mono"/>
                <a:sym typeface="Roboto Mono"/>
              </a:rPr>
              <a:t>null</a:t>
            </a:r>
            <a:r>
              <a:rPr lang="en" sz="1200">
                <a:solidFill>
                  <a:srgbClr val="19191C"/>
                </a:solidFill>
                <a:highlight>
                  <a:srgbClr val="FFFFFF"/>
                </a:highlight>
                <a:latin typeface="Roboto"/>
                <a:ea typeface="Roboto"/>
                <a:cs typeface="Roboto"/>
                <a:sym typeface="Roboto"/>
              </a:rPr>
              <a:t> on failure.</a:t>
            </a:r>
            <a:endParaRPr sz="1200">
              <a:solidFill>
                <a:srgbClr val="19191C"/>
              </a:solidFill>
              <a:highlight>
                <a:srgbClr val="FFFFFF"/>
              </a:highlight>
              <a:latin typeface="Roboto"/>
              <a:ea typeface="Roboto"/>
              <a:cs typeface="Roboto"/>
              <a:sym typeface="Roboto"/>
            </a:endParaRPr>
          </a:p>
        </p:txBody>
      </p:sp>
      <p:sp>
        <p:nvSpPr>
          <p:cNvPr id="707" name="Google Shape;707;p86"/>
          <p:cNvSpPr txBox="1"/>
          <p:nvPr/>
        </p:nvSpPr>
        <p:spPr>
          <a:xfrm>
            <a:off x="2182800" y="3816325"/>
            <a:ext cx="4033200" cy="3618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150">
                <a:solidFill>
                  <a:srgbClr val="0033B3"/>
                </a:solidFill>
                <a:latin typeface="Roboto Mono"/>
                <a:ea typeface="Roboto Mono"/>
                <a:cs typeface="Roboto Mono"/>
                <a:sym typeface="Roboto Mono"/>
              </a:rPr>
              <a:t>val</a:t>
            </a:r>
            <a:r>
              <a:rPr lang="en" sz="1150">
                <a:solidFill>
                  <a:srgbClr val="19191C"/>
                </a:solidFill>
                <a:latin typeface="Roboto Mono"/>
                <a:ea typeface="Roboto Mono"/>
                <a:cs typeface="Roboto Mono"/>
                <a:sym typeface="Roboto Mono"/>
              </a:rPr>
              <a:t> x</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String</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y </a:t>
            </a:r>
            <a:r>
              <a:rPr lang="en" sz="1150">
                <a:solidFill>
                  <a:srgbClr val="0033B3"/>
                </a:solidFill>
                <a:latin typeface="Roboto Mono"/>
                <a:ea typeface="Roboto Mono"/>
                <a:cs typeface="Roboto Mono"/>
                <a:sym typeface="Roboto Mono"/>
              </a:rPr>
              <a:t>as</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String</a:t>
            </a:r>
            <a:endParaRPr sz="1150">
              <a:solidFill>
                <a:srgbClr val="19191C"/>
              </a:solidFill>
              <a:latin typeface="Roboto Mono"/>
              <a:ea typeface="Roboto Mono"/>
              <a:cs typeface="Roboto Mono"/>
              <a:sym typeface="Roboto Mon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7"/>
          <p:cNvSpPr/>
          <p:nvPr/>
        </p:nvSpPr>
        <p:spPr>
          <a:xfrm>
            <a:off x="693600" y="2672300"/>
            <a:ext cx="39513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7"/>
          <p:cNvSpPr txBox="1"/>
          <p:nvPr>
            <p:ph type="ctrTitle"/>
          </p:nvPr>
        </p:nvSpPr>
        <p:spPr>
          <a:xfrm>
            <a:off x="854700" y="1022900"/>
            <a:ext cx="38886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Condition Expression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expressions</a:t>
            </a:r>
            <a:endParaRPr/>
          </a:p>
        </p:txBody>
      </p:sp>
      <p:sp>
        <p:nvSpPr>
          <p:cNvPr id="719" name="Google Shape;719;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88"/>
          <p:cNvSpPr txBox="1"/>
          <p:nvPr/>
        </p:nvSpPr>
        <p:spPr>
          <a:xfrm>
            <a:off x="1057400" y="11405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800">
                <a:solidFill>
                  <a:srgbClr val="19191C"/>
                </a:solidFill>
                <a:highlight>
                  <a:srgbClr val="FFFFFF"/>
                </a:highlight>
                <a:latin typeface="Poppins"/>
                <a:ea typeface="Poppins"/>
                <a:cs typeface="Poppins"/>
                <a:sym typeface="Poppins"/>
              </a:rPr>
              <a:t>i</a:t>
            </a:r>
            <a:r>
              <a:rPr b="1" lang="en" sz="1800">
                <a:solidFill>
                  <a:srgbClr val="19191C"/>
                </a:solidFill>
                <a:highlight>
                  <a:srgbClr val="FFFFFF"/>
                </a:highlight>
                <a:latin typeface="Poppins"/>
                <a:ea typeface="Poppins"/>
                <a:cs typeface="Poppins"/>
                <a:sym typeface="Poppins"/>
              </a:rPr>
              <a:t>f</a:t>
            </a:r>
            <a:endParaRPr sz="1800">
              <a:latin typeface="Poppins"/>
              <a:ea typeface="Poppins"/>
              <a:cs typeface="Poppins"/>
              <a:sym typeface="Poppins"/>
            </a:endParaRPr>
          </a:p>
        </p:txBody>
      </p:sp>
      <p:sp>
        <p:nvSpPr>
          <p:cNvPr id="721" name="Google Shape;721;p88"/>
          <p:cNvSpPr txBox="1"/>
          <p:nvPr/>
        </p:nvSpPr>
        <p:spPr>
          <a:xfrm>
            <a:off x="1057400" y="1449800"/>
            <a:ext cx="6477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Roboto"/>
                <a:ea typeface="Roboto"/>
                <a:cs typeface="Roboto"/>
                <a:sym typeface="Roboto"/>
              </a:rPr>
              <a:t>In Kotlin, </a:t>
            </a:r>
            <a:r>
              <a:rPr lang="en" sz="1150">
                <a:solidFill>
                  <a:srgbClr val="19191C"/>
                </a:solidFill>
                <a:latin typeface="Roboto Mono"/>
                <a:ea typeface="Roboto Mono"/>
                <a:cs typeface="Roboto Mono"/>
                <a:sym typeface="Roboto Mono"/>
              </a:rPr>
              <a:t>if</a:t>
            </a:r>
            <a:r>
              <a:rPr lang="en" sz="1200">
                <a:solidFill>
                  <a:srgbClr val="19191C"/>
                </a:solidFill>
                <a:highlight>
                  <a:srgbClr val="FFFFFF"/>
                </a:highlight>
                <a:latin typeface="Roboto"/>
                <a:ea typeface="Roboto"/>
                <a:cs typeface="Roboto"/>
                <a:sym typeface="Roboto"/>
              </a:rPr>
              <a:t> is an expression: it returns a value. Therefore, there is no ternary operator (</a:t>
            </a:r>
            <a:r>
              <a:rPr lang="en" sz="1150">
                <a:solidFill>
                  <a:srgbClr val="19191C"/>
                </a:solidFill>
                <a:latin typeface="Roboto Mono"/>
                <a:ea typeface="Roboto Mono"/>
                <a:cs typeface="Roboto Mono"/>
                <a:sym typeface="Roboto Mono"/>
              </a:rPr>
              <a:t>condition ? then : else</a:t>
            </a:r>
            <a:r>
              <a:rPr lang="en" sz="1200">
                <a:solidFill>
                  <a:srgbClr val="19191C"/>
                </a:solidFill>
                <a:highlight>
                  <a:srgbClr val="FFFFFF"/>
                </a:highlight>
                <a:latin typeface="Roboto"/>
                <a:ea typeface="Roboto"/>
                <a:cs typeface="Roboto"/>
                <a:sym typeface="Roboto"/>
              </a:rPr>
              <a:t>) because ordinary </a:t>
            </a:r>
            <a:r>
              <a:rPr lang="en" sz="1150">
                <a:solidFill>
                  <a:srgbClr val="19191C"/>
                </a:solidFill>
                <a:latin typeface="Roboto Mono"/>
                <a:ea typeface="Roboto Mono"/>
                <a:cs typeface="Roboto Mono"/>
                <a:sym typeface="Roboto Mono"/>
              </a:rPr>
              <a:t>if</a:t>
            </a:r>
            <a:r>
              <a:rPr lang="en" sz="1200">
                <a:solidFill>
                  <a:srgbClr val="19191C"/>
                </a:solidFill>
                <a:highlight>
                  <a:srgbClr val="FFFFFF"/>
                </a:highlight>
                <a:latin typeface="Roboto"/>
                <a:ea typeface="Roboto"/>
                <a:cs typeface="Roboto"/>
                <a:sym typeface="Roboto"/>
              </a:rPr>
              <a:t> works fine in this role.</a:t>
            </a:r>
            <a:endParaRPr sz="1200">
              <a:latin typeface="Poppins"/>
              <a:ea typeface="Poppins"/>
              <a:cs typeface="Poppins"/>
              <a:sym typeface="Poppins"/>
            </a:endParaRPr>
          </a:p>
        </p:txBody>
      </p:sp>
      <p:sp>
        <p:nvSpPr>
          <p:cNvPr id="722" name="Google Shape;722;p88"/>
          <p:cNvSpPr txBox="1"/>
          <p:nvPr/>
        </p:nvSpPr>
        <p:spPr>
          <a:xfrm>
            <a:off x="1152250" y="2079925"/>
            <a:ext cx="5712600" cy="24957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var</a:t>
            </a:r>
            <a:r>
              <a:rPr lang="en" sz="1100">
                <a:latin typeface="Consolas"/>
                <a:ea typeface="Consolas"/>
                <a:cs typeface="Consolas"/>
                <a:sym typeface="Consolas"/>
              </a:rPr>
              <a:t> max = </a:t>
            </a:r>
            <a:r>
              <a:rPr lang="en" sz="1100">
                <a:solidFill>
                  <a:srgbClr val="0000FF"/>
                </a:solidFill>
                <a:latin typeface="Consolas"/>
                <a:ea typeface="Consolas"/>
                <a:cs typeface="Consolas"/>
                <a:sym typeface="Consolas"/>
              </a:rPr>
              <a:t>a</a:t>
            </a: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if</a:t>
            </a: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a</a:t>
            </a:r>
            <a:r>
              <a:rPr lang="en" sz="1100">
                <a:latin typeface="Consolas"/>
                <a:ea typeface="Consolas"/>
                <a:cs typeface="Consolas"/>
                <a:sym typeface="Consolas"/>
              </a:rPr>
              <a:t> &lt; b) max = </a:t>
            </a:r>
            <a:r>
              <a:rPr lang="en" sz="1100">
                <a:solidFill>
                  <a:srgbClr val="0000FF"/>
                </a:solidFill>
                <a:latin typeface="Consolas"/>
                <a:ea typeface="Consolas"/>
                <a:cs typeface="Consolas"/>
                <a:sym typeface="Consolas"/>
              </a:rPr>
              <a:t>b</a:t>
            </a:r>
            <a:br>
              <a:rPr lang="en" sz="1100">
                <a:latin typeface="Consolas"/>
                <a:ea typeface="Consolas"/>
                <a:cs typeface="Consolas"/>
                <a:sym typeface="Consolas"/>
              </a:rPr>
            </a:br>
            <a:br>
              <a:rPr lang="en" sz="1100">
                <a:latin typeface="Consolas"/>
                <a:ea typeface="Consolas"/>
                <a:cs typeface="Consolas"/>
                <a:sym typeface="Consolas"/>
              </a:rPr>
            </a:br>
            <a:r>
              <a:rPr lang="en" sz="1100">
                <a:solidFill>
                  <a:srgbClr val="008000"/>
                </a:solidFill>
                <a:latin typeface="Consolas"/>
                <a:ea typeface="Consolas"/>
                <a:cs typeface="Consolas"/>
                <a:sym typeface="Consolas"/>
              </a:rPr>
              <a:t>// With else</a:t>
            </a: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if</a:t>
            </a: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a</a:t>
            </a:r>
            <a:r>
              <a:rPr lang="en" sz="1100">
                <a:latin typeface="Consolas"/>
                <a:ea typeface="Consolas"/>
                <a:cs typeface="Consolas"/>
                <a:sym typeface="Consolas"/>
              </a:rPr>
              <a:t> &gt; b) {</a:t>
            </a:r>
            <a:br>
              <a:rPr lang="en" sz="1100">
                <a:latin typeface="Consolas"/>
                <a:ea typeface="Consolas"/>
                <a:cs typeface="Consolas"/>
                <a:sym typeface="Consolas"/>
              </a:rPr>
            </a:br>
            <a:r>
              <a:rPr lang="en" sz="1100">
                <a:latin typeface="Consolas"/>
                <a:ea typeface="Consolas"/>
                <a:cs typeface="Consolas"/>
                <a:sym typeface="Consolas"/>
              </a:rPr>
              <a:t>    max = </a:t>
            </a:r>
            <a:r>
              <a:rPr lang="en" sz="1100">
                <a:solidFill>
                  <a:srgbClr val="0000FF"/>
                </a:solidFill>
                <a:latin typeface="Consolas"/>
                <a:ea typeface="Consolas"/>
                <a:cs typeface="Consolas"/>
                <a:sym typeface="Consolas"/>
              </a:rPr>
              <a:t>a</a:t>
            </a:r>
            <a:br>
              <a:rPr lang="en" sz="1100">
                <a:latin typeface="Consolas"/>
                <a:ea typeface="Consolas"/>
                <a:cs typeface="Consolas"/>
                <a:sym typeface="Consolas"/>
              </a:rPr>
            </a:b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else</a:t>
            </a:r>
            <a:r>
              <a:rPr lang="en" sz="1100">
                <a:latin typeface="Consolas"/>
                <a:ea typeface="Consolas"/>
                <a:cs typeface="Consolas"/>
                <a:sym typeface="Consolas"/>
              </a:rPr>
              <a:t> {</a:t>
            </a:r>
            <a:br>
              <a:rPr lang="en" sz="1100">
                <a:latin typeface="Consolas"/>
                <a:ea typeface="Consolas"/>
                <a:cs typeface="Consolas"/>
                <a:sym typeface="Consolas"/>
              </a:rPr>
            </a:br>
            <a:r>
              <a:rPr lang="en" sz="1100">
                <a:latin typeface="Consolas"/>
                <a:ea typeface="Consolas"/>
                <a:cs typeface="Consolas"/>
                <a:sym typeface="Consolas"/>
              </a:rPr>
              <a:t>    max = </a:t>
            </a:r>
            <a:r>
              <a:rPr lang="en" sz="1100">
                <a:solidFill>
                  <a:srgbClr val="0000FF"/>
                </a:solidFill>
                <a:latin typeface="Consolas"/>
                <a:ea typeface="Consolas"/>
                <a:cs typeface="Consolas"/>
                <a:sym typeface="Consolas"/>
              </a:rPr>
              <a:t>b</a:t>
            </a:r>
            <a:br>
              <a:rPr lang="en" sz="1100">
                <a:latin typeface="Consolas"/>
                <a:ea typeface="Consolas"/>
                <a:cs typeface="Consolas"/>
                <a:sym typeface="Consolas"/>
              </a:rPr>
            </a:br>
            <a:r>
              <a:rPr lang="en" sz="1100">
                <a:latin typeface="Consolas"/>
                <a:ea typeface="Consolas"/>
                <a:cs typeface="Consolas"/>
                <a:sym typeface="Consolas"/>
              </a:rPr>
              <a:t>}</a:t>
            </a:r>
            <a:br>
              <a:rPr lang="en" sz="1100">
                <a:latin typeface="Consolas"/>
                <a:ea typeface="Consolas"/>
                <a:cs typeface="Consolas"/>
                <a:sym typeface="Consolas"/>
              </a:rPr>
            </a:br>
            <a:br>
              <a:rPr lang="en" sz="1100">
                <a:latin typeface="Consolas"/>
                <a:ea typeface="Consolas"/>
                <a:cs typeface="Consolas"/>
                <a:sym typeface="Consolas"/>
              </a:rPr>
            </a:br>
            <a:r>
              <a:rPr lang="en" sz="1100">
                <a:solidFill>
                  <a:srgbClr val="008000"/>
                </a:solidFill>
                <a:latin typeface="Consolas"/>
                <a:ea typeface="Consolas"/>
                <a:cs typeface="Consolas"/>
                <a:sym typeface="Consolas"/>
              </a:rPr>
              <a:t>// As expression</a:t>
            </a:r>
            <a:br>
              <a:rPr lang="en" sz="1100">
                <a:latin typeface="Consolas"/>
                <a:ea typeface="Consolas"/>
                <a:cs typeface="Consolas"/>
                <a:sym typeface="Consolas"/>
              </a:rPr>
            </a:br>
            <a:r>
              <a:rPr lang="en" sz="1100">
                <a:latin typeface="Consolas"/>
                <a:ea typeface="Consolas"/>
                <a:cs typeface="Consolas"/>
                <a:sym typeface="Consolas"/>
              </a:rPr>
              <a:t>max = </a:t>
            </a:r>
            <a:r>
              <a:rPr lang="en" sz="1100">
                <a:solidFill>
                  <a:srgbClr val="0000FF"/>
                </a:solidFill>
                <a:latin typeface="Consolas"/>
                <a:ea typeface="Consolas"/>
                <a:cs typeface="Consolas"/>
                <a:sym typeface="Consolas"/>
              </a:rPr>
              <a:t>if</a:t>
            </a: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a</a:t>
            </a:r>
            <a:r>
              <a:rPr lang="en" sz="1100">
                <a:latin typeface="Consolas"/>
                <a:ea typeface="Consolas"/>
                <a:cs typeface="Consolas"/>
                <a:sym typeface="Consolas"/>
              </a:rPr>
              <a:t> &gt; b) </a:t>
            </a:r>
            <a:r>
              <a:rPr lang="en" sz="1100">
                <a:solidFill>
                  <a:srgbClr val="0000FF"/>
                </a:solidFill>
                <a:latin typeface="Consolas"/>
                <a:ea typeface="Consolas"/>
                <a:cs typeface="Consolas"/>
                <a:sym typeface="Consolas"/>
              </a:rPr>
              <a:t>a</a:t>
            </a: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else</a:t>
            </a: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b</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expressions</a:t>
            </a:r>
            <a:endParaRPr/>
          </a:p>
        </p:txBody>
      </p:sp>
      <p:sp>
        <p:nvSpPr>
          <p:cNvPr id="728" name="Google Shape;728;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9" name="Google Shape;729;p89"/>
          <p:cNvSpPr txBox="1"/>
          <p:nvPr/>
        </p:nvSpPr>
        <p:spPr>
          <a:xfrm>
            <a:off x="1057400" y="11405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800">
                <a:solidFill>
                  <a:srgbClr val="19191C"/>
                </a:solidFill>
                <a:highlight>
                  <a:srgbClr val="FFFFFF"/>
                </a:highlight>
                <a:latin typeface="Poppins"/>
                <a:ea typeface="Poppins"/>
                <a:cs typeface="Poppins"/>
                <a:sym typeface="Poppins"/>
              </a:rPr>
              <a:t>when</a:t>
            </a:r>
            <a:endParaRPr sz="1800">
              <a:latin typeface="Poppins"/>
              <a:ea typeface="Poppins"/>
              <a:cs typeface="Poppins"/>
              <a:sym typeface="Poppins"/>
            </a:endParaRPr>
          </a:p>
        </p:txBody>
      </p:sp>
      <p:sp>
        <p:nvSpPr>
          <p:cNvPr id="730" name="Google Shape;730;p89"/>
          <p:cNvSpPr txBox="1"/>
          <p:nvPr/>
        </p:nvSpPr>
        <p:spPr>
          <a:xfrm>
            <a:off x="1162575" y="1517725"/>
            <a:ext cx="665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Use when when you have a conditional expression with multiple branches. when can be used either as a statement or as an expression.</a:t>
            </a:r>
            <a:endParaRPr sz="1200">
              <a:latin typeface="Poppins"/>
              <a:ea typeface="Poppins"/>
              <a:cs typeface="Poppins"/>
              <a:sym typeface="Poppins"/>
            </a:endParaRPr>
          </a:p>
        </p:txBody>
      </p:sp>
      <p:sp>
        <p:nvSpPr>
          <p:cNvPr id="731" name="Google Shape;731;p89"/>
          <p:cNvSpPr txBox="1"/>
          <p:nvPr/>
        </p:nvSpPr>
        <p:spPr>
          <a:xfrm>
            <a:off x="1133850" y="2071825"/>
            <a:ext cx="5339400" cy="17169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x = 1</a:t>
            </a: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when</a:t>
            </a:r>
            <a:r>
              <a:rPr lang="en" sz="1100">
                <a:latin typeface="Consolas"/>
                <a:ea typeface="Consolas"/>
                <a:cs typeface="Consolas"/>
                <a:sym typeface="Consolas"/>
              </a:rPr>
              <a:t> (x) {</a:t>
            </a:r>
            <a:br>
              <a:rPr lang="en" sz="1100">
                <a:latin typeface="Consolas"/>
                <a:ea typeface="Consolas"/>
                <a:cs typeface="Consolas"/>
                <a:sym typeface="Consolas"/>
              </a:rPr>
            </a:br>
            <a:r>
              <a:rPr lang="en" sz="1100">
                <a:latin typeface="Consolas"/>
                <a:ea typeface="Consolas"/>
                <a:cs typeface="Consolas"/>
                <a:sym typeface="Consolas"/>
              </a:rPr>
              <a:t>    1 -&gt; print(</a:t>
            </a:r>
            <a:r>
              <a:rPr lang="en" sz="1100">
                <a:solidFill>
                  <a:srgbClr val="A31515"/>
                </a:solidFill>
                <a:latin typeface="Consolas"/>
                <a:ea typeface="Consolas"/>
                <a:cs typeface="Consolas"/>
                <a:sym typeface="Consolas"/>
              </a:rPr>
              <a:t>"x == 1"</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    2 -&gt; print(</a:t>
            </a:r>
            <a:r>
              <a:rPr lang="en" sz="1100">
                <a:solidFill>
                  <a:srgbClr val="A31515"/>
                </a:solidFill>
                <a:latin typeface="Consolas"/>
                <a:ea typeface="Consolas"/>
                <a:cs typeface="Consolas"/>
                <a:sym typeface="Consolas"/>
              </a:rPr>
              <a:t>"x == 2"</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else</a:t>
            </a:r>
            <a:r>
              <a:rPr lang="en" sz="1100">
                <a:latin typeface="Consolas"/>
                <a:ea typeface="Consolas"/>
                <a:cs typeface="Consolas"/>
                <a:sym typeface="Consolas"/>
              </a:rPr>
              <a:t> -&gt; {</a:t>
            </a:r>
            <a:br>
              <a:rPr lang="en" sz="1100">
                <a:latin typeface="Consolas"/>
                <a:ea typeface="Consolas"/>
                <a:cs typeface="Consolas"/>
                <a:sym typeface="Consolas"/>
              </a:rPr>
            </a:br>
            <a:r>
              <a:rPr lang="en" sz="1100">
                <a:latin typeface="Consolas"/>
                <a:ea typeface="Consolas"/>
                <a:cs typeface="Consolas"/>
                <a:sym typeface="Consolas"/>
              </a:rPr>
              <a:t>        print(</a:t>
            </a:r>
            <a:r>
              <a:rPr lang="en" sz="1100">
                <a:solidFill>
                  <a:srgbClr val="A31515"/>
                </a:solidFill>
                <a:latin typeface="Consolas"/>
                <a:ea typeface="Consolas"/>
                <a:cs typeface="Consolas"/>
                <a:sym typeface="Consolas"/>
              </a:rPr>
              <a:t>"x is neither 1 nor 2"</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    }</a:t>
            </a:r>
            <a:br>
              <a:rPr lang="en" sz="1100">
                <a:latin typeface="Consolas"/>
                <a:ea typeface="Consolas"/>
                <a:cs typeface="Consolas"/>
                <a:sym typeface="Consolas"/>
              </a:rPr>
            </a:br>
            <a:r>
              <a:rPr lang="en" sz="1100">
                <a:latin typeface="Consolas"/>
                <a:ea typeface="Consolas"/>
                <a:cs typeface="Consolas"/>
                <a:sym typeface="Consolas"/>
              </a:rPr>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expressions</a:t>
            </a:r>
            <a:endParaRPr/>
          </a:p>
        </p:txBody>
      </p:sp>
      <p:sp>
        <p:nvSpPr>
          <p:cNvPr id="737" name="Google Shape;737;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8" name="Google Shape;738;p90"/>
          <p:cNvSpPr txBox="1"/>
          <p:nvPr/>
        </p:nvSpPr>
        <p:spPr>
          <a:xfrm>
            <a:off x="1057400" y="10643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800">
                <a:solidFill>
                  <a:srgbClr val="19191C"/>
                </a:solidFill>
                <a:highlight>
                  <a:srgbClr val="FFFFFF"/>
                </a:highlight>
                <a:latin typeface="Poppins"/>
                <a:ea typeface="Poppins"/>
                <a:cs typeface="Poppins"/>
                <a:sym typeface="Poppins"/>
              </a:rPr>
              <a:t>when</a:t>
            </a:r>
            <a:endParaRPr sz="1800">
              <a:latin typeface="Poppins"/>
              <a:ea typeface="Poppins"/>
              <a:cs typeface="Poppins"/>
              <a:sym typeface="Poppins"/>
            </a:endParaRPr>
          </a:p>
        </p:txBody>
      </p:sp>
      <p:sp>
        <p:nvSpPr>
          <p:cNvPr id="739" name="Google Shape;739;p90"/>
          <p:cNvSpPr txBox="1"/>
          <p:nvPr/>
        </p:nvSpPr>
        <p:spPr>
          <a:xfrm>
            <a:off x="1057400" y="1398300"/>
            <a:ext cx="6704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To define a common behavior for multiple cases, combine their conditions in a single line with a comma:</a:t>
            </a:r>
            <a:endParaRPr sz="1200">
              <a:latin typeface="Poppins"/>
              <a:ea typeface="Poppins"/>
              <a:cs typeface="Poppins"/>
              <a:sym typeface="Poppins"/>
            </a:endParaRPr>
          </a:p>
        </p:txBody>
      </p:sp>
      <p:sp>
        <p:nvSpPr>
          <p:cNvPr id="740" name="Google Shape;740;p90"/>
          <p:cNvSpPr txBox="1"/>
          <p:nvPr/>
        </p:nvSpPr>
        <p:spPr>
          <a:xfrm>
            <a:off x="1133850" y="1995625"/>
            <a:ext cx="5339400" cy="11328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x = 1</a:t>
            </a: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when</a:t>
            </a:r>
            <a:r>
              <a:rPr lang="en" sz="1100">
                <a:latin typeface="Consolas"/>
                <a:ea typeface="Consolas"/>
                <a:cs typeface="Consolas"/>
                <a:sym typeface="Consolas"/>
              </a:rPr>
              <a:t> (x) {</a:t>
            </a:r>
            <a:br>
              <a:rPr lang="en" sz="1100">
                <a:latin typeface="Consolas"/>
                <a:ea typeface="Consolas"/>
                <a:cs typeface="Consolas"/>
                <a:sym typeface="Consolas"/>
              </a:rPr>
            </a:br>
            <a:r>
              <a:rPr lang="en" sz="1100">
                <a:latin typeface="Consolas"/>
                <a:ea typeface="Consolas"/>
                <a:cs typeface="Consolas"/>
                <a:sym typeface="Consolas"/>
              </a:rPr>
              <a:t>    0, 1 -&gt; print(</a:t>
            </a:r>
            <a:r>
              <a:rPr lang="en" sz="1100">
                <a:solidFill>
                  <a:srgbClr val="A31515"/>
                </a:solidFill>
                <a:latin typeface="Consolas"/>
                <a:ea typeface="Consolas"/>
                <a:cs typeface="Consolas"/>
                <a:sym typeface="Consolas"/>
              </a:rPr>
              <a:t>"x == 0 or x == 1"</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else</a:t>
            </a:r>
            <a:r>
              <a:rPr lang="en" sz="1100">
                <a:latin typeface="Consolas"/>
                <a:ea typeface="Consolas"/>
                <a:cs typeface="Consolas"/>
                <a:sym typeface="Consolas"/>
              </a:rPr>
              <a:t> -&gt; print(</a:t>
            </a:r>
            <a:r>
              <a:rPr lang="en" sz="1100">
                <a:solidFill>
                  <a:srgbClr val="A31515"/>
                </a:solidFill>
                <a:latin typeface="Consolas"/>
                <a:ea typeface="Consolas"/>
                <a:cs typeface="Consolas"/>
                <a:sym typeface="Consolas"/>
              </a:rPr>
              <a:t>"otherwise"</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a:t>
            </a:r>
            <a:endParaRPr/>
          </a:p>
        </p:txBody>
      </p:sp>
      <p:sp>
        <p:nvSpPr>
          <p:cNvPr id="741" name="Google Shape;741;p90"/>
          <p:cNvSpPr txBox="1"/>
          <p:nvPr/>
        </p:nvSpPr>
        <p:spPr>
          <a:xfrm>
            <a:off x="1047075" y="3247850"/>
            <a:ext cx="745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8F9FA"/>
                </a:highlight>
                <a:latin typeface="Poppins"/>
                <a:ea typeface="Poppins"/>
                <a:cs typeface="Poppins"/>
                <a:sym typeface="Poppins"/>
              </a:rPr>
              <a:t>when</a:t>
            </a:r>
            <a:r>
              <a:rPr lang="en" sz="1200">
                <a:solidFill>
                  <a:srgbClr val="19191C"/>
                </a:solidFill>
                <a:highlight>
                  <a:srgbClr val="FFFFFF"/>
                </a:highlight>
                <a:latin typeface="Poppins"/>
                <a:ea typeface="Poppins"/>
                <a:cs typeface="Poppins"/>
                <a:sym typeface="Poppins"/>
              </a:rPr>
              <a:t> can also be used as a replacement for an if-else if chain</a:t>
            </a:r>
            <a:endParaRPr sz="1200">
              <a:latin typeface="Poppins"/>
              <a:ea typeface="Poppins"/>
              <a:cs typeface="Poppins"/>
              <a:sym typeface="Poppins"/>
            </a:endParaRPr>
          </a:p>
        </p:txBody>
      </p:sp>
      <p:sp>
        <p:nvSpPr>
          <p:cNvPr id="742" name="Google Shape;742;p90"/>
          <p:cNvSpPr txBox="1"/>
          <p:nvPr/>
        </p:nvSpPr>
        <p:spPr>
          <a:xfrm>
            <a:off x="1123525" y="3692775"/>
            <a:ext cx="5339400" cy="11328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when</a:t>
            </a:r>
            <a:r>
              <a:rPr lang="en" sz="1100">
                <a:latin typeface="Consolas"/>
                <a:ea typeface="Consolas"/>
                <a:cs typeface="Consolas"/>
                <a:sym typeface="Consolas"/>
              </a:rPr>
              <a:t> {</a:t>
            </a:r>
            <a:br>
              <a:rPr lang="en" sz="1100">
                <a:latin typeface="Consolas"/>
                <a:ea typeface="Consolas"/>
                <a:cs typeface="Consolas"/>
                <a:sym typeface="Consolas"/>
              </a:rPr>
            </a:br>
            <a:r>
              <a:rPr lang="en" sz="1100">
                <a:latin typeface="Consolas"/>
                <a:ea typeface="Consolas"/>
                <a:cs typeface="Consolas"/>
                <a:sym typeface="Consolas"/>
              </a:rPr>
              <a:t>    x.isOdd() -&gt; print(</a:t>
            </a:r>
            <a:r>
              <a:rPr lang="en" sz="1100">
                <a:solidFill>
                  <a:srgbClr val="A31515"/>
                </a:solidFill>
                <a:latin typeface="Consolas"/>
                <a:ea typeface="Consolas"/>
                <a:cs typeface="Consolas"/>
                <a:sym typeface="Consolas"/>
              </a:rPr>
              <a:t>"x is odd"</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    y.isEven() -&gt; print(</a:t>
            </a:r>
            <a:r>
              <a:rPr lang="en" sz="1100">
                <a:solidFill>
                  <a:srgbClr val="A31515"/>
                </a:solidFill>
                <a:latin typeface="Consolas"/>
                <a:ea typeface="Consolas"/>
                <a:cs typeface="Consolas"/>
                <a:sym typeface="Consolas"/>
              </a:rPr>
              <a:t>"y is even"</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else</a:t>
            </a:r>
            <a:r>
              <a:rPr lang="en" sz="1100">
                <a:latin typeface="Consolas"/>
                <a:ea typeface="Consolas"/>
                <a:cs typeface="Consolas"/>
                <a:sym typeface="Consolas"/>
              </a:rPr>
              <a:t> -&gt; print(</a:t>
            </a:r>
            <a:r>
              <a:rPr lang="en" sz="1100">
                <a:solidFill>
                  <a:srgbClr val="A31515"/>
                </a:solidFill>
                <a:latin typeface="Consolas"/>
                <a:ea typeface="Consolas"/>
                <a:cs typeface="Consolas"/>
                <a:sym typeface="Consolas"/>
              </a:rPr>
              <a:t>"x+y is odd"</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1"/>
          <p:cNvSpPr/>
          <p:nvPr/>
        </p:nvSpPr>
        <p:spPr>
          <a:xfrm>
            <a:off x="693600" y="2672300"/>
            <a:ext cx="39513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91"/>
          <p:cNvSpPr txBox="1"/>
          <p:nvPr>
            <p:ph type="ctrTitle"/>
          </p:nvPr>
        </p:nvSpPr>
        <p:spPr>
          <a:xfrm>
            <a:off x="854700" y="1022900"/>
            <a:ext cx="38886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Loops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9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Loops</a:t>
            </a:r>
            <a:endParaRPr/>
          </a:p>
        </p:txBody>
      </p:sp>
      <p:sp>
        <p:nvSpPr>
          <p:cNvPr id="754" name="Google Shape;754;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5" name="Google Shape;755;p92"/>
          <p:cNvSpPr txBox="1"/>
          <p:nvPr/>
        </p:nvSpPr>
        <p:spPr>
          <a:xfrm>
            <a:off x="1057400" y="10643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t/>
            </a:r>
            <a:endParaRPr sz="1800">
              <a:latin typeface="Poppins"/>
              <a:ea typeface="Poppins"/>
              <a:cs typeface="Poppins"/>
              <a:sym typeface="Poppins"/>
            </a:endParaRPr>
          </a:p>
        </p:txBody>
      </p:sp>
      <p:sp>
        <p:nvSpPr>
          <p:cNvPr id="756" name="Google Shape;756;p92"/>
          <p:cNvSpPr txBox="1"/>
          <p:nvPr/>
        </p:nvSpPr>
        <p:spPr>
          <a:xfrm>
            <a:off x="812150" y="1327075"/>
            <a:ext cx="2919300" cy="23973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0000FF"/>
                </a:solidFill>
                <a:latin typeface="Consolas"/>
                <a:ea typeface="Consolas"/>
                <a:cs typeface="Consolas"/>
                <a:sym typeface="Consolas"/>
              </a:rPr>
              <a:t>for</a:t>
            </a:r>
            <a:r>
              <a:rPr lang="en" sz="1150">
                <a:latin typeface="Consolas"/>
                <a:ea typeface="Consolas"/>
                <a:cs typeface="Consolas"/>
                <a:sym typeface="Consolas"/>
              </a:rPr>
              <a:t> (item: </a:t>
            </a:r>
            <a:r>
              <a:rPr lang="en" sz="1150">
                <a:solidFill>
                  <a:srgbClr val="0000FF"/>
                </a:solidFill>
                <a:latin typeface="Consolas"/>
                <a:ea typeface="Consolas"/>
                <a:cs typeface="Consolas"/>
                <a:sym typeface="Consolas"/>
              </a:rPr>
              <a:t>Int</a:t>
            </a:r>
            <a:r>
              <a:rPr lang="en" sz="1150">
                <a:latin typeface="Consolas"/>
                <a:ea typeface="Consolas"/>
                <a:cs typeface="Consolas"/>
                <a:sym typeface="Consolas"/>
              </a:rPr>
              <a:t> </a:t>
            </a:r>
            <a:r>
              <a:rPr lang="en" sz="1150">
                <a:solidFill>
                  <a:srgbClr val="0000FF"/>
                </a:solidFill>
                <a:latin typeface="Consolas"/>
                <a:ea typeface="Consolas"/>
                <a:cs typeface="Consolas"/>
                <a:sym typeface="Consolas"/>
              </a:rPr>
              <a:t>in</a:t>
            </a:r>
            <a:r>
              <a:rPr lang="en" sz="1150">
                <a:latin typeface="Consolas"/>
                <a:ea typeface="Consolas"/>
                <a:cs typeface="Consolas"/>
                <a:sym typeface="Consolas"/>
              </a:rPr>
              <a:t> ints) {</a:t>
            </a:r>
            <a:br>
              <a:rPr lang="en" sz="1150">
                <a:latin typeface="Consolas"/>
                <a:ea typeface="Consolas"/>
                <a:cs typeface="Consolas"/>
                <a:sym typeface="Consolas"/>
              </a:rPr>
            </a:br>
            <a:r>
              <a:rPr lang="en" sz="1150">
                <a:latin typeface="Consolas"/>
                <a:ea typeface="Consolas"/>
                <a:cs typeface="Consolas"/>
                <a:sym typeface="Consolas"/>
              </a:rPr>
              <a:t>    print(item)</a:t>
            </a:r>
            <a:br>
              <a:rPr lang="en" sz="1150">
                <a:latin typeface="Consolas"/>
                <a:ea typeface="Consolas"/>
                <a:cs typeface="Consolas"/>
                <a:sym typeface="Consolas"/>
              </a:rPr>
            </a:br>
            <a:r>
              <a:rPr lang="en" sz="1150">
                <a:latin typeface="Consolas"/>
                <a:ea typeface="Consolas"/>
                <a:cs typeface="Consolas"/>
                <a:sym typeface="Consolas"/>
              </a:rPr>
              <a:t>}</a:t>
            </a:r>
            <a:br>
              <a:rPr lang="en" sz="1150">
                <a:latin typeface="Consolas"/>
                <a:ea typeface="Consolas"/>
                <a:cs typeface="Consolas"/>
                <a:sym typeface="Consolas"/>
              </a:rPr>
            </a:br>
            <a:br>
              <a:rPr lang="en" sz="1150">
                <a:latin typeface="Consolas"/>
                <a:ea typeface="Consolas"/>
                <a:cs typeface="Consolas"/>
                <a:sym typeface="Consolas"/>
              </a:rPr>
            </a:br>
            <a:r>
              <a:rPr lang="en" sz="1150">
                <a:solidFill>
                  <a:srgbClr val="008000"/>
                </a:solidFill>
                <a:latin typeface="Consolas"/>
                <a:ea typeface="Consolas"/>
                <a:cs typeface="Consolas"/>
                <a:sym typeface="Consolas"/>
              </a:rPr>
              <a:t>//range expression</a:t>
            </a:r>
            <a:br>
              <a:rPr lang="en" sz="1150">
                <a:latin typeface="Consolas"/>
                <a:ea typeface="Consolas"/>
                <a:cs typeface="Consolas"/>
                <a:sym typeface="Consolas"/>
              </a:rPr>
            </a:br>
            <a:r>
              <a:rPr lang="en" sz="1150">
                <a:solidFill>
                  <a:srgbClr val="0000FF"/>
                </a:solidFill>
                <a:latin typeface="Consolas"/>
                <a:ea typeface="Consolas"/>
                <a:cs typeface="Consolas"/>
                <a:sym typeface="Consolas"/>
              </a:rPr>
              <a:t>for</a:t>
            </a:r>
            <a:r>
              <a:rPr lang="en" sz="1150">
                <a:latin typeface="Consolas"/>
                <a:ea typeface="Consolas"/>
                <a:cs typeface="Consolas"/>
                <a:sym typeface="Consolas"/>
              </a:rPr>
              <a:t> (i </a:t>
            </a:r>
            <a:r>
              <a:rPr lang="en" sz="1150">
                <a:solidFill>
                  <a:srgbClr val="0000FF"/>
                </a:solidFill>
                <a:latin typeface="Consolas"/>
                <a:ea typeface="Consolas"/>
                <a:cs typeface="Consolas"/>
                <a:sym typeface="Consolas"/>
              </a:rPr>
              <a:t>in</a:t>
            </a:r>
            <a:r>
              <a:rPr lang="en" sz="1150">
                <a:latin typeface="Consolas"/>
                <a:ea typeface="Consolas"/>
                <a:cs typeface="Consolas"/>
                <a:sym typeface="Consolas"/>
              </a:rPr>
              <a:t> 1..3) {</a:t>
            </a:r>
            <a:br>
              <a:rPr lang="en" sz="1150">
                <a:latin typeface="Consolas"/>
                <a:ea typeface="Consolas"/>
                <a:cs typeface="Consolas"/>
                <a:sym typeface="Consolas"/>
              </a:rPr>
            </a:br>
            <a:r>
              <a:rPr lang="en" sz="1150">
                <a:latin typeface="Consolas"/>
                <a:ea typeface="Consolas"/>
                <a:cs typeface="Consolas"/>
                <a:sym typeface="Consolas"/>
              </a:rPr>
              <a:t>    println(i)</a:t>
            </a:r>
            <a:br>
              <a:rPr lang="en" sz="1150">
                <a:latin typeface="Consolas"/>
                <a:ea typeface="Consolas"/>
                <a:cs typeface="Consolas"/>
                <a:sym typeface="Consolas"/>
              </a:rPr>
            </a:br>
            <a:r>
              <a:rPr lang="en" sz="1150">
                <a:latin typeface="Consolas"/>
                <a:ea typeface="Consolas"/>
                <a:cs typeface="Consolas"/>
                <a:sym typeface="Consolas"/>
              </a:rPr>
              <a:t>}</a:t>
            </a:r>
            <a:br>
              <a:rPr lang="en" sz="1150">
                <a:latin typeface="Consolas"/>
                <a:ea typeface="Consolas"/>
                <a:cs typeface="Consolas"/>
                <a:sym typeface="Consolas"/>
              </a:rPr>
            </a:br>
            <a:r>
              <a:rPr lang="en" sz="1150">
                <a:solidFill>
                  <a:srgbClr val="0000FF"/>
                </a:solidFill>
                <a:latin typeface="Consolas"/>
                <a:ea typeface="Consolas"/>
                <a:cs typeface="Consolas"/>
                <a:sym typeface="Consolas"/>
              </a:rPr>
              <a:t>for</a:t>
            </a:r>
            <a:r>
              <a:rPr lang="en" sz="1150">
                <a:latin typeface="Consolas"/>
                <a:ea typeface="Consolas"/>
                <a:cs typeface="Consolas"/>
                <a:sym typeface="Consolas"/>
              </a:rPr>
              <a:t> (i </a:t>
            </a:r>
            <a:r>
              <a:rPr lang="en" sz="1150">
                <a:solidFill>
                  <a:srgbClr val="0000FF"/>
                </a:solidFill>
                <a:latin typeface="Consolas"/>
                <a:ea typeface="Consolas"/>
                <a:cs typeface="Consolas"/>
                <a:sym typeface="Consolas"/>
              </a:rPr>
              <a:t>in</a:t>
            </a:r>
            <a:r>
              <a:rPr lang="en" sz="1150">
                <a:latin typeface="Consolas"/>
                <a:ea typeface="Consolas"/>
                <a:cs typeface="Consolas"/>
                <a:sym typeface="Consolas"/>
              </a:rPr>
              <a:t> 6 downTo 0 step 2) {</a:t>
            </a:r>
            <a:br>
              <a:rPr lang="en" sz="1150">
                <a:latin typeface="Consolas"/>
                <a:ea typeface="Consolas"/>
                <a:cs typeface="Consolas"/>
                <a:sym typeface="Consolas"/>
              </a:rPr>
            </a:br>
            <a:r>
              <a:rPr lang="en" sz="1150">
                <a:latin typeface="Consolas"/>
                <a:ea typeface="Consolas"/>
                <a:cs typeface="Consolas"/>
                <a:sym typeface="Consolas"/>
              </a:rPr>
              <a:t>    println(i)</a:t>
            </a:r>
            <a:br>
              <a:rPr lang="en" sz="1150">
                <a:latin typeface="Consolas"/>
                <a:ea typeface="Consolas"/>
                <a:cs typeface="Consolas"/>
                <a:sym typeface="Consolas"/>
              </a:rPr>
            </a:br>
            <a:r>
              <a:rPr lang="en" sz="1150">
                <a:latin typeface="Consolas"/>
                <a:ea typeface="Consolas"/>
                <a:cs typeface="Consolas"/>
                <a:sym typeface="Consolas"/>
              </a:rPr>
              <a:t>}</a:t>
            </a:r>
            <a:endParaRPr/>
          </a:p>
        </p:txBody>
      </p:sp>
      <p:sp>
        <p:nvSpPr>
          <p:cNvPr id="757" name="Google Shape;757;p92"/>
          <p:cNvSpPr txBox="1"/>
          <p:nvPr/>
        </p:nvSpPr>
        <p:spPr>
          <a:xfrm>
            <a:off x="4656825" y="9660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758" name="Google Shape;758;p92"/>
          <p:cNvSpPr txBox="1"/>
          <p:nvPr/>
        </p:nvSpPr>
        <p:spPr>
          <a:xfrm>
            <a:off x="4125075" y="1327075"/>
            <a:ext cx="4063500" cy="28044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008000"/>
                </a:solidFill>
                <a:latin typeface="Consolas"/>
                <a:ea typeface="Consolas"/>
                <a:cs typeface="Consolas"/>
                <a:sym typeface="Consolas"/>
              </a:rPr>
              <a:t>//iterate through an array or a list with an index</a:t>
            </a:r>
            <a:br>
              <a:rPr lang="en" sz="1150">
                <a:latin typeface="Consolas"/>
                <a:ea typeface="Consolas"/>
                <a:cs typeface="Consolas"/>
                <a:sym typeface="Consolas"/>
              </a:rPr>
            </a:br>
            <a:r>
              <a:rPr lang="en" sz="1150">
                <a:solidFill>
                  <a:srgbClr val="0000FF"/>
                </a:solidFill>
                <a:latin typeface="Consolas"/>
                <a:ea typeface="Consolas"/>
                <a:cs typeface="Consolas"/>
                <a:sym typeface="Consolas"/>
              </a:rPr>
              <a:t>val</a:t>
            </a:r>
            <a:r>
              <a:rPr lang="en" sz="1150">
                <a:latin typeface="Consolas"/>
                <a:ea typeface="Consolas"/>
                <a:cs typeface="Consolas"/>
                <a:sym typeface="Consolas"/>
              </a:rPr>
              <a:t> array = arrayOf(</a:t>
            </a:r>
            <a:r>
              <a:rPr lang="en" sz="1150">
                <a:solidFill>
                  <a:srgbClr val="A31515"/>
                </a:solidFill>
                <a:latin typeface="Consolas"/>
                <a:ea typeface="Consolas"/>
                <a:cs typeface="Consolas"/>
                <a:sym typeface="Consolas"/>
              </a:rPr>
              <a:t>"a"</a:t>
            </a:r>
            <a:r>
              <a:rPr lang="en" sz="1150">
                <a:latin typeface="Consolas"/>
                <a:ea typeface="Consolas"/>
                <a:cs typeface="Consolas"/>
                <a:sym typeface="Consolas"/>
              </a:rPr>
              <a:t>, </a:t>
            </a:r>
            <a:r>
              <a:rPr lang="en" sz="1150">
                <a:solidFill>
                  <a:srgbClr val="A31515"/>
                </a:solidFill>
                <a:latin typeface="Consolas"/>
                <a:ea typeface="Consolas"/>
                <a:cs typeface="Consolas"/>
                <a:sym typeface="Consolas"/>
              </a:rPr>
              <a:t>"b"</a:t>
            </a:r>
            <a:r>
              <a:rPr lang="en" sz="1150">
                <a:latin typeface="Consolas"/>
                <a:ea typeface="Consolas"/>
                <a:cs typeface="Consolas"/>
                <a:sym typeface="Consolas"/>
              </a:rPr>
              <a:t>, </a:t>
            </a:r>
            <a:r>
              <a:rPr lang="en" sz="1150">
                <a:solidFill>
                  <a:srgbClr val="A31515"/>
                </a:solidFill>
                <a:latin typeface="Consolas"/>
                <a:ea typeface="Consolas"/>
                <a:cs typeface="Consolas"/>
                <a:sym typeface="Consolas"/>
              </a:rPr>
              <a:t>"c"</a:t>
            </a:r>
            <a:r>
              <a:rPr lang="en" sz="1150">
                <a:latin typeface="Consolas"/>
                <a:ea typeface="Consolas"/>
                <a:cs typeface="Consolas"/>
                <a:sym typeface="Consolas"/>
              </a:rPr>
              <a:t>)</a:t>
            </a:r>
            <a:br>
              <a:rPr lang="en" sz="1150">
                <a:latin typeface="Consolas"/>
                <a:ea typeface="Consolas"/>
                <a:cs typeface="Consolas"/>
                <a:sym typeface="Consolas"/>
              </a:rPr>
            </a:br>
            <a:r>
              <a:rPr lang="en" sz="1150">
                <a:solidFill>
                  <a:srgbClr val="0000FF"/>
                </a:solidFill>
                <a:latin typeface="Consolas"/>
                <a:ea typeface="Consolas"/>
                <a:cs typeface="Consolas"/>
                <a:sym typeface="Consolas"/>
              </a:rPr>
              <a:t>for</a:t>
            </a:r>
            <a:r>
              <a:rPr lang="en" sz="1150">
                <a:latin typeface="Consolas"/>
                <a:ea typeface="Consolas"/>
                <a:cs typeface="Consolas"/>
                <a:sym typeface="Consolas"/>
              </a:rPr>
              <a:t> (i </a:t>
            </a:r>
            <a:r>
              <a:rPr lang="en" sz="1150">
                <a:solidFill>
                  <a:srgbClr val="0000FF"/>
                </a:solidFill>
                <a:latin typeface="Consolas"/>
                <a:ea typeface="Consolas"/>
                <a:cs typeface="Consolas"/>
                <a:sym typeface="Consolas"/>
              </a:rPr>
              <a:t>in</a:t>
            </a:r>
            <a:r>
              <a:rPr lang="en" sz="1150">
                <a:latin typeface="Consolas"/>
                <a:ea typeface="Consolas"/>
                <a:cs typeface="Consolas"/>
                <a:sym typeface="Consolas"/>
              </a:rPr>
              <a:t> array.indices) {</a:t>
            </a:r>
            <a:br>
              <a:rPr lang="en" sz="1150">
                <a:latin typeface="Consolas"/>
                <a:ea typeface="Consolas"/>
                <a:cs typeface="Consolas"/>
                <a:sym typeface="Consolas"/>
              </a:rPr>
            </a:br>
            <a:r>
              <a:rPr lang="en" sz="1150">
                <a:latin typeface="Consolas"/>
                <a:ea typeface="Consolas"/>
                <a:cs typeface="Consolas"/>
                <a:sym typeface="Consolas"/>
              </a:rPr>
              <a:t>    println(array[i])</a:t>
            </a:r>
            <a:br>
              <a:rPr lang="en" sz="1150">
                <a:latin typeface="Consolas"/>
                <a:ea typeface="Consolas"/>
                <a:cs typeface="Consolas"/>
                <a:sym typeface="Consolas"/>
              </a:rPr>
            </a:br>
            <a:r>
              <a:rPr lang="en" sz="1150">
                <a:latin typeface="Consolas"/>
                <a:ea typeface="Consolas"/>
                <a:cs typeface="Consolas"/>
                <a:sym typeface="Consolas"/>
              </a:rPr>
              <a:t>}</a:t>
            </a:r>
            <a:br>
              <a:rPr lang="en" sz="1150">
                <a:latin typeface="Consolas"/>
                <a:ea typeface="Consolas"/>
                <a:cs typeface="Consolas"/>
                <a:sym typeface="Consolas"/>
              </a:rPr>
            </a:br>
            <a:br>
              <a:rPr lang="en" sz="1150">
                <a:latin typeface="Consolas"/>
                <a:ea typeface="Consolas"/>
                <a:cs typeface="Consolas"/>
                <a:sym typeface="Consolas"/>
              </a:rPr>
            </a:br>
            <a:r>
              <a:rPr lang="en" sz="1150">
                <a:solidFill>
                  <a:srgbClr val="008000"/>
                </a:solidFill>
                <a:latin typeface="Consolas"/>
                <a:ea typeface="Consolas"/>
                <a:cs typeface="Consolas"/>
                <a:sym typeface="Consolas"/>
              </a:rPr>
              <a:t>//sample use the withIndex library function</a:t>
            </a:r>
            <a:br>
              <a:rPr lang="en" sz="1150">
                <a:latin typeface="Consolas"/>
                <a:ea typeface="Consolas"/>
                <a:cs typeface="Consolas"/>
                <a:sym typeface="Consolas"/>
              </a:rPr>
            </a:br>
            <a:r>
              <a:rPr lang="en" sz="1150">
                <a:solidFill>
                  <a:srgbClr val="0000FF"/>
                </a:solidFill>
                <a:latin typeface="Consolas"/>
                <a:ea typeface="Consolas"/>
                <a:cs typeface="Consolas"/>
                <a:sym typeface="Consolas"/>
              </a:rPr>
              <a:t>val</a:t>
            </a:r>
            <a:r>
              <a:rPr lang="en" sz="1150">
                <a:latin typeface="Consolas"/>
                <a:ea typeface="Consolas"/>
                <a:cs typeface="Consolas"/>
                <a:sym typeface="Consolas"/>
              </a:rPr>
              <a:t> array = arrayOf(</a:t>
            </a:r>
            <a:r>
              <a:rPr lang="en" sz="1150">
                <a:solidFill>
                  <a:srgbClr val="A31515"/>
                </a:solidFill>
                <a:latin typeface="Consolas"/>
                <a:ea typeface="Consolas"/>
                <a:cs typeface="Consolas"/>
                <a:sym typeface="Consolas"/>
              </a:rPr>
              <a:t>"a"</a:t>
            </a:r>
            <a:r>
              <a:rPr lang="en" sz="1150">
                <a:latin typeface="Consolas"/>
                <a:ea typeface="Consolas"/>
                <a:cs typeface="Consolas"/>
                <a:sym typeface="Consolas"/>
              </a:rPr>
              <a:t>, </a:t>
            </a:r>
            <a:r>
              <a:rPr lang="en" sz="1150">
                <a:solidFill>
                  <a:srgbClr val="A31515"/>
                </a:solidFill>
                <a:latin typeface="Consolas"/>
                <a:ea typeface="Consolas"/>
                <a:cs typeface="Consolas"/>
                <a:sym typeface="Consolas"/>
              </a:rPr>
              <a:t>"b"</a:t>
            </a:r>
            <a:r>
              <a:rPr lang="en" sz="1150">
                <a:latin typeface="Consolas"/>
                <a:ea typeface="Consolas"/>
                <a:cs typeface="Consolas"/>
                <a:sym typeface="Consolas"/>
              </a:rPr>
              <a:t>, </a:t>
            </a:r>
            <a:r>
              <a:rPr lang="en" sz="1150">
                <a:solidFill>
                  <a:srgbClr val="A31515"/>
                </a:solidFill>
                <a:latin typeface="Consolas"/>
                <a:ea typeface="Consolas"/>
                <a:cs typeface="Consolas"/>
                <a:sym typeface="Consolas"/>
              </a:rPr>
              <a:t>"c"</a:t>
            </a:r>
            <a:r>
              <a:rPr lang="en" sz="1150">
                <a:latin typeface="Consolas"/>
                <a:ea typeface="Consolas"/>
                <a:cs typeface="Consolas"/>
                <a:sym typeface="Consolas"/>
              </a:rPr>
              <a:t>)</a:t>
            </a:r>
            <a:br>
              <a:rPr lang="en" sz="1150">
                <a:latin typeface="Consolas"/>
                <a:ea typeface="Consolas"/>
                <a:cs typeface="Consolas"/>
                <a:sym typeface="Consolas"/>
              </a:rPr>
            </a:br>
            <a:r>
              <a:rPr lang="en" sz="1150">
                <a:solidFill>
                  <a:srgbClr val="0000FF"/>
                </a:solidFill>
                <a:latin typeface="Consolas"/>
                <a:ea typeface="Consolas"/>
                <a:cs typeface="Consolas"/>
                <a:sym typeface="Consolas"/>
              </a:rPr>
              <a:t>for</a:t>
            </a:r>
            <a:r>
              <a:rPr lang="en" sz="1150">
                <a:latin typeface="Consolas"/>
                <a:ea typeface="Consolas"/>
                <a:cs typeface="Consolas"/>
                <a:sym typeface="Consolas"/>
              </a:rPr>
              <a:t> ((index, value) </a:t>
            </a:r>
            <a:r>
              <a:rPr lang="en" sz="1150">
                <a:solidFill>
                  <a:srgbClr val="0000FF"/>
                </a:solidFill>
                <a:latin typeface="Consolas"/>
                <a:ea typeface="Consolas"/>
                <a:cs typeface="Consolas"/>
                <a:sym typeface="Consolas"/>
              </a:rPr>
              <a:t>in</a:t>
            </a:r>
            <a:r>
              <a:rPr lang="en" sz="1150">
                <a:latin typeface="Consolas"/>
                <a:ea typeface="Consolas"/>
                <a:cs typeface="Consolas"/>
                <a:sym typeface="Consolas"/>
              </a:rPr>
              <a:t> array.withIndex()) {</a:t>
            </a:r>
            <a:br>
              <a:rPr lang="en" sz="1150">
                <a:latin typeface="Consolas"/>
                <a:ea typeface="Consolas"/>
                <a:cs typeface="Consolas"/>
                <a:sym typeface="Consolas"/>
              </a:rPr>
            </a:br>
            <a:r>
              <a:rPr lang="en" sz="1150">
                <a:latin typeface="Consolas"/>
                <a:ea typeface="Consolas"/>
                <a:cs typeface="Consolas"/>
                <a:sym typeface="Consolas"/>
              </a:rPr>
              <a:t>    println(</a:t>
            </a:r>
            <a:r>
              <a:rPr lang="en" sz="1150">
                <a:solidFill>
                  <a:srgbClr val="A31515"/>
                </a:solidFill>
                <a:latin typeface="Consolas"/>
                <a:ea typeface="Consolas"/>
                <a:cs typeface="Consolas"/>
                <a:sym typeface="Consolas"/>
              </a:rPr>
              <a:t>"the element at </a:t>
            </a:r>
            <a:r>
              <a:rPr lang="en" sz="1150">
                <a:solidFill>
                  <a:srgbClr val="008000"/>
                </a:solidFill>
                <a:latin typeface="Consolas"/>
                <a:ea typeface="Consolas"/>
                <a:cs typeface="Consolas"/>
                <a:sym typeface="Consolas"/>
              </a:rPr>
              <a:t>$index</a:t>
            </a:r>
            <a:r>
              <a:rPr lang="en" sz="1150">
                <a:solidFill>
                  <a:srgbClr val="A31515"/>
                </a:solidFill>
                <a:latin typeface="Consolas"/>
                <a:ea typeface="Consolas"/>
                <a:cs typeface="Consolas"/>
                <a:sym typeface="Consolas"/>
              </a:rPr>
              <a:t> is </a:t>
            </a:r>
            <a:r>
              <a:rPr lang="en" sz="1150">
                <a:solidFill>
                  <a:srgbClr val="008000"/>
                </a:solidFill>
                <a:latin typeface="Consolas"/>
                <a:ea typeface="Consolas"/>
                <a:cs typeface="Consolas"/>
                <a:sym typeface="Consolas"/>
              </a:rPr>
              <a:t>$value</a:t>
            </a:r>
            <a:r>
              <a:rPr lang="en" sz="1150">
                <a:solidFill>
                  <a:srgbClr val="A31515"/>
                </a:solidFill>
                <a:latin typeface="Consolas"/>
                <a:ea typeface="Consolas"/>
                <a:cs typeface="Consolas"/>
                <a:sym typeface="Consolas"/>
              </a:rPr>
              <a:t>"</a:t>
            </a:r>
            <a:r>
              <a:rPr lang="en" sz="1150">
                <a:latin typeface="Consolas"/>
                <a:ea typeface="Consolas"/>
                <a:cs typeface="Consolas"/>
                <a:sym typeface="Consolas"/>
              </a:rPr>
              <a:t>)</a:t>
            </a:r>
            <a:br>
              <a:rPr lang="en" sz="1150">
                <a:latin typeface="Consolas"/>
                <a:ea typeface="Consolas"/>
                <a:cs typeface="Consolas"/>
                <a:sym typeface="Consolas"/>
              </a:rPr>
            </a:br>
            <a:r>
              <a:rPr lang="en" sz="1150">
                <a:latin typeface="Consolas"/>
                <a:ea typeface="Consolas"/>
                <a:cs typeface="Consolas"/>
                <a:sym typeface="Consolas"/>
              </a:rPr>
              <a:t>}</a:t>
            </a:r>
            <a:endParaRPr sz="1150">
              <a:latin typeface="Consolas"/>
              <a:ea typeface="Consolas"/>
              <a:cs typeface="Consolas"/>
              <a:sym typeface="Consolas"/>
            </a:endParaRPr>
          </a:p>
          <a:p>
            <a:pPr indent="0" lvl="0" marL="0" rtl="0" algn="l">
              <a:lnSpc>
                <a:spcPct val="115000"/>
              </a:lnSpc>
              <a:spcBef>
                <a:spcPts val="0"/>
              </a:spcBef>
              <a:spcAft>
                <a:spcPts val="0"/>
              </a:spcAft>
              <a:buNone/>
            </a:pPr>
            <a:r>
              <a:t/>
            </a:r>
            <a:endParaRPr sz="1150">
              <a:solidFill>
                <a:srgbClr val="0000FF"/>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p:nvPr/>
        </p:nvSpPr>
        <p:spPr>
          <a:xfrm>
            <a:off x="5105725" y="2299350"/>
            <a:ext cx="2756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txBox="1"/>
          <p:nvPr>
            <p:ph type="title"/>
          </p:nvPr>
        </p:nvSpPr>
        <p:spPr>
          <a:xfrm flipH="1">
            <a:off x="4168650" y="1723650"/>
            <a:ext cx="3626700" cy="169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Project Structure </a:t>
            </a:r>
            <a:endParaRPr/>
          </a:p>
        </p:txBody>
      </p:sp>
      <p:sp>
        <p:nvSpPr>
          <p:cNvPr id="231" name="Google Shape;23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a:t>
            </a:r>
            <a:r>
              <a:rPr lang="en"/>
              <a:t>Loops </a:t>
            </a:r>
            <a:endParaRPr/>
          </a:p>
        </p:txBody>
      </p:sp>
      <p:sp>
        <p:nvSpPr>
          <p:cNvPr id="764" name="Google Shape;764;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5" name="Google Shape;765;p93"/>
          <p:cNvSpPr txBox="1"/>
          <p:nvPr/>
        </p:nvSpPr>
        <p:spPr>
          <a:xfrm>
            <a:off x="1057400" y="2057500"/>
            <a:ext cx="5339400" cy="7689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50">
                <a:solidFill>
                  <a:srgbClr val="0000FF"/>
                </a:solidFill>
                <a:latin typeface="Consolas"/>
                <a:ea typeface="Consolas"/>
                <a:cs typeface="Consolas"/>
                <a:sym typeface="Consolas"/>
              </a:rPr>
              <a:t>while</a:t>
            </a:r>
            <a:r>
              <a:rPr lang="en" sz="1150">
                <a:latin typeface="Consolas"/>
                <a:ea typeface="Consolas"/>
                <a:cs typeface="Consolas"/>
                <a:sym typeface="Consolas"/>
              </a:rPr>
              <a:t> (x &gt; 0) {</a:t>
            </a:r>
            <a:br>
              <a:rPr lang="en" sz="1150">
                <a:latin typeface="Consolas"/>
                <a:ea typeface="Consolas"/>
                <a:cs typeface="Consolas"/>
                <a:sym typeface="Consolas"/>
              </a:rPr>
            </a:br>
            <a:r>
              <a:rPr lang="en" sz="1150">
                <a:latin typeface="Consolas"/>
                <a:ea typeface="Consolas"/>
                <a:cs typeface="Consolas"/>
                <a:sym typeface="Consolas"/>
              </a:rPr>
              <a:t>    x--</a:t>
            </a:r>
            <a:br>
              <a:rPr lang="en" sz="1150">
                <a:latin typeface="Consolas"/>
                <a:ea typeface="Consolas"/>
                <a:cs typeface="Consolas"/>
                <a:sym typeface="Consolas"/>
              </a:rPr>
            </a:br>
            <a:r>
              <a:rPr lang="en" sz="1150">
                <a:latin typeface="Consolas"/>
                <a:ea typeface="Consolas"/>
                <a:cs typeface="Consolas"/>
                <a:sym typeface="Consolas"/>
              </a:rPr>
              <a:t>}</a:t>
            </a:r>
            <a:endParaRPr/>
          </a:p>
        </p:txBody>
      </p:sp>
      <p:sp>
        <p:nvSpPr>
          <p:cNvPr id="766" name="Google Shape;766;p93"/>
          <p:cNvSpPr txBox="1"/>
          <p:nvPr/>
        </p:nvSpPr>
        <p:spPr>
          <a:xfrm>
            <a:off x="1057400" y="10643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800">
                <a:solidFill>
                  <a:srgbClr val="19191C"/>
                </a:solidFill>
                <a:highlight>
                  <a:srgbClr val="FFFFFF"/>
                </a:highlight>
                <a:latin typeface="Poppins"/>
                <a:ea typeface="Poppins"/>
                <a:cs typeface="Poppins"/>
                <a:sym typeface="Poppins"/>
              </a:rPr>
              <a:t>while</a:t>
            </a:r>
            <a:endParaRPr sz="1800">
              <a:latin typeface="Poppins"/>
              <a:ea typeface="Poppins"/>
              <a:cs typeface="Poppins"/>
              <a:sym typeface="Poppins"/>
            </a:endParaRPr>
          </a:p>
        </p:txBody>
      </p:sp>
      <p:sp>
        <p:nvSpPr>
          <p:cNvPr id="767" name="Google Shape;767;p93"/>
          <p:cNvSpPr txBox="1"/>
          <p:nvPr/>
        </p:nvSpPr>
        <p:spPr>
          <a:xfrm>
            <a:off x="968925" y="1484600"/>
            <a:ext cx="6947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chemeClr val="lt1"/>
                </a:highlight>
                <a:latin typeface="Poppins"/>
                <a:ea typeface="Poppins"/>
                <a:cs typeface="Poppins"/>
                <a:sym typeface="Poppins"/>
              </a:rPr>
              <a:t>while checks the condition and, if it's satisfied, executes the body and then returns to the condition check.</a:t>
            </a:r>
            <a:endParaRPr sz="1200">
              <a:solidFill>
                <a:srgbClr val="19191C"/>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1200">
              <a:solidFill>
                <a:srgbClr val="19191C"/>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1200">
              <a:solidFill>
                <a:srgbClr val="19191C"/>
              </a:solidFill>
              <a:highlight>
                <a:schemeClr val="lt1"/>
              </a:highlight>
              <a:latin typeface="Poppins"/>
              <a:ea typeface="Poppins"/>
              <a:cs typeface="Poppins"/>
              <a:sym typeface="Poppins"/>
            </a:endParaRPr>
          </a:p>
        </p:txBody>
      </p:sp>
      <p:sp>
        <p:nvSpPr>
          <p:cNvPr id="768" name="Google Shape;768;p93"/>
          <p:cNvSpPr txBox="1"/>
          <p:nvPr/>
        </p:nvSpPr>
        <p:spPr>
          <a:xfrm>
            <a:off x="1110575" y="3752350"/>
            <a:ext cx="5339400" cy="7434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do</a:t>
            </a:r>
            <a:r>
              <a:rPr lang="en" sz="1100">
                <a:latin typeface="Consolas"/>
                <a:ea typeface="Consolas"/>
                <a:cs typeface="Consolas"/>
                <a:sym typeface="Consolas"/>
              </a:rPr>
              <a:t> {</a:t>
            </a:r>
            <a:br>
              <a:rPr lang="en" sz="1100">
                <a:latin typeface="Consolas"/>
                <a:ea typeface="Consolas"/>
                <a:cs typeface="Consolas"/>
                <a:sym typeface="Consolas"/>
              </a:rPr>
            </a:b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y = retrieveData()</a:t>
            </a:r>
            <a:br>
              <a:rPr lang="en" sz="1100">
                <a:latin typeface="Consolas"/>
                <a:ea typeface="Consolas"/>
                <a:cs typeface="Consolas"/>
                <a:sym typeface="Consolas"/>
              </a:rPr>
            </a:b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while</a:t>
            </a:r>
            <a:r>
              <a:rPr lang="en" sz="1100">
                <a:latin typeface="Consolas"/>
                <a:ea typeface="Consolas"/>
                <a:cs typeface="Consolas"/>
                <a:sym typeface="Consolas"/>
              </a:rPr>
              <a:t> (y != </a:t>
            </a:r>
            <a:r>
              <a:rPr lang="en" sz="1100">
                <a:solidFill>
                  <a:srgbClr val="A31515"/>
                </a:solidFill>
                <a:latin typeface="Consolas"/>
                <a:ea typeface="Consolas"/>
                <a:cs typeface="Consolas"/>
                <a:sym typeface="Consolas"/>
              </a:rPr>
              <a:t>null</a:t>
            </a:r>
            <a:r>
              <a:rPr lang="en" sz="1100">
                <a:latin typeface="Consolas"/>
                <a:ea typeface="Consolas"/>
                <a:cs typeface="Consolas"/>
                <a:sym typeface="Consolas"/>
              </a:rPr>
              <a:t>) </a:t>
            </a:r>
            <a:r>
              <a:rPr lang="en" sz="1100">
                <a:solidFill>
                  <a:srgbClr val="008000"/>
                </a:solidFill>
                <a:latin typeface="Consolas"/>
                <a:ea typeface="Consolas"/>
                <a:cs typeface="Consolas"/>
                <a:sym typeface="Consolas"/>
              </a:rPr>
              <a:t>// y is visible here!</a:t>
            </a:r>
            <a:endParaRPr/>
          </a:p>
        </p:txBody>
      </p:sp>
      <p:sp>
        <p:nvSpPr>
          <p:cNvPr id="769" name="Google Shape;769;p93"/>
          <p:cNvSpPr txBox="1"/>
          <p:nvPr/>
        </p:nvSpPr>
        <p:spPr>
          <a:xfrm>
            <a:off x="1186775" y="29877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800">
                <a:solidFill>
                  <a:srgbClr val="19191C"/>
                </a:solidFill>
                <a:highlight>
                  <a:srgbClr val="FFFFFF"/>
                </a:highlight>
                <a:latin typeface="Poppins"/>
                <a:ea typeface="Poppins"/>
                <a:cs typeface="Poppins"/>
                <a:sym typeface="Poppins"/>
              </a:rPr>
              <a:t>do-</a:t>
            </a:r>
            <a:r>
              <a:rPr b="1" lang="en" sz="1800">
                <a:solidFill>
                  <a:srgbClr val="19191C"/>
                </a:solidFill>
                <a:highlight>
                  <a:srgbClr val="FFFFFF"/>
                </a:highlight>
                <a:latin typeface="Poppins"/>
                <a:ea typeface="Poppins"/>
                <a:cs typeface="Poppins"/>
                <a:sym typeface="Poppins"/>
              </a:rPr>
              <a:t>while</a:t>
            </a:r>
            <a:endParaRPr sz="1800">
              <a:latin typeface="Poppins"/>
              <a:ea typeface="Poppins"/>
              <a:cs typeface="Poppins"/>
              <a:sym typeface="Poppins"/>
            </a:endParaRPr>
          </a:p>
        </p:txBody>
      </p:sp>
      <p:sp>
        <p:nvSpPr>
          <p:cNvPr id="770" name="Google Shape;770;p93"/>
          <p:cNvSpPr txBox="1"/>
          <p:nvPr/>
        </p:nvSpPr>
        <p:spPr>
          <a:xfrm>
            <a:off x="1098300" y="3408050"/>
            <a:ext cx="6947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chemeClr val="lt1"/>
                </a:highlight>
                <a:latin typeface="Poppins"/>
                <a:ea typeface="Poppins"/>
                <a:cs typeface="Poppins"/>
                <a:sym typeface="Poppins"/>
              </a:rPr>
              <a:t>executes the body and then checks the condition. If it's satisfied, the loop repeats.</a:t>
            </a:r>
            <a:endParaRPr sz="1200">
              <a:solidFill>
                <a:srgbClr val="19191C"/>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1200">
              <a:solidFill>
                <a:srgbClr val="19191C"/>
              </a:solidFill>
              <a:highlight>
                <a:schemeClr val="lt1"/>
              </a:highlight>
              <a:latin typeface="Poppins"/>
              <a:ea typeface="Poppins"/>
              <a:cs typeface="Poppins"/>
              <a:sym typeface="Poppins"/>
            </a:endParaRPr>
          </a:p>
          <a:p>
            <a:pPr indent="0" lvl="0" marL="0" rtl="0" algn="l">
              <a:spcBef>
                <a:spcPts val="0"/>
              </a:spcBef>
              <a:spcAft>
                <a:spcPts val="0"/>
              </a:spcAft>
              <a:buNone/>
            </a:pPr>
            <a:r>
              <a:t/>
            </a:r>
            <a:endParaRPr sz="1200">
              <a:solidFill>
                <a:srgbClr val="19191C"/>
              </a:solidFill>
              <a:highlight>
                <a:schemeClr val="lt1"/>
              </a:highlight>
              <a:latin typeface="Poppins"/>
              <a:ea typeface="Poppins"/>
              <a:cs typeface="Poppins"/>
              <a:sym typeface="Poppi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Safety</a:t>
            </a:r>
            <a:endParaRPr/>
          </a:p>
        </p:txBody>
      </p:sp>
      <p:sp>
        <p:nvSpPr>
          <p:cNvPr id="776" name="Google Shape;776;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7" name="Google Shape;777;p94"/>
          <p:cNvSpPr txBox="1"/>
          <p:nvPr/>
        </p:nvSpPr>
        <p:spPr>
          <a:xfrm>
            <a:off x="793675" y="1123525"/>
            <a:ext cx="7289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Null safety is a combination of features that allow you to: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explicitly declare when null values are allowed in your program.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check for null values.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use safe calls to properties or functions that may contain null values.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declare actions to take if null values are detected.</a:t>
            </a:r>
            <a:endParaRPr sz="1200">
              <a:solidFill>
                <a:schemeClr val="dk1"/>
              </a:solidFill>
              <a:latin typeface="Poppins"/>
              <a:ea typeface="Poppins"/>
              <a:cs typeface="Poppins"/>
              <a:sym typeface="Poppins"/>
            </a:endParaRPr>
          </a:p>
        </p:txBody>
      </p:sp>
      <p:sp>
        <p:nvSpPr>
          <p:cNvPr id="778" name="Google Shape;778;p94"/>
          <p:cNvSpPr txBox="1"/>
          <p:nvPr/>
        </p:nvSpPr>
        <p:spPr>
          <a:xfrm>
            <a:off x="1030775" y="2416525"/>
            <a:ext cx="6936900" cy="13275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var</a:t>
            </a:r>
            <a:r>
              <a:rPr lang="en" sz="1100">
                <a:latin typeface="Consolas"/>
                <a:ea typeface="Consolas"/>
                <a:cs typeface="Consolas"/>
                <a:sym typeface="Consolas"/>
              </a:rPr>
              <a:t> a: String = </a:t>
            </a:r>
            <a:r>
              <a:rPr lang="en" sz="1100">
                <a:solidFill>
                  <a:srgbClr val="A31515"/>
                </a:solidFill>
                <a:latin typeface="Consolas"/>
                <a:ea typeface="Consolas"/>
                <a:cs typeface="Consolas"/>
                <a:sym typeface="Consolas"/>
              </a:rPr>
              <a:t>"abc"</a:t>
            </a:r>
            <a:r>
              <a:rPr lang="en" sz="1100">
                <a:latin typeface="Consolas"/>
                <a:ea typeface="Consolas"/>
                <a:cs typeface="Consolas"/>
                <a:sym typeface="Consolas"/>
              </a:rPr>
              <a:t> 	</a:t>
            </a:r>
            <a:r>
              <a:rPr lang="en" sz="1100">
                <a:solidFill>
                  <a:srgbClr val="008000"/>
                </a:solidFill>
                <a:latin typeface="Consolas"/>
                <a:ea typeface="Consolas"/>
                <a:cs typeface="Consolas"/>
                <a:sym typeface="Consolas"/>
              </a:rPr>
              <a:t>// Regular initialization means non-nullable by default</a:t>
            </a:r>
            <a:br>
              <a:rPr lang="en" sz="1100">
                <a:latin typeface="Consolas"/>
                <a:ea typeface="Consolas"/>
                <a:cs typeface="Consolas"/>
                <a:sym typeface="Consolas"/>
              </a:rPr>
            </a:br>
            <a:r>
              <a:rPr lang="en" sz="1100">
                <a:latin typeface="Consolas"/>
                <a:ea typeface="Consolas"/>
                <a:cs typeface="Consolas"/>
                <a:sym typeface="Consolas"/>
              </a:rPr>
              <a:t>    a = </a:t>
            </a:r>
            <a:r>
              <a:rPr lang="en" sz="1100">
                <a:solidFill>
                  <a:srgbClr val="A31515"/>
                </a:solidFill>
                <a:latin typeface="Consolas"/>
                <a:ea typeface="Consolas"/>
                <a:cs typeface="Consolas"/>
                <a:sym typeface="Consolas"/>
              </a:rPr>
              <a:t>null</a:t>
            </a:r>
            <a:r>
              <a:rPr lang="en" sz="1100">
                <a:latin typeface="Consolas"/>
                <a:ea typeface="Consolas"/>
                <a:cs typeface="Consolas"/>
                <a:sym typeface="Consolas"/>
              </a:rPr>
              <a:t> 		</a:t>
            </a:r>
            <a:r>
              <a:rPr lang="en" sz="1100">
                <a:solidFill>
                  <a:srgbClr val="008000"/>
                </a:solidFill>
                <a:latin typeface="Consolas"/>
                <a:ea typeface="Consolas"/>
                <a:cs typeface="Consolas"/>
                <a:sym typeface="Consolas"/>
              </a:rPr>
              <a:t>// compilation error</a:t>
            </a:r>
            <a:endParaRPr sz="1100">
              <a:solidFill>
                <a:srgbClr val="008000"/>
              </a:solidFill>
              <a:latin typeface="Consolas"/>
              <a:ea typeface="Consolas"/>
              <a:cs typeface="Consolas"/>
              <a:sym typeface="Consolas"/>
            </a:endParaRPr>
          </a:p>
          <a:p>
            <a:pPr indent="0" lvl="0" marL="0" rtl="0" algn="l">
              <a:lnSpc>
                <a:spcPct val="115000"/>
              </a:lnSpc>
              <a:spcBef>
                <a:spcPts val="0"/>
              </a:spcBef>
              <a:spcAft>
                <a:spcPts val="0"/>
              </a:spcAft>
              <a:buNone/>
            </a:pPr>
            <a:br>
              <a:rPr lang="en" sz="1100">
                <a:latin typeface="Consolas"/>
                <a:ea typeface="Consolas"/>
                <a:cs typeface="Consolas"/>
                <a:sym typeface="Consolas"/>
              </a:rPr>
            </a:b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var</a:t>
            </a:r>
            <a:r>
              <a:rPr lang="en" sz="1100">
                <a:latin typeface="Consolas"/>
                <a:ea typeface="Consolas"/>
                <a:cs typeface="Consolas"/>
                <a:sym typeface="Consolas"/>
              </a:rPr>
              <a:t> b: String? = </a:t>
            </a:r>
            <a:r>
              <a:rPr lang="en" sz="1100">
                <a:solidFill>
                  <a:srgbClr val="A31515"/>
                </a:solidFill>
                <a:latin typeface="Consolas"/>
                <a:ea typeface="Consolas"/>
                <a:cs typeface="Consolas"/>
                <a:sym typeface="Consolas"/>
              </a:rPr>
              <a:t>"abc"</a:t>
            </a:r>
            <a:r>
              <a:rPr lang="en" sz="1100">
                <a:latin typeface="Consolas"/>
                <a:ea typeface="Consolas"/>
                <a:cs typeface="Consolas"/>
                <a:sym typeface="Consolas"/>
              </a:rPr>
              <a:t> </a:t>
            </a:r>
            <a:r>
              <a:rPr lang="en" sz="1100">
                <a:solidFill>
                  <a:srgbClr val="008000"/>
                </a:solidFill>
                <a:latin typeface="Consolas"/>
                <a:ea typeface="Consolas"/>
                <a:cs typeface="Consolas"/>
                <a:sym typeface="Consolas"/>
              </a:rPr>
              <a:t>// can be set to null</a:t>
            </a:r>
            <a:br>
              <a:rPr lang="en" sz="1100">
                <a:latin typeface="Consolas"/>
                <a:ea typeface="Consolas"/>
                <a:cs typeface="Consolas"/>
                <a:sym typeface="Consolas"/>
              </a:rPr>
            </a:br>
            <a:r>
              <a:rPr lang="en" sz="1100">
                <a:latin typeface="Consolas"/>
                <a:ea typeface="Consolas"/>
                <a:cs typeface="Consolas"/>
                <a:sym typeface="Consolas"/>
              </a:rPr>
              <a:t>    b = </a:t>
            </a:r>
            <a:r>
              <a:rPr lang="en" sz="1100">
                <a:solidFill>
                  <a:srgbClr val="A31515"/>
                </a:solidFill>
                <a:latin typeface="Consolas"/>
                <a:ea typeface="Consolas"/>
                <a:cs typeface="Consolas"/>
                <a:sym typeface="Consolas"/>
              </a:rPr>
              <a:t>null</a:t>
            </a:r>
            <a:r>
              <a:rPr lang="en" sz="1100">
                <a:latin typeface="Consolas"/>
                <a:ea typeface="Consolas"/>
                <a:cs typeface="Consolas"/>
                <a:sym typeface="Consolas"/>
              </a:rPr>
              <a:t> 	     </a:t>
            </a:r>
            <a:r>
              <a:rPr lang="en" sz="1100">
                <a:solidFill>
                  <a:srgbClr val="008000"/>
                </a:solidFill>
                <a:latin typeface="Consolas"/>
                <a:ea typeface="Consolas"/>
                <a:cs typeface="Consolas"/>
                <a:sym typeface="Consolas"/>
              </a:rPr>
              <a:t>// ok</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9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Safety</a:t>
            </a:r>
            <a:endParaRPr/>
          </a:p>
        </p:txBody>
      </p:sp>
      <p:sp>
        <p:nvSpPr>
          <p:cNvPr id="784" name="Google Shape;784;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5" name="Google Shape;785;p95"/>
          <p:cNvSpPr txBox="1"/>
          <p:nvPr/>
        </p:nvSpPr>
        <p:spPr>
          <a:xfrm>
            <a:off x="720000" y="1119475"/>
            <a:ext cx="83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Checking for null in conditions﻿</a:t>
            </a:r>
            <a:endParaRPr sz="1200">
              <a:solidFill>
                <a:schemeClr val="dk1"/>
              </a:solidFill>
              <a:latin typeface="Poppins"/>
              <a:ea typeface="Poppins"/>
              <a:cs typeface="Poppins"/>
              <a:sym typeface="Poppins"/>
            </a:endParaRPr>
          </a:p>
        </p:txBody>
      </p:sp>
      <p:sp>
        <p:nvSpPr>
          <p:cNvPr id="786" name="Google Shape;786;p95"/>
          <p:cNvSpPr txBox="1"/>
          <p:nvPr/>
        </p:nvSpPr>
        <p:spPr>
          <a:xfrm>
            <a:off x="832700" y="1515225"/>
            <a:ext cx="4176900" cy="3540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l = </a:t>
            </a:r>
            <a:r>
              <a:rPr lang="en" sz="1100">
                <a:solidFill>
                  <a:srgbClr val="0000FF"/>
                </a:solidFill>
                <a:latin typeface="Consolas"/>
                <a:ea typeface="Consolas"/>
                <a:cs typeface="Consolas"/>
                <a:sym typeface="Consolas"/>
              </a:rPr>
              <a:t>if</a:t>
            </a:r>
            <a:r>
              <a:rPr lang="en" sz="1100">
                <a:latin typeface="Consolas"/>
                <a:ea typeface="Consolas"/>
                <a:cs typeface="Consolas"/>
                <a:sym typeface="Consolas"/>
              </a:rPr>
              <a:t> (b != </a:t>
            </a:r>
            <a:r>
              <a:rPr lang="en" sz="1100">
                <a:solidFill>
                  <a:srgbClr val="A31515"/>
                </a:solidFill>
                <a:latin typeface="Consolas"/>
                <a:ea typeface="Consolas"/>
                <a:cs typeface="Consolas"/>
                <a:sym typeface="Consolas"/>
              </a:rPr>
              <a:t>null</a:t>
            </a:r>
            <a:r>
              <a:rPr lang="en" sz="1100">
                <a:latin typeface="Consolas"/>
                <a:ea typeface="Consolas"/>
                <a:cs typeface="Consolas"/>
                <a:sym typeface="Consolas"/>
              </a:rPr>
              <a:t>) b.length </a:t>
            </a:r>
            <a:r>
              <a:rPr lang="en" sz="1100">
                <a:solidFill>
                  <a:srgbClr val="0000FF"/>
                </a:solidFill>
                <a:latin typeface="Consolas"/>
                <a:ea typeface="Consolas"/>
                <a:cs typeface="Consolas"/>
                <a:sym typeface="Consolas"/>
              </a:rPr>
              <a:t>else</a:t>
            </a:r>
            <a:r>
              <a:rPr lang="en" sz="1100">
                <a:latin typeface="Consolas"/>
                <a:ea typeface="Consolas"/>
                <a:cs typeface="Consolas"/>
                <a:sym typeface="Consolas"/>
              </a:rPr>
              <a:t> -1</a:t>
            </a:r>
            <a:endParaRPr/>
          </a:p>
        </p:txBody>
      </p:sp>
      <p:sp>
        <p:nvSpPr>
          <p:cNvPr id="787" name="Google Shape;787;p95"/>
          <p:cNvSpPr txBox="1"/>
          <p:nvPr/>
        </p:nvSpPr>
        <p:spPr>
          <a:xfrm>
            <a:off x="720000" y="1946300"/>
            <a:ext cx="83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Safe calls</a:t>
            </a:r>
            <a:endParaRPr sz="1200">
              <a:solidFill>
                <a:schemeClr val="dk1"/>
              </a:solidFill>
              <a:latin typeface="Poppins"/>
              <a:ea typeface="Poppins"/>
              <a:cs typeface="Poppins"/>
              <a:sym typeface="Poppins"/>
            </a:endParaRPr>
          </a:p>
        </p:txBody>
      </p:sp>
      <p:sp>
        <p:nvSpPr>
          <p:cNvPr id="788" name="Google Shape;788;p95"/>
          <p:cNvSpPr txBox="1"/>
          <p:nvPr/>
        </p:nvSpPr>
        <p:spPr>
          <a:xfrm>
            <a:off x="832700" y="2392675"/>
            <a:ext cx="4176900" cy="9381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a = </a:t>
            </a:r>
            <a:r>
              <a:rPr lang="en" sz="1100">
                <a:solidFill>
                  <a:srgbClr val="A31515"/>
                </a:solidFill>
                <a:latin typeface="Consolas"/>
                <a:ea typeface="Consolas"/>
                <a:cs typeface="Consolas"/>
                <a:sym typeface="Consolas"/>
              </a:rPr>
              <a:t>"Kotlin"</a:t>
            </a: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b: String? = </a:t>
            </a:r>
            <a:r>
              <a:rPr lang="en" sz="1100">
                <a:solidFill>
                  <a:srgbClr val="A31515"/>
                </a:solidFill>
                <a:latin typeface="Consolas"/>
                <a:ea typeface="Consolas"/>
                <a:cs typeface="Consolas"/>
                <a:sym typeface="Consolas"/>
              </a:rPr>
              <a:t>null</a:t>
            </a:r>
            <a:br>
              <a:rPr lang="en" sz="1100">
                <a:latin typeface="Consolas"/>
                <a:ea typeface="Consolas"/>
                <a:cs typeface="Consolas"/>
                <a:sym typeface="Consolas"/>
              </a:rPr>
            </a:br>
            <a:r>
              <a:rPr lang="en" sz="1100">
                <a:latin typeface="Consolas"/>
                <a:ea typeface="Consolas"/>
                <a:cs typeface="Consolas"/>
                <a:sym typeface="Consolas"/>
              </a:rPr>
              <a:t>println(b?.length)</a:t>
            </a:r>
            <a:br>
              <a:rPr lang="en" sz="1100">
                <a:latin typeface="Consolas"/>
                <a:ea typeface="Consolas"/>
                <a:cs typeface="Consolas"/>
                <a:sym typeface="Consolas"/>
              </a:rPr>
            </a:br>
            <a:r>
              <a:rPr lang="en" sz="1100">
                <a:latin typeface="Consolas"/>
                <a:ea typeface="Consolas"/>
                <a:cs typeface="Consolas"/>
                <a:sym typeface="Consolas"/>
              </a:rPr>
              <a:t>println(a?.length) </a:t>
            </a:r>
            <a:r>
              <a:rPr lang="en" sz="1100">
                <a:solidFill>
                  <a:srgbClr val="008000"/>
                </a:solidFill>
                <a:latin typeface="Consolas"/>
                <a:ea typeface="Consolas"/>
                <a:cs typeface="Consolas"/>
                <a:sym typeface="Consolas"/>
              </a:rPr>
              <a:t>// Unnecessary safe call</a:t>
            </a:r>
            <a:endParaRPr/>
          </a:p>
        </p:txBody>
      </p:sp>
      <p:sp>
        <p:nvSpPr>
          <p:cNvPr id="789" name="Google Shape;789;p95"/>
          <p:cNvSpPr txBox="1"/>
          <p:nvPr/>
        </p:nvSpPr>
        <p:spPr>
          <a:xfrm>
            <a:off x="737175" y="3330775"/>
            <a:ext cx="8328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Elvis operator﻿</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
        <p:nvSpPr>
          <p:cNvPr id="790" name="Google Shape;790;p95"/>
          <p:cNvSpPr txBox="1"/>
          <p:nvPr/>
        </p:nvSpPr>
        <p:spPr>
          <a:xfrm>
            <a:off x="813375" y="3720150"/>
            <a:ext cx="5494800" cy="5487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l: </a:t>
            </a:r>
            <a:r>
              <a:rPr lang="en" sz="1100">
                <a:solidFill>
                  <a:srgbClr val="0000FF"/>
                </a:solidFill>
                <a:latin typeface="Consolas"/>
                <a:ea typeface="Consolas"/>
                <a:cs typeface="Consolas"/>
                <a:sym typeface="Consolas"/>
              </a:rPr>
              <a:t>Int</a:t>
            </a:r>
            <a:r>
              <a:rPr lang="en" sz="1100">
                <a:latin typeface="Consolas"/>
                <a:ea typeface="Consolas"/>
                <a:cs typeface="Consolas"/>
                <a:sym typeface="Consolas"/>
              </a:rPr>
              <a:t> = </a:t>
            </a:r>
            <a:r>
              <a:rPr lang="en" sz="1100">
                <a:solidFill>
                  <a:srgbClr val="0000FF"/>
                </a:solidFill>
                <a:latin typeface="Consolas"/>
                <a:ea typeface="Consolas"/>
                <a:cs typeface="Consolas"/>
                <a:sym typeface="Consolas"/>
              </a:rPr>
              <a:t>if</a:t>
            </a:r>
            <a:r>
              <a:rPr lang="en" sz="1100">
                <a:latin typeface="Consolas"/>
                <a:ea typeface="Consolas"/>
                <a:cs typeface="Consolas"/>
                <a:sym typeface="Consolas"/>
              </a:rPr>
              <a:t> (b != </a:t>
            </a:r>
            <a:r>
              <a:rPr lang="en" sz="1100">
                <a:solidFill>
                  <a:srgbClr val="A31515"/>
                </a:solidFill>
                <a:latin typeface="Consolas"/>
                <a:ea typeface="Consolas"/>
                <a:cs typeface="Consolas"/>
                <a:sym typeface="Consolas"/>
              </a:rPr>
              <a:t>null</a:t>
            </a:r>
            <a:r>
              <a:rPr lang="en" sz="1100">
                <a:latin typeface="Consolas"/>
                <a:ea typeface="Consolas"/>
                <a:cs typeface="Consolas"/>
                <a:sym typeface="Consolas"/>
              </a:rPr>
              <a:t>) b.length </a:t>
            </a:r>
            <a:r>
              <a:rPr lang="en" sz="1100">
                <a:solidFill>
                  <a:srgbClr val="0000FF"/>
                </a:solidFill>
                <a:latin typeface="Consolas"/>
                <a:ea typeface="Consolas"/>
                <a:cs typeface="Consolas"/>
                <a:sym typeface="Consolas"/>
              </a:rPr>
              <a:t>else</a:t>
            </a:r>
            <a:r>
              <a:rPr lang="en" sz="1100">
                <a:latin typeface="Consolas"/>
                <a:ea typeface="Consolas"/>
                <a:cs typeface="Consolas"/>
                <a:sym typeface="Consolas"/>
              </a:rPr>
              <a:t> -1  </a:t>
            </a:r>
            <a:r>
              <a:rPr lang="en" sz="1100">
                <a:solidFill>
                  <a:srgbClr val="008000"/>
                </a:solidFill>
                <a:latin typeface="Consolas"/>
                <a:ea typeface="Consolas"/>
                <a:cs typeface="Consolas"/>
                <a:sym typeface="Consolas"/>
              </a:rPr>
              <a:t>// normal</a:t>
            </a: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l = b?.length ?: -1                       </a:t>
            </a:r>
            <a:r>
              <a:rPr lang="en" sz="1100">
                <a:solidFill>
                  <a:srgbClr val="008000"/>
                </a:solidFill>
                <a:latin typeface="Consolas"/>
                <a:ea typeface="Consolas"/>
                <a:cs typeface="Consolas"/>
                <a:sym typeface="Consolas"/>
              </a:rPr>
              <a:t>// elvis operator</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9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Safety</a:t>
            </a:r>
            <a:endParaRPr/>
          </a:p>
        </p:txBody>
      </p:sp>
      <p:sp>
        <p:nvSpPr>
          <p:cNvPr id="796" name="Google Shape;796;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7" name="Google Shape;797;p96"/>
          <p:cNvSpPr txBox="1"/>
          <p:nvPr/>
        </p:nvSpPr>
        <p:spPr>
          <a:xfrm>
            <a:off x="720000" y="1119475"/>
            <a:ext cx="83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The !! operator (not-null assertion)</a:t>
            </a:r>
            <a:endParaRPr sz="1200">
              <a:solidFill>
                <a:schemeClr val="dk1"/>
              </a:solidFill>
              <a:latin typeface="Poppins"/>
              <a:ea typeface="Poppins"/>
              <a:cs typeface="Poppins"/>
              <a:sym typeface="Poppins"/>
            </a:endParaRPr>
          </a:p>
        </p:txBody>
      </p:sp>
      <p:sp>
        <p:nvSpPr>
          <p:cNvPr id="798" name="Google Shape;798;p96"/>
          <p:cNvSpPr txBox="1"/>
          <p:nvPr/>
        </p:nvSpPr>
        <p:spPr>
          <a:xfrm>
            <a:off x="832700" y="1515225"/>
            <a:ext cx="4176900" cy="3540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l = b!!.length</a:t>
            </a:r>
            <a:endParaRPr/>
          </a:p>
        </p:txBody>
      </p:sp>
      <p:sp>
        <p:nvSpPr>
          <p:cNvPr id="799" name="Google Shape;799;p96"/>
          <p:cNvSpPr txBox="1"/>
          <p:nvPr/>
        </p:nvSpPr>
        <p:spPr>
          <a:xfrm>
            <a:off x="720000" y="1946300"/>
            <a:ext cx="83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Safe casts</a:t>
            </a:r>
            <a:endParaRPr sz="1200">
              <a:solidFill>
                <a:schemeClr val="dk1"/>
              </a:solidFill>
              <a:latin typeface="Poppins"/>
              <a:ea typeface="Poppins"/>
              <a:cs typeface="Poppins"/>
              <a:sym typeface="Poppins"/>
            </a:endParaRPr>
          </a:p>
        </p:txBody>
      </p:sp>
      <p:sp>
        <p:nvSpPr>
          <p:cNvPr id="800" name="Google Shape;800;p96"/>
          <p:cNvSpPr txBox="1"/>
          <p:nvPr/>
        </p:nvSpPr>
        <p:spPr>
          <a:xfrm>
            <a:off x="832700" y="2392675"/>
            <a:ext cx="4176900" cy="3540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aInt: </a:t>
            </a:r>
            <a:r>
              <a:rPr lang="en" sz="1100">
                <a:solidFill>
                  <a:srgbClr val="0000FF"/>
                </a:solidFill>
                <a:latin typeface="Consolas"/>
                <a:ea typeface="Consolas"/>
                <a:cs typeface="Consolas"/>
                <a:sym typeface="Consolas"/>
              </a:rPr>
              <a:t>Int</a:t>
            </a:r>
            <a:r>
              <a:rPr lang="en" sz="1100">
                <a:latin typeface="Consolas"/>
                <a:ea typeface="Consolas"/>
                <a:cs typeface="Consolas"/>
                <a:sym typeface="Consolas"/>
              </a:rPr>
              <a:t>? = a </a:t>
            </a:r>
            <a:r>
              <a:rPr lang="en" sz="1100">
                <a:solidFill>
                  <a:srgbClr val="0000FF"/>
                </a:solidFill>
                <a:latin typeface="Consolas"/>
                <a:ea typeface="Consolas"/>
                <a:cs typeface="Consolas"/>
                <a:sym typeface="Consolas"/>
              </a:rPr>
              <a:t>as</a:t>
            </a: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Int</a:t>
            </a:r>
            <a:endParaRPr/>
          </a:p>
        </p:txBody>
      </p:sp>
      <p:sp>
        <p:nvSpPr>
          <p:cNvPr id="801" name="Google Shape;801;p96"/>
          <p:cNvSpPr txBox="1"/>
          <p:nvPr/>
        </p:nvSpPr>
        <p:spPr>
          <a:xfrm>
            <a:off x="737175" y="2873575"/>
            <a:ext cx="8328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Collections of a nullable type</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sp>
        <p:nvSpPr>
          <p:cNvPr id="802" name="Google Shape;802;p96"/>
          <p:cNvSpPr txBox="1"/>
          <p:nvPr/>
        </p:nvSpPr>
        <p:spPr>
          <a:xfrm>
            <a:off x="813375" y="3262950"/>
            <a:ext cx="5494800" cy="5487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nullableList: List&lt;</a:t>
            </a:r>
            <a:r>
              <a:rPr lang="en" sz="1100">
                <a:solidFill>
                  <a:srgbClr val="0000FF"/>
                </a:solidFill>
                <a:latin typeface="Consolas"/>
                <a:ea typeface="Consolas"/>
                <a:cs typeface="Consolas"/>
                <a:sym typeface="Consolas"/>
              </a:rPr>
              <a:t>Int</a:t>
            </a:r>
            <a:r>
              <a:rPr lang="en" sz="1100">
                <a:latin typeface="Consolas"/>
                <a:ea typeface="Consolas"/>
                <a:cs typeface="Consolas"/>
                <a:sym typeface="Consolas"/>
              </a:rPr>
              <a:t>?&gt; = listOf(1, 2, </a:t>
            </a:r>
            <a:r>
              <a:rPr lang="en" sz="1100">
                <a:solidFill>
                  <a:srgbClr val="A31515"/>
                </a:solidFill>
                <a:latin typeface="Consolas"/>
                <a:ea typeface="Consolas"/>
                <a:cs typeface="Consolas"/>
                <a:sym typeface="Consolas"/>
              </a:rPr>
              <a:t>null</a:t>
            </a:r>
            <a:r>
              <a:rPr lang="en" sz="1100">
                <a:latin typeface="Consolas"/>
                <a:ea typeface="Consolas"/>
                <a:cs typeface="Consolas"/>
                <a:sym typeface="Consolas"/>
              </a:rPr>
              <a:t>, 4)</a:t>
            </a: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intList: List&lt;</a:t>
            </a:r>
            <a:r>
              <a:rPr lang="en" sz="1100">
                <a:solidFill>
                  <a:srgbClr val="0000FF"/>
                </a:solidFill>
                <a:latin typeface="Consolas"/>
                <a:ea typeface="Consolas"/>
                <a:cs typeface="Consolas"/>
                <a:sym typeface="Consolas"/>
              </a:rPr>
              <a:t>Int</a:t>
            </a:r>
            <a:r>
              <a:rPr lang="en" sz="1100">
                <a:latin typeface="Consolas"/>
                <a:ea typeface="Consolas"/>
                <a:cs typeface="Consolas"/>
                <a:sym typeface="Consolas"/>
              </a:rPr>
              <a:t>&gt; = nullableList.filterNotNull()</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7"/>
          <p:cNvSpPr/>
          <p:nvPr/>
        </p:nvSpPr>
        <p:spPr>
          <a:xfrm>
            <a:off x="693600" y="2672300"/>
            <a:ext cx="39513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97"/>
          <p:cNvSpPr txBox="1"/>
          <p:nvPr>
            <p:ph type="ctrTitle"/>
          </p:nvPr>
        </p:nvSpPr>
        <p:spPr>
          <a:xfrm>
            <a:off x="854700" y="1022900"/>
            <a:ext cx="44538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Collections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8"/>
          <p:cNvSpPr txBox="1"/>
          <p:nvPr>
            <p:ph type="title"/>
          </p:nvPr>
        </p:nvSpPr>
        <p:spPr>
          <a:xfrm>
            <a:off x="720000" y="387600"/>
            <a:ext cx="32793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a:t>
            </a:r>
            <a:endParaRPr/>
          </a:p>
        </p:txBody>
      </p:sp>
      <p:sp>
        <p:nvSpPr>
          <p:cNvPr id="814" name="Google Shape;814;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5" name="Google Shape;815;p98"/>
          <p:cNvSpPr txBox="1"/>
          <p:nvPr/>
        </p:nvSpPr>
        <p:spPr>
          <a:xfrm>
            <a:off x="720000" y="1348075"/>
            <a:ext cx="74952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stores elements in a specified order and provides indexed access to them.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Indices start from 0 (the index of the first element) and go to lastIndex </a:t>
            </a:r>
            <a:r>
              <a:rPr lang="en" sz="1200">
                <a:solidFill>
                  <a:schemeClr val="dk1"/>
                </a:solidFill>
                <a:latin typeface="Poppins"/>
                <a:ea typeface="Poppins"/>
                <a:cs typeface="Poppins"/>
                <a:sym typeface="Poppins"/>
              </a:rPr>
              <a:t>(list.size - 1).</a:t>
            </a:r>
            <a:endParaRPr sz="1200">
              <a:solidFill>
                <a:schemeClr val="dk1"/>
              </a:solidFill>
              <a:latin typeface="Poppins"/>
              <a:ea typeface="Poppins"/>
              <a:cs typeface="Poppins"/>
              <a:sym typeface="Poppins"/>
            </a:endParaRPr>
          </a:p>
        </p:txBody>
      </p:sp>
      <p:sp>
        <p:nvSpPr>
          <p:cNvPr id="816" name="Google Shape;816;p98"/>
          <p:cNvSpPr txBox="1"/>
          <p:nvPr/>
        </p:nvSpPr>
        <p:spPr>
          <a:xfrm>
            <a:off x="484475" y="1902175"/>
            <a:ext cx="611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highlight>
                <a:srgbClr val="FFFFFF"/>
              </a:highlight>
              <a:latin typeface="Poppins"/>
              <a:ea typeface="Poppins"/>
              <a:cs typeface="Poppins"/>
              <a:sym typeface="Poppins"/>
            </a:endParaRPr>
          </a:p>
        </p:txBody>
      </p:sp>
      <p:sp>
        <p:nvSpPr>
          <p:cNvPr id="817" name="Google Shape;817;p98"/>
          <p:cNvSpPr txBox="1"/>
          <p:nvPr/>
        </p:nvSpPr>
        <p:spPr>
          <a:xfrm>
            <a:off x="957075" y="2021450"/>
            <a:ext cx="6287700" cy="1132800"/>
          </a:xfrm>
          <a:prstGeom prst="rect">
            <a:avLst/>
          </a:prstGeom>
          <a:solidFill>
            <a:srgbClr val="FAFA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numbers = listOf(</a:t>
            </a:r>
            <a:r>
              <a:rPr lang="en" sz="1100">
                <a:solidFill>
                  <a:srgbClr val="A31515"/>
                </a:solidFill>
                <a:latin typeface="Consolas"/>
                <a:ea typeface="Consolas"/>
                <a:cs typeface="Consolas"/>
                <a:sym typeface="Consolas"/>
              </a:rPr>
              <a:t>"one"</a:t>
            </a:r>
            <a:r>
              <a:rPr lang="en" sz="1100">
                <a:latin typeface="Consolas"/>
                <a:ea typeface="Consolas"/>
                <a:cs typeface="Consolas"/>
                <a:sym typeface="Consolas"/>
              </a:rPr>
              <a:t>, </a:t>
            </a:r>
            <a:r>
              <a:rPr lang="en" sz="1100">
                <a:solidFill>
                  <a:srgbClr val="A31515"/>
                </a:solidFill>
                <a:latin typeface="Consolas"/>
                <a:ea typeface="Consolas"/>
                <a:cs typeface="Consolas"/>
                <a:sym typeface="Consolas"/>
              </a:rPr>
              <a:t>"two"</a:t>
            </a:r>
            <a:r>
              <a:rPr lang="en" sz="1100">
                <a:latin typeface="Consolas"/>
                <a:ea typeface="Consolas"/>
                <a:cs typeface="Consolas"/>
                <a:sym typeface="Consolas"/>
              </a:rPr>
              <a:t>, </a:t>
            </a:r>
            <a:r>
              <a:rPr lang="en" sz="1100">
                <a:solidFill>
                  <a:srgbClr val="A31515"/>
                </a:solidFill>
                <a:latin typeface="Consolas"/>
                <a:ea typeface="Consolas"/>
                <a:cs typeface="Consolas"/>
                <a:sym typeface="Consolas"/>
              </a:rPr>
              <a:t>"three"</a:t>
            </a:r>
            <a:r>
              <a:rPr lang="en" sz="1100">
                <a:latin typeface="Consolas"/>
                <a:ea typeface="Consolas"/>
                <a:cs typeface="Consolas"/>
                <a:sym typeface="Consolas"/>
              </a:rPr>
              <a:t>, </a:t>
            </a:r>
            <a:r>
              <a:rPr lang="en" sz="1100">
                <a:solidFill>
                  <a:srgbClr val="A31515"/>
                </a:solidFill>
                <a:latin typeface="Consolas"/>
                <a:ea typeface="Consolas"/>
                <a:cs typeface="Consolas"/>
                <a:sym typeface="Consolas"/>
              </a:rPr>
              <a:t>"four"</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println(</a:t>
            </a:r>
            <a:r>
              <a:rPr lang="en" sz="1100">
                <a:solidFill>
                  <a:srgbClr val="A31515"/>
                </a:solidFill>
                <a:latin typeface="Consolas"/>
                <a:ea typeface="Consolas"/>
                <a:cs typeface="Consolas"/>
                <a:sym typeface="Consolas"/>
              </a:rPr>
              <a:t>"Number of elements: ${numbers.size}"</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println(</a:t>
            </a:r>
            <a:r>
              <a:rPr lang="en" sz="1100">
                <a:solidFill>
                  <a:srgbClr val="A31515"/>
                </a:solidFill>
                <a:latin typeface="Consolas"/>
                <a:ea typeface="Consolas"/>
                <a:cs typeface="Consolas"/>
                <a:sym typeface="Consolas"/>
              </a:rPr>
              <a:t>"Third element: ${numbers.get(2)}"</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println(</a:t>
            </a:r>
            <a:r>
              <a:rPr lang="en" sz="1100">
                <a:solidFill>
                  <a:srgbClr val="A31515"/>
                </a:solidFill>
                <a:latin typeface="Consolas"/>
                <a:ea typeface="Consolas"/>
                <a:cs typeface="Consolas"/>
                <a:sym typeface="Consolas"/>
              </a:rPr>
              <a:t>"Fourth element: ${numbers[3]}"</a:t>
            </a:r>
            <a:r>
              <a:rPr lang="en" sz="1100">
                <a:latin typeface="Consolas"/>
                <a:ea typeface="Consolas"/>
                <a:cs typeface="Consolas"/>
                <a:sym typeface="Consolas"/>
              </a:rPr>
              <a:t>)</a:t>
            </a:r>
            <a:br>
              <a:rPr lang="en" sz="1100">
                <a:latin typeface="Consolas"/>
                <a:ea typeface="Consolas"/>
                <a:cs typeface="Consolas"/>
                <a:sym typeface="Consolas"/>
              </a:rPr>
            </a:br>
            <a:r>
              <a:rPr lang="en" sz="1100">
                <a:latin typeface="Consolas"/>
                <a:ea typeface="Consolas"/>
                <a:cs typeface="Consolas"/>
                <a:sym typeface="Consolas"/>
              </a:rPr>
              <a:t>println(</a:t>
            </a:r>
            <a:r>
              <a:rPr lang="en" sz="1100">
                <a:solidFill>
                  <a:srgbClr val="A31515"/>
                </a:solidFill>
                <a:latin typeface="Consolas"/>
                <a:ea typeface="Consolas"/>
                <a:cs typeface="Consolas"/>
                <a:sym typeface="Consolas"/>
              </a:rPr>
              <a:t>"Index of element \"two\" ${numbers.indexOf("two")}"</a:t>
            </a:r>
            <a:r>
              <a:rPr lang="en" sz="1100">
                <a:latin typeface="Consolas"/>
                <a:ea typeface="Consolas"/>
                <a:cs typeface="Consolas"/>
                <a:sym typeface="Consolas"/>
              </a:rPr>
              <a:t>)</a:t>
            </a:r>
            <a:endParaRPr/>
          </a:p>
        </p:txBody>
      </p:sp>
      <p:sp>
        <p:nvSpPr>
          <p:cNvPr id="818" name="Google Shape;818;p98"/>
          <p:cNvSpPr txBox="1"/>
          <p:nvPr/>
        </p:nvSpPr>
        <p:spPr>
          <a:xfrm>
            <a:off x="957075" y="3380500"/>
            <a:ext cx="3000000" cy="127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latin typeface="Consolas"/>
                <a:ea typeface="Consolas"/>
                <a:cs typeface="Consolas"/>
                <a:sym typeface="Consolas"/>
              </a:rPr>
              <a:t>Output:</a:t>
            </a:r>
            <a:endParaRPr sz="1050">
              <a:latin typeface="Consolas"/>
              <a:ea typeface="Consolas"/>
              <a:cs typeface="Consolas"/>
              <a:sym typeface="Consolas"/>
            </a:endParaRPr>
          </a:p>
          <a:p>
            <a:pPr indent="0" lvl="0" marL="0" rtl="0" algn="l">
              <a:lnSpc>
                <a:spcPct val="115000"/>
              </a:lnSpc>
              <a:spcBef>
                <a:spcPts val="0"/>
              </a:spcBef>
              <a:spcAft>
                <a:spcPts val="0"/>
              </a:spcAft>
              <a:buNone/>
            </a:pPr>
            <a:r>
              <a:t/>
            </a:r>
            <a:endParaRPr sz="1050">
              <a:latin typeface="Consolas"/>
              <a:ea typeface="Consolas"/>
              <a:cs typeface="Consolas"/>
              <a:sym typeface="Consolas"/>
            </a:endParaRPr>
          </a:p>
          <a:p>
            <a:pPr indent="0" lvl="0" marL="0" rtl="0" algn="l">
              <a:lnSpc>
                <a:spcPct val="115000"/>
              </a:lnSpc>
              <a:spcBef>
                <a:spcPts val="0"/>
              </a:spcBef>
              <a:spcAft>
                <a:spcPts val="0"/>
              </a:spcAft>
              <a:buNone/>
            </a:pPr>
            <a:r>
              <a:rPr lang="en" sz="1050">
                <a:latin typeface="Consolas"/>
                <a:ea typeface="Consolas"/>
                <a:cs typeface="Consolas"/>
                <a:sym typeface="Consolas"/>
              </a:rPr>
              <a:t>Number of elements: 4</a:t>
            </a:r>
            <a:endParaRPr sz="1050">
              <a:latin typeface="Consolas"/>
              <a:ea typeface="Consolas"/>
              <a:cs typeface="Consolas"/>
              <a:sym typeface="Consolas"/>
            </a:endParaRPr>
          </a:p>
          <a:p>
            <a:pPr indent="0" lvl="0" marL="0" rtl="0" algn="l">
              <a:lnSpc>
                <a:spcPct val="115000"/>
              </a:lnSpc>
              <a:spcBef>
                <a:spcPts val="0"/>
              </a:spcBef>
              <a:spcAft>
                <a:spcPts val="0"/>
              </a:spcAft>
              <a:buNone/>
            </a:pPr>
            <a:r>
              <a:rPr lang="en" sz="1050">
                <a:latin typeface="Consolas"/>
                <a:ea typeface="Consolas"/>
                <a:cs typeface="Consolas"/>
                <a:sym typeface="Consolas"/>
              </a:rPr>
              <a:t>Third element: three</a:t>
            </a:r>
            <a:endParaRPr sz="1050">
              <a:latin typeface="Consolas"/>
              <a:ea typeface="Consolas"/>
              <a:cs typeface="Consolas"/>
              <a:sym typeface="Consolas"/>
            </a:endParaRPr>
          </a:p>
          <a:p>
            <a:pPr indent="0" lvl="0" marL="0" rtl="0" algn="l">
              <a:lnSpc>
                <a:spcPct val="115000"/>
              </a:lnSpc>
              <a:spcBef>
                <a:spcPts val="0"/>
              </a:spcBef>
              <a:spcAft>
                <a:spcPts val="0"/>
              </a:spcAft>
              <a:buNone/>
            </a:pPr>
            <a:r>
              <a:rPr lang="en" sz="1050">
                <a:latin typeface="Consolas"/>
                <a:ea typeface="Consolas"/>
                <a:cs typeface="Consolas"/>
                <a:sym typeface="Consolas"/>
              </a:rPr>
              <a:t>Fourth element: four</a:t>
            </a:r>
            <a:endParaRPr sz="1050">
              <a:latin typeface="Consolas"/>
              <a:ea typeface="Consolas"/>
              <a:cs typeface="Consolas"/>
              <a:sym typeface="Consolas"/>
            </a:endParaRPr>
          </a:p>
          <a:p>
            <a:pPr indent="0" lvl="0" marL="0" rtl="0" algn="l">
              <a:lnSpc>
                <a:spcPct val="115000"/>
              </a:lnSpc>
              <a:spcBef>
                <a:spcPts val="0"/>
              </a:spcBef>
              <a:spcAft>
                <a:spcPts val="0"/>
              </a:spcAft>
              <a:buNone/>
            </a:pPr>
            <a:r>
              <a:rPr lang="en" sz="1050">
                <a:latin typeface="Consolas"/>
                <a:ea typeface="Consolas"/>
                <a:cs typeface="Consolas"/>
                <a:sym typeface="Consolas"/>
              </a:rPr>
              <a:t>Index of element "two" 1</a:t>
            </a:r>
            <a:endParaRPr/>
          </a:p>
        </p:txBody>
      </p:sp>
      <p:sp>
        <p:nvSpPr>
          <p:cNvPr id="819" name="Google Shape;819;p98"/>
          <p:cNvSpPr txBox="1"/>
          <p:nvPr/>
        </p:nvSpPr>
        <p:spPr>
          <a:xfrm>
            <a:off x="957075" y="10002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600">
                <a:solidFill>
                  <a:srgbClr val="19191C"/>
                </a:solidFill>
                <a:highlight>
                  <a:srgbClr val="FFFFFF"/>
                </a:highlight>
                <a:latin typeface="Poppins"/>
                <a:ea typeface="Poppins"/>
                <a:cs typeface="Poppins"/>
                <a:sym typeface="Poppins"/>
              </a:rPr>
              <a:t>List&lt;T&gt;</a:t>
            </a:r>
            <a:endParaRPr sz="1600">
              <a:latin typeface="Poppins"/>
              <a:ea typeface="Poppins"/>
              <a:cs typeface="Poppins"/>
              <a:sym typeface="Poppins"/>
            </a:endParaRPr>
          </a:p>
        </p:txBody>
      </p:sp>
      <p:sp>
        <p:nvSpPr>
          <p:cNvPr id="820" name="Google Shape;820;p98"/>
          <p:cNvSpPr txBox="1"/>
          <p:nvPr>
            <p:ph idx="1" type="subTitle"/>
          </p:nvPr>
        </p:nvSpPr>
        <p:spPr>
          <a:xfrm>
            <a:off x="7792550" y="0"/>
            <a:ext cx="13515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Collection</a:t>
            </a:r>
            <a:endParaRPr sz="13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a:t>
            </a:r>
            <a:endParaRPr/>
          </a:p>
        </p:txBody>
      </p:sp>
      <p:sp>
        <p:nvSpPr>
          <p:cNvPr id="826" name="Google Shape;826;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7" name="Google Shape;827;p99"/>
          <p:cNvSpPr txBox="1"/>
          <p:nvPr/>
        </p:nvSpPr>
        <p:spPr>
          <a:xfrm>
            <a:off x="957075" y="1402375"/>
            <a:ext cx="7495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a </a:t>
            </a:r>
            <a:r>
              <a:rPr lang="en" sz="1150">
                <a:solidFill>
                  <a:srgbClr val="19191C"/>
                </a:solidFill>
                <a:latin typeface="Poppins"/>
                <a:ea typeface="Poppins"/>
                <a:cs typeface="Poppins"/>
                <a:sym typeface="Poppins"/>
              </a:rPr>
              <a:t>List</a:t>
            </a:r>
            <a:r>
              <a:rPr lang="en" sz="1200">
                <a:solidFill>
                  <a:srgbClr val="19191C"/>
                </a:solidFill>
                <a:highlight>
                  <a:srgbClr val="FFFFFF"/>
                </a:highlight>
                <a:latin typeface="Poppins"/>
                <a:ea typeface="Poppins"/>
                <a:cs typeface="Poppins"/>
                <a:sym typeface="Poppins"/>
              </a:rPr>
              <a:t> with list-specific write operations, for example, to add or remove an element </a:t>
            </a:r>
            <a:endParaRPr sz="1200">
              <a:solidFill>
                <a:srgbClr val="19191C"/>
              </a:solidFill>
              <a:highlight>
                <a:srgbClr val="FFFFFF"/>
              </a:highlight>
              <a:latin typeface="Poppins"/>
              <a:ea typeface="Poppins"/>
              <a:cs typeface="Poppins"/>
              <a:sym typeface="Poppins"/>
            </a:endParaRPr>
          </a:p>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at a specific position</a:t>
            </a:r>
            <a:endParaRPr sz="1200">
              <a:solidFill>
                <a:schemeClr val="dk1"/>
              </a:solidFill>
              <a:latin typeface="Poppins"/>
              <a:ea typeface="Poppins"/>
              <a:cs typeface="Poppins"/>
              <a:sym typeface="Poppins"/>
            </a:endParaRPr>
          </a:p>
        </p:txBody>
      </p:sp>
      <p:sp>
        <p:nvSpPr>
          <p:cNvPr id="828" name="Google Shape;828;p99"/>
          <p:cNvSpPr txBox="1"/>
          <p:nvPr/>
        </p:nvSpPr>
        <p:spPr>
          <a:xfrm>
            <a:off x="484475" y="1902175"/>
            <a:ext cx="611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highlight>
                <a:srgbClr val="FFFFFF"/>
              </a:highlight>
              <a:latin typeface="Poppins"/>
              <a:ea typeface="Poppins"/>
              <a:cs typeface="Poppins"/>
              <a:sym typeface="Poppins"/>
            </a:endParaRPr>
          </a:p>
        </p:txBody>
      </p:sp>
      <p:sp>
        <p:nvSpPr>
          <p:cNvPr id="829" name="Google Shape;829;p99"/>
          <p:cNvSpPr txBox="1"/>
          <p:nvPr/>
        </p:nvSpPr>
        <p:spPr>
          <a:xfrm>
            <a:off x="957075" y="2021450"/>
            <a:ext cx="6287700" cy="1327500"/>
          </a:xfrm>
          <a:prstGeom prst="rect">
            <a:avLst/>
          </a:prstGeom>
          <a:solidFill>
            <a:srgbClr val="FAFA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numbers = mutableListOf(1, 2, 3, 4)</a:t>
            </a:r>
            <a:br>
              <a:rPr lang="en" sz="1100">
                <a:latin typeface="Consolas"/>
                <a:ea typeface="Consolas"/>
                <a:cs typeface="Consolas"/>
                <a:sym typeface="Consolas"/>
              </a:rPr>
            </a:br>
            <a:r>
              <a:rPr lang="en" sz="1100">
                <a:latin typeface="Consolas"/>
                <a:ea typeface="Consolas"/>
                <a:cs typeface="Consolas"/>
                <a:sym typeface="Consolas"/>
              </a:rPr>
              <a:t>numbers.add(5)</a:t>
            </a:r>
            <a:br>
              <a:rPr lang="en" sz="1100">
                <a:latin typeface="Consolas"/>
                <a:ea typeface="Consolas"/>
                <a:cs typeface="Consolas"/>
                <a:sym typeface="Consolas"/>
              </a:rPr>
            </a:br>
            <a:r>
              <a:rPr lang="en" sz="1100">
                <a:latin typeface="Consolas"/>
                <a:ea typeface="Consolas"/>
                <a:cs typeface="Consolas"/>
                <a:sym typeface="Consolas"/>
              </a:rPr>
              <a:t>numbers.removeAt(1)</a:t>
            </a:r>
            <a:br>
              <a:rPr lang="en" sz="1100">
                <a:latin typeface="Consolas"/>
                <a:ea typeface="Consolas"/>
                <a:cs typeface="Consolas"/>
                <a:sym typeface="Consolas"/>
              </a:rPr>
            </a:br>
            <a:r>
              <a:rPr lang="en" sz="1100">
                <a:latin typeface="Consolas"/>
                <a:ea typeface="Consolas"/>
                <a:cs typeface="Consolas"/>
                <a:sym typeface="Consolas"/>
              </a:rPr>
              <a:t>numbers[0] = 0</a:t>
            </a:r>
            <a:br>
              <a:rPr lang="en" sz="1100">
                <a:latin typeface="Consolas"/>
                <a:ea typeface="Consolas"/>
                <a:cs typeface="Consolas"/>
                <a:sym typeface="Consolas"/>
              </a:rPr>
            </a:br>
            <a:r>
              <a:rPr lang="en" sz="1100">
                <a:latin typeface="Consolas"/>
                <a:ea typeface="Consolas"/>
                <a:cs typeface="Consolas"/>
                <a:sym typeface="Consolas"/>
              </a:rPr>
              <a:t>numbers.shuffle()</a:t>
            </a:r>
            <a:br>
              <a:rPr lang="en" sz="1100">
                <a:latin typeface="Consolas"/>
                <a:ea typeface="Consolas"/>
                <a:cs typeface="Consolas"/>
                <a:sym typeface="Consolas"/>
              </a:rPr>
            </a:br>
            <a:r>
              <a:rPr lang="en" sz="1100">
                <a:latin typeface="Consolas"/>
                <a:ea typeface="Consolas"/>
                <a:cs typeface="Consolas"/>
                <a:sym typeface="Consolas"/>
              </a:rPr>
              <a:t>println(numbers)</a:t>
            </a:r>
            <a:endParaRPr/>
          </a:p>
        </p:txBody>
      </p:sp>
      <p:sp>
        <p:nvSpPr>
          <p:cNvPr id="830" name="Google Shape;830;p99"/>
          <p:cNvSpPr txBox="1"/>
          <p:nvPr/>
        </p:nvSpPr>
        <p:spPr>
          <a:xfrm>
            <a:off x="957075" y="3380500"/>
            <a:ext cx="3000000" cy="71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latin typeface="Consolas"/>
                <a:ea typeface="Consolas"/>
                <a:cs typeface="Consolas"/>
                <a:sym typeface="Consolas"/>
              </a:rPr>
              <a:t>Output:</a:t>
            </a:r>
            <a:endParaRPr sz="1050">
              <a:latin typeface="Consolas"/>
              <a:ea typeface="Consolas"/>
              <a:cs typeface="Consolas"/>
              <a:sym typeface="Consolas"/>
            </a:endParaRPr>
          </a:p>
          <a:p>
            <a:pPr indent="0" lvl="0" marL="0" rtl="0" algn="l">
              <a:lnSpc>
                <a:spcPct val="115000"/>
              </a:lnSpc>
              <a:spcBef>
                <a:spcPts val="0"/>
              </a:spcBef>
              <a:spcAft>
                <a:spcPts val="0"/>
              </a:spcAft>
              <a:buNone/>
            </a:pPr>
            <a:r>
              <a:t/>
            </a:r>
            <a:endParaRPr sz="1050">
              <a:latin typeface="Consolas"/>
              <a:ea typeface="Consolas"/>
              <a:cs typeface="Consolas"/>
              <a:sym typeface="Consolas"/>
            </a:endParaRPr>
          </a:p>
          <a:p>
            <a:pPr indent="0" lvl="0" marL="0" rtl="0" algn="l">
              <a:lnSpc>
                <a:spcPct val="115000"/>
              </a:lnSpc>
              <a:spcBef>
                <a:spcPts val="0"/>
              </a:spcBef>
              <a:spcAft>
                <a:spcPts val="0"/>
              </a:spcAft>
              <a:buNone/>
            </a:pPr>
            <a:r>
              <a:rPr lang="en" sz="1050">
                <a:latin typeface="Consolas"/>
                <a:ea typeface="Consolas"/>
                <a:cs typeface="Consolas"/>
                <a:sym typeface="Consolas"/>
              </a:rPr>
              <a:t>[4, 3, 5, 0]</a:t>
            </a:r>
            <a:endParaRPr/>
          </a:p>
        </p:txBody>
      </p:sp>
      <p:sp>
        <p:nvSpPr>
          <p:cNvPr id="831" name="Google Shape;831;p99"/>
          <p:cNvSpPr txBox="1"/>
          <p:nvPr/>
        </p:nvSpPr>
        <p:spPr>
          <a:xfrm>
            <a:off x="957075" y="106202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600">
                <a:solidFill>
                  <a:srgbClr val="19191C"/>
                </a:solidFill>
                <a:highlight>
                  <a:srgbClr val="FFFFFF"/>
                </a:highlight>
                <a:latin typeface="Poppins"/>
                <a:ea typeface="Poppins"/>
                <a:cs typeface="Poppins"/>
                <a:sym typeface="Poppins"/>
              </a:rPr>
              <a:t>MutableList</a:t>
            </a:r>
            <a:endParaRPr sz="1600">
              <a:latin typeface="Poppins"/>
              <a:ea typeface="Poppins"/>
              <a:cs typeface="Poppins"/>
              <a:sym typeface="Poppins"/>
            </a:endParaRPr>
          </a:p>
        </p:txBody>
      </p:sp>
      <p:sp>
        <p:nvSpPr>
          <p:cNvPr id="832" name="Google Shape;832;p99"/>
          <p:cNvSpPr txBox="1"/>
          <p:nvPr>
            <p:ph idx="1" type="subTitle"/>
          </p:nvPr>
        </p:nvSpPr>
        <p:spPr>
          <a:xfrm>
            <a:off x="7792550" y="0"/>
            <a:ext cx="13515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Collection</a:t>
            </a:r>
            <a:endParaRPr sz="13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0"/>
          <p:cNvSpPr txBox="1"/>
          <p:nvPr>
            <p:ph type="title"/>
          </p:nvPr>
        </p:nvSpPr>
        <p:spPr>
          <a:xfrm>
            <a:off x="720000" y="387600"/>
            <a:ext cx="32793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a:t>
            </a:r>
            <a:endParaRPr/>
          </a:p>
        </p:txBody>
      </p:sp>
      <p:sp>
        <p:nvSpPr>
          <p:cNvPr id="838" name="Google Shape;838;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9" name="Google Shape;839;p100"/>
          <p:cNvSpPr txBox="1"/>
          <p:nvPr/>
        </p:nvSpPr>
        <p:spPr>
          <a:xfrm>
            <a:off x="720000" y="1348075"/>
            <a:ext cx="74952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Poppins"/>
              <a:buChar char="●"/>
            </a:pPr>
            <a:r>
              <a:rPr lang="en" sz="1200">
                <a:solidFill>
                  <a:srgbClr val="19191C"/>
                </a:solidFill>
                <a:highlight>
                  <a:srgbClr val="FFFFFF"/>
                </a:highlight>
                <a:latin typeface="Roboto"/>
                <a:ea typeface="Roboto"/>
                <a:cs typeface="Roboto"/>
                <a:sym typeface="Roboto"/>
              </a:rPr>
              <a:t>contains a collection of unique elements without a specific order</a:t>
            </a:r>
            <a:endParaRPr sz="1200">
              <a:solidFill>
                <a:srgbClr val="19191C"/>
              </a:solidFill>
              <a:highlight>
                <a:srgbClr val="FFFFFF"/>
              </a:highlight>
              <a:latin typeface="Roboto"/>
              <a:ea typeface="Roboto"/>
              <a:cs typeface="Roboto"/>
              <a:sym typeface="Roboto"/>
            </a:endParaRPr>
          </a:p>
          <a:p>
            <a:pPr indent="-304800" lvl="0" marL="457200" rtl="0" algn="l">
              <a:spcBef>
                <a:spcPts val="0"/>
              </a:spcBef>
              <a:spcAft>
                <a:spcPts val="0"/>
              </a:spcAft>
              <a:buClr>
                <a:srgbClr val="19191C"/>
              </a:buClr>
              <a:buSzPts val="1200"/>
              <a:buFont typeface="Roboto"/>
              <a:buChar char="●"/>
            </a:pPr>
            <a:r>
              <a:rPr lang="en" sz="1150">
                <a:solidFill>
                  <a:srgbClr val="19191C"/>
                </a:solidFill>
                <a:latin typeface="Consolas"/>
                <a:ea typeface="Consolas"/>
                <a:cs typeface="Consolas"/>
                <a:sym typeface="Consolas"/>
              </a:rPr>
              <a:t>null</a:t>
            </a:r>
            <a:r>
              <a:rPr lang="en" sz="1200">
                <a:solidFill>
                  <a:srgbClr val="19191C"/>
                </a:solidFill>
                <a:highlight>
                  <a:srgbClr val="FFFFFF"/>
                </a:highlight>
                <a:latin typeface="Roboto"/>
                <a:ea typeface="Roboto"/>
                <a:cs typeface="Roboto"/>
                <a:sym typeface="Roboto"/>
              </a:rPr>
              <a:t> elements are unique as well, a </a:t>
            </a:r>
            <a:r>
              <a:rPr lang="en" sz="1150">
                <a:solidFill>
                  <a:srgbClr val="19191C"/>
                </a:solidFill>
                <a:latin typeface="Consolas"/>
                <a:ea typeface="Consolas"/>
                <a:cs typeface="Consolas"/>
                <a:sym typeface="Consolas"/>
              </a:rPr>
              <a:t>Set</a:t>
            </a:r>
            <a:r>
              <a:rPr lang="en" sz="1200">
                <a:solidFill>
                  <a:srgbClr val="19191C"/>
                </a:solidFill>
                <a:highlight>
                  <a:srgbClr val="FFFFFF"/>
                </a:highlight>
                <a:latin typeface="Roboto"/>
                <a:ea typeface="Roboto"/>
                <a:cs typeface="Roboto"/>
                <a:sym typeface="Roboto"/>
              </a:rPr>
              <a:t> can contain only one </a:t>
            </a:r>
            <a:r>
              <a:rPr lang="en" sz="1150">
                <a:solidFill>
                  <a:srgbClr val="19191C"/>
                </a:solidFill>
                <a:latin typeface="Consolas"/>
                <a:ea typeface="Consolas"/>
                <a:cs typeface="Consolas"/>
                <a:sym typeface="Consolas"/>
              </a:rPr>
              <a:t>null</a:t>
            </a:r>
            <a:endParaRPr sz="1200">
              <a:solidFill>
                <a:srgbClr val="19191C"/>
              </a:solidFill>
              <a:highlight>
                <a:srgbClr val="FFFFFF"/>
              </a:highlight>
              <a:latin typeface="Roboto"/>
              <a:ea typeface="Roboto"/>
              <a:cs typeface="Roboto"/>
              <a:sym typeface="Roboto"/>
            </a:endParaRPr>
          </a:p>
          <a:p>
            <a:pPr indent="-304800" lvl="0" marL="457200" rtl="0" algn="l">
              <a:spcBef>
                <a:spcPts val="0"/>
              </a:spcBef>
              <a:spcAft>
                <a:spcPts val="0"/>
              </a:spcAft>
              <a:buClr>
                <a:srgbClr val="19191C"/>
              </a:buClr>
              <a:buSzPts val="1200"/>
              <a:buFont typeface="Roboto"/>
              <a:buChar char="●"/>
            </a:pPr>
            <a:r>
              <a:rPr lang="en" sz="1200">
                <a:solidFill>
                  <a:srgbClr val="19191C"/>
                </a:solidFill>
                <a:highlight>
                  <a:srgbClr val="FFFFFF"/>
                </a:highlight>
                <a:latin typeface="Roboto"/>
                <a:ea typeface="Roboto"/>
                <a:cs typeface="Roboto"/>
                <a:sym typeface="Roboto"/>
              </a:rPr>
              <a:t>two sets are equal if they have the same size, and for each element of a set there is an equal element in the other set.</a:t>
            </a:r>
            <a:endParaRPr sz="1200">
              <a:solidFill>
                <a:srgbClr val="19191C"/>
              </a:solidFill>
              <a:highlight>
                <a:srgbClr val="FFFFFF"/>
              </a:highlight>
              <a:latin typeface="Roboto"/>
              <a:ea typeface="Roboto"/>
              <a:cs typeface="Roboto"/>
              <a:sym typeface="Roboto"/>
            </a:endParaRPr>
          </a:p>
        </p:txBody>
      </p:sp>
      <p:sp>
        <p:nvSpPr>
          <p:cNvPr id="840" name="Google Shape;840;p100"/>
          <p:cNvSpPr txBox="1"/>
          <p:nvPr/>
        </p:nvSpPr>
        <p:spPr>
          <a:xfrm>
            <a:off x="957075" y="2340975"/>
            <a:ext cx="6287700" cy="1522200"/>
          </a:xfrm>
          <a:prstGeom prst="rect">
            <a:avLst/>
          </a:prstGeom>
          <a:solidFill>
            <a:srgbClr val="FAFAFA"/>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numbers = setOf(1, 2, 3, 4)</a:t>
            </a:r>
            <a:br>
              <a:rPr lang="en" sz="1100">
                <a:latin typeface="Consolas"/>
                <a:ea typeface="Consolas"/>
                <a:cs typeface="Consolas"/>
                <a:sym typeface="Consolas"/>
              </a:rPr>
            </a:br>
            <a:r>
              <a:rPr lang="en" sz="1100">
                <a:latin typeface="Consolas"/>
                <a:ea typeface="Consolas"/>
                <a:cs typeface="Consolas"/>
                <a:sym typeface="Consolas"/>
              </a:rPr>
              <a:t>println(</a:t>
            </a:r>
            <a:r>
              <a:rPr lang="en" sz="1100">
                <a:solidFill>
                  <a:srgbClr val="A31515"/>
                </a:solidFill>
                <a:latin typeface="Consolas"/>
                <a:ea typeface="Consolas"/>
                <a:cs typeface="Consolas"/>
                <a:sym typeface="Consolas"/>
              </a:rPr>
              <a:t>"Number of elements: ${numbers.size}"</a:t>
            </a:r>
            <a:r>
              <a:rPr lang="en" sz="1100">
                <a:latin typeface="Consolas"/>
                <a:ea typeface="Consolas"/>
                <a:cs typeface="Consolas"/>
                <a:sym typeface="Consolas"/>
              </a:rPr>
              <a:t>)            </a:t>
            </a:r>
            <a:r>
              <a:rPr lang="en" sz="900">
                <a:solidFill>
                  <a:srgbClr val="008000"/>
                </a:solidFill>
                <a:latin typeface="Consolas"/>
                <a:ea typeface="Consolas"/>
                <a:cs typeface="Consolas"/>
                <a:sym typeface="Consolas"/>
              </a:rPr>
              <a:t>//Number of elements: 4</a:t>
            </a:r>
            <a:br>
              <a:rPr lang="en" sz="900">
                <a:latin typeface="Consolas"/>
                <a:ea typeface="Consolas"/>
                <a:cs typeface="Consolas"/>
                <a:sym typeface="Consolas"/>
              </a:rPr>
            </a:br>
            <a:r>
              <a:rPr lang="en" sz="1100">
                <a:solidFill>
                  <a:srgbClr val="0000FF"/>
                </a:solidFill>
                <a:latin typeface="Consolas"/>
                <a:ea typeface="Consolas"/>
                <a:cs typeface="Consolas"/>
                <a:sym typeface="Consolas"/>
              </a:rPr>
              <a:t>if</a:t>
            </a:r>
            <a:r>
              <a:rPr lang="en" sz="1100">
                <a:latin typeface="Consolas"/>
                <a:ea typeface="Consolas"/>
                <a:cs typeface="Consolas"/>
                <a:sym typeface="Consolas"/>
              </a:rPr>
              <a:t> (numbers.contains(1)) println(</a:t>
            </a:r>
            <a:r>
              <a:rPr lang="en" sz="1100">
                <a:solidFill>
                  <a:srgbClr val="A31515"/>
                </a:solidFill>
                <a:latin typeface="Consolas"/>
                <a:ea typeface="Consolas"/>
                <a:cs typeface="Consolas"/>
                <a:sym typeface="Consolas"/>
              </a:rPr>
              <a:t>"1 is in the set"</a:t>
            </a:r>
            <a:r>
              <a:rPr lang="en" sz="1100">
                <a:latin typeface="Consolas"/>
                <a:ea typeface="Consolas"/>
                <a:cs typeface="Consolas"/>
                <a:sym typeface="Consolas"/>
              </a:rPr>
              <a:t>)       </a:t>
            </a:r>
            <a:r>
              <a:rPr lang="en" sz="900">
                <a:solidFill>
                  <a:srgbClr val="008000"/>
                </a:solidFill>
                <a:latin typeface="Consolas"/>
                <a:ea typeface="Consolas"/>
                <a:cs typeface="Consolas"/>
                <a:sym typeface="Consolas"/>
              </a:rPr>
              <a:t>//1 is in the set</a:t>
            </a:r>
            <a:br>
              <a:rPr lang="en" sz="900">
                <a:latin typeface="Consolas"/>
                <a:ea typeface="Consolas"/>
                <a:cs typeface="Consolas"/>
                <a:sym typeface="Consolas"/>
              </a:rPr>
            </a:b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numbersBackwards = setOf(4, 3, 2, 1)</a:t>
            </a:r>
            <a:br>
              <a:rPr lang="en" sz="1100">
                <a:latin typeface="Consolas"/>
                <a:ea typeface="Consolas"/>
                <a:cs typeface="Consolas"/>
                <a:sym typeface="Consolas"/>
              </a:rPr>
            </a:br>
            <a:r>
              <a:rPr lang="en" sz="1100">
                <a:latin typeface="Consolas"/>
                <a:ea typeface="Consolas"/>
                <a:cs typeface="Consolas"/>
                <a:sym typeface="Consolas"/>
              </a:rPr>
              <a:t>println(</a:t>
            </a:r>
            <a:r>
              <a:rPr lang="en" sz="1100">
                <a:solidFill>
                  <a:srgbClr val="A31515"/>
                </a:solidFill>
                <a:latin typeface="Consolas"/>
                <a:ea typeface="Consolas"/>
                <a:cs typeface="Consolas"/>
                <a:sym typeface="Consolas"/>
              </a:rPr>
              <a:t>"sets are equal ${numbers == numbersBackwards}"</a:t>
            </a:r>
            <a:r>
              <a:rPr lang="en" sz="1100">
                <a:latin typeface="Consolas"/>
                <a:ea typeface="Consolas"/>
                <a:cs typeface="Consolas"/>
                <a:sym typeface="Consolas"/>
              </a:rPr>
              <a:t>)  </a:t>
            </a:r>
            <a:r>
              <a:rPr lang="en" sz="900">
                <a:solidFill>
                  <a:srgbClr val="008000"/>
                </a:solidFill>
                <a:latin typeface="Consolas"/>
                <a:ea typeface="Consolas"/>
                <a:cs typeface="Consolas"/>
                <a:sym typeface="Consolas"/>
              </a:rPr>
              <a:t>//sets are equal true</a:t>
            </a:r>
            <a:endParaRPr sz="900">
              <a:solidFill>
                <a:srgbClr val="0000FF"/>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100">
              <a:solidFill>
                <a:srgbClr val="0000FF"/>
              </a:solidFill>
              <a:latin typeface="Consolas"/>
              <a:ea typeface="Consolas"/>
              <a:cs typeface="Consolas"/>
              <a:sym typeface="Consolas"/>
            </a:endParaRPr>
          </a:p>
        </p:txBody>
      </p:sp>
      <p:sp>
        <p:nvSpPr>
          <p:cNvPr id="841" name="Google Shape;841;p100"/>
          <p:cNvSpPr txBox="1"/>
          <p:nvPr/>
        </p:nvSpPr>
        <p:spPr>
          <a:xfrm>
            <a:off x="957075" y="10002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600">
                <a:solidFill>
                  <a:srgbClr val="19191C"/>
                </a:solidFill>
                <a:highlight>
                  <a:srgbClr val="FFFFFF"/>
                </a:highlight>
                <a:latin typeface="Poppins"/>
                <a:ea typeface="Poppins"/>
                <a:cs typeface="Poppins"/>
                <a:sym typeface="Poppins"/>
              </a:rPr>
              <a:t>Set</a:t>
            </a:r>
            <a:r>
              <a:rPr lang="en" sz="1600">
                <a:solidFill>
                  <a:srgbClr val="19191C"/>
                </a:solidFill>
                <a:highlight>
                  <a:srgbClr val="FFFFFF"/>
                </a:highlight>
                <a:latin typeface="Poppins"/>
                <a:ea typeface="Poppins"/>
                <a:cs typeface="Poppins"/>
                <a:sym typeface="Poppins"/>
              </a:rPr>
              <a:t>&lt;T&gt;</a:t>
            </a:r>
            <a:endParaRPr sz="1600">
              <a:latin typeface="Poppins"/>
              <a:ea typeface="Poppins"/>
              <a:cs typeface="Poppins"/>
              <a:sym typeface="Poppins"/>
            </a:endParaRPr>
          </a:p>
        </p:txBody>
      </p:sp>
      <p:sp>
        <p:nvSpPr>
          <p:cNvPr id="842" name="Google Shape;842;p100"/>
          <p:cNvSpPr txBox="1"/>
          <p:nvPr>
            <p:ph idx="1" type="subTitle"/>
          </p:nvPr>
        </p:nvSpPr>
        <p:spPr>
          <a:xfrm>
            <a:off x="7792550" y="0"/>
            <a:ext cx="13515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Collection</a:t>
            </a:r>
            <a:endParaRPr sz="13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01"/>
          <p:cNvSpPr txBox="1"/>
          <p:nvPr>
            <p:ph type="title"/>
          </p:nvPr>
        </p:nvSpPr>
        <p:spPr>
          <a:xfrm>
            <a:off x="720000" y="387600"/>
            <a:ext cx="32793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a:t>
            </a:r>
            <a:endParaRPr/>
          </a:p>
        </p:txBody>
      </p:sp>
      <p:sp>
        <p:nvSpPr>
          <p:cNvPr id="848" name="Google Shape;848;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101"/>
          <p:cNvSpPr txBox="1"/>
          <p:nvPr/>
        </p:nvSpPr>
        <p:spPr>
          <a:xfrm>
            <a:off x="957075" y="1327475"/>
            <a:ext cx="749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Roboto"/>
                <a:ea typeface="Roboto"/>
                <a:cs typeface="Roboto"/>
                <a:sym typeface="Roboto"/>
              </a:rPr>
              <a:t>is a </a:t>
            </a:r>
            <a:r>
              <a:rPr lang="en" sz="1150">
                <a:solidFill>
                  <a:srgbClr val="19191C"/>
                </a:solidFill>
                <a:latin typeface="Consolas"/>
                <a:ea typeface="Consolas"/>
                <a:cs typeface="Consolas"/>
                <a:sym typeface="Consolas"/>
              </a:rPr>
              <a:t>Set</a:t>
            </a:r>
            <a:r>
              <a:rPr lang="en" sz="1200">
                <a:solidFill>
                  <a:srgbClr val="19191C"/>
                </a:solidFill>
                <a:highlight>
                  <a:srgbClr val="FFFFFF"/>
                </a:highlight>
                <a:latin typeface="Roboto"/>
                <a:ea typeface="Roboto"/>
                <a:cs typeface="Roboto"/>
                <a:sym typeface="Roboto"/>
              </a:rPr>
              <a:t> with write operations from </a:t>
            </a:r>
            <a:r>
              <a:rPr lang="en" sz="1150">
                <a:solidFill>
                  <a:srgbClr val="19191C"/>
                </a:solidFill>
                <a:latin typeface="Consolas"/>
                <a:ea typeface="Consolas"/>
                <a:cs typeface="Consolas"/>
                <a:sym typeface="Consolas"/>
              </a:rPr>
              <a:t>MutableCollection</a:t>
            </a:r>
            <a:endParaRPr sz="1200">
              <a:solidFill>
                <a:srgbClr val="19191C"/>
              </a:solidFill>
              <a:highlight>
                <a:srgbClr val="FFFFFF"/>
              </a:highlight>
              <a:latin typeface="Roboto"/>
              <a:ea typeface="Roboto"/>
              <a:cs typeface="Roboto"/>
              <a:sym typeface="Roboto"/>
            </a:endParaRPr>
          </a:p>
        </p:txBody>
      </p:sp>
      <p:sp>
        <p:nvSpPr>
          <p:cNvPr id="850" name="Google Shape;850;p101"/>
          <p:cNvSpPr txBox="1"/>
          <p:nvPr/>
        </p:nvSpPr>
        <p:spPr>
          <a:xfrm>
            <a:off x="484475" y="1902175"/>
            <a:ext cx="611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highlight>
                <a:srgbClr val="FFFFFF"/>
              </a:highlight>
              <a:latin typeface="Poppins"/>
              <a:ea typeface="Poppins"/>
              <a:cs typeface="Poppins"/>
              <a:sym typeface="Poppins"/>
            </a:endParaRPr>
          </a:p>
        </p:txBody>
      </p:sp>
      <p:sp>
        <p:nvSpPr>
          <p:cNvPr id="851" name="Google Shape;851;p101"/>
          <p:cNvSpPr txBox="1"/>
          <p:nvPr/>
        </p:nvSpPr>
        <p:spPr>
          <a:xfrm>
            <a:off x="905525" y="1804975"/>
            <a:ext cx="6287700" cy="2106300"/>
          </a:xfrm>
          <a:prstGeom prst="rect">
            <a:avLst/>
          </a:prstGeom>
          <a:solidFill>
            <a:srgbClr val="FAFA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a:t>
            </a:r>
            <a:r>
              <a:rPr lang="en" sz="1100">
                <a:solidFill>
                  <a:srgbClr val="0000FF"/>
                </a:solidFill>
                <a:latin typeface="Consolas"/>
                <a:ea typeface="Consolas"/>
                <a:cs typeface="Consolas"/>
                <a:sym typeface="Consolas"/>
              </a:rPr>
              <a:t>set</a:t>
            </a:r>
            <a:r>
              <a:rPr lang="en" sz="1100">
                <a:latin typeface="Consolas"/>
                <a:ea typeface="Consolas"/>
                <a:cs typeface="Consolas"/>
                <a:sym typeface="Consolas"/>
              </a:rPr>
              <a:t> = mutableSetOf&lt;</a:t>
            </a:r>
            <a:r>
              <a:rPr lang="en" sz="1100">
                <a:solidFill>
                  <a:srgbClr val="0000FF"/>
                </a:solidFill>
                <a:latin typeface="Consolas"/>
                <a:ea typeface="Consolas"/>
                <a:cs typeface="Consolas"/>
                <a:sym typeface="Consolas"/>
              </a:rPr>
              <a:t>Int</a:t>
            </a:r>
            <a:r>
              <a:rPr lang="en" sz="1100">
                <a:latin typeface="Consolas"/>
                <a:ea typeface="Consolas"/>
                <a:cs typeface="Consolas"/>
                <a:sym typeface="Consolas"/>
              </a:rPr>
              <a:t>&gt;()</a:t>
            </a:r>
            <a:br>
              <a:rPr lang="en" sz="1100">
                <a:latin typeface="Consolas"/>
                <a:ea typeface="Consolas"/>
                <a:cs typeface="Consolas"/>
                <a:sym typeface="Consolas"/>
              </a:rPr>
            </a:br>
            <a:r>
              <a:rPr lang="en" sz="1100">
                <a:latin typeface="Consolas"/>
                <a:ea typeface="Consolas"/>
                <a:cs typeface="Consolas"/>
                <a:sym typeface="Consolas"/>
              </a:rPr>
              <a:t>println(</a:t>
            </a:r>
            <a:r>
              <a:rPr lang="en" sz="1100">
                <a:solidFill>
                  <a:srgbClr val="A31515"/>
                </a:solidFill>
                <a:latin typeface="Consolas"/>
                <a:ea typeface="Consolas"/>
                <a:cs typeface="Consolas"/>
                <a:sym typeface="Consolas"/>
              </a:rPr>
              <a:t>"set.isEmpty() is ${set.isEmpty()}"</a:t>
            </a:r>
            <a:r>
              <a:rPr lang="en" sz="1100">
                <a:latin typeface="Consolas"/>
                <a:ea typeface="Consolas"/>
                <a:cs typeface="Consolas"/>
                <a:sym typeface="Consolas"/>
              </a:rPr>
              <a:t>) </a:t>
            </a:r>
            <a:r>
              <a:rPr lang="en" sz="1100">
                <a:solidFill>
                  <a:srgbClr val="008000"/>
                </a:solidFill>
                <a:latin typeface="Consolas"/>
                <a:ea typeface="Consolas"/>
                <a:cs typeface="Consolas"/>
                <a:sym typeface="Consolas"/>
              </a:rPr>
              <a:t>// true</a:t>
            </a:r>
            <a:br>
              <a:rPr lang="en" sz="1100">
                <a:latin typeface="Consolas"/>
                <a:ea typeface="Consolas"/>
                <a:cs typeface="Consolas"/>
                <a:sym typeface="Consolas"/>
              </a:rPr>
            </a:b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set</a:t>
            </a:r>
            <a:r>
              <a:rPr lang="en" sz="1100">
                <a:latin typeface="Consolas"/>
                <a:ea typeface="Consolas"/>
                <a:cs typeface="Consolas"/>
                <a:sym typeface="Consolas"/>
              </a:rPr>
              <a:t>.add(1)</a:t>
            </a: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set</a:t>
            </a:r>
            <a:r>
              <a:rPr lang="en" sz="1100">
                <a:latin typeface="Consolas"/>
                <a:ea typeface="Consolas"/>
                <a:cs typeface="Consolas"/>
                <a:sym typeface="Consolas"/>
              </a:rPr>
              <a:t>.add(2)</a:t>
            </a: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set</a:t>
            </a:r>
            <a:r>
              <a:rPr lang="en" sz="1100">
                <a:latin typeface="Consolas"/>
                <a:ea typeface="Consolas"/>
                <a:cs typeface="Consolas"/>
                <a:sym typeface="Consolas"/>
              </a:rPr>
              <a:t>.add(3)</a:t>
            </a: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set</a:t>
            </a:r>
            <a:r>
              <a:rPr lang="en" sz="1100">
                <a:latin typeface="Consolas"/>
                <a:ea typeface="Consolas"/>
                <a:cs typeface="Consolas"/>
                <a:sym typeface="Consolas"/>
              </a:rPr>
              <a:t>.add(1)</a:t>
            </a:r>
            <a:br>
              <a:rPr lang="en" sz="1100">
                <a:latin typeface="Consolas"/>
                <a:ea typeface="Consolas"/>
                <a:cs typeface="Consolas"/>
                <a:sym typeface="Consolas"/>
              </a:rPr>
            </a:br>
            <a:r>
              <a:rPr lang="en" sz="1100">
                <a:latin typeface="Consolas"/>
                <a:ea typeface="Consolas"/>
                <a:cs typeface="Consolas"/>
                <a:sym typeface="Consolas"/>
              </a:rPr>
              <a:t>println(</a:t>
            </a:r>
            <a:r>
              <a:rPr lang="en" sz="1100">
                <a:solidFill>
                  <a:srgbClr val="0000FF"/>
                </a:solidFill>
                <a:latin typeface="Consolas"/>
                <a:ea typeface="Consolas"/>
                <a:cs typeface="Consolas"/>
                <a:sym typeface="Consolas"/>
              </a:rPr>
              <a:t>set</a:t>
            </a:r>
            <a:r>
              <a:rPr lang="en" sz="1100">
                <a:latin typeface="Consolas"/>
                <a:ea typeface="Consolas"/>
                <a:cs typeface="Consolas"/>
                <a:sym typeface="Consolas"/>
              </a:rPr>
              <a:t>)                                </a:t>
            </a:r>
            <a:r>
              <a:rPr lang="en" sz="1100">
                <a:solidFill>
                  <a:srgbClr val="008000"/>
                </a:solidFill>
                <a:latin typeface="Consolas"/>
                <a:ea typeface="Consolas"/>
                <a:cs typeface="Consolas"/>
                <a:sym typeface="Consolas"/>
              </a:rPr>
              <a:t>// [1, 2, 3]</a:t>
            </a:r>
            <a:br>
              <a:rPr lang="en" sz="1100">
                <a:latin typeface="Consolas"/>
                <a:ea typeface="Consolas"/>
                <a:cs typeface="Consolas"/>
                <a:sym typeface="Consolas"/>
              </a:rPr>
            </a:br>
            <a:r>
              <a:rPr lang="en" sz="1100">
                <a:solidFill>
                  <a:srgbClr val="0000FF"/>
                </a:solidFill>
                <a:latin typeface="Consolas"/>
                <a:ea typeface="Consolas"/>
                <a:cs typeface="Consolas"/>
                <a:sym typeface="Consolas"/>
              </a:rPr>
              <a:t>set</a:t>
            </a:r>
            <a:r>
              <a:rPr lang="en" sz="1100">
                <a:latin typeface="Consolas"/>
                <a:ea typeface="Consolas"/>
                <a:cs typeface="Consolas"/>
                <a:sym typeface="Consolas"/>
              </a:rPr>
              <a:t>.remove(1)</a:t>
            </a:r>
            <a:br>
              <a:rPr lang="en" sz="1100">
                <a:latin typeface="Consolas"/>
                <a:ea typeface="Consolas"/>
                <a:cs typeface="Consolas"/>
                <a:sym typeface="Consolas"/>
              </a:rPr>
            </a:br>
            <a:r>
              <a:rPr lang="en" sz="1100">
                <a:latin typeface="Consolas"/>
                <a:ea typeface="Consolas"/>
                <a:cs typeface="Consolas"/>
                <a:sym typeface="Consolas"/>
              </a:rPr>
              <a:t>println(</a:t>
            </a:r>
            <a:r>
              <a:rPr lang="en" sz="1100">
                <a:solidFill>
                  <a:srgbClr val="0000FF"/>
                </a:solidFill>
                <a:latin typeface="Consolas"/>
                <a:ea typeface="Consolas"/>
                <a:cs typeface="Consolas"/>
                <a:sym typeface="Consolas"/>
              </a:rPr>
              <a:t>set</a:t>
            </a:r>
            <a:r>
              <a:rPr lang="en" sz="1100">
                <a:latin typeface="Consolas"/>
                <a:ea typeface="Consolas"/>
                <a:cs typeface="Consolas"/>
                <a:sym typeface="Consolas"/>
              </a:rPr>
              <a:t>)                                </a:t>
            </a:r>
            <a:r>
              <a:rPr lang="en" sz="1100">
                <a:solidFill>
                  <a:srgbClr val="008000"/>
                </a:solidFill>
                <a:latin typeface="Consolas"/>
                <a:ea typeface="Consolas"/>
                <a:cs typeface="Consolas"/>
                <a:sym typeface="Consolas"/>
              </a:rPr>
              <a:t>// [2, 3]</a:t>
            </a:r>
            <a:endParaRPr sz="1100">
              <a:solidFill>
                <a:srgbClr val="0000FF"/>
              </a:solidFill>
              <a:latin typeface="Consolas"/>
              <a:ea typeface="Consolas"/>
              <a:cs typeface="Consolas"/>
              <a:sym typeface="Consolas"/>
            </a:endParaRPr>
          </a:p>
        </p:txBody>
      </p:sp>
      <p:sp>
        <p:nvSpPr>
          <p:cNvPr id="852" name="Google Shape;852;p101"/>
          <p:cNvSpPr txBox="1"/>
          <p:nvPr/>
        </p:nvSpPr>
        <p:spPr>
          <a:xfrm>
            <a:off x="905525" y="10002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600">
                <a:solidFill>
                  <a:srgbClr val="19191C"/>
                </a:solidFill>
                <a:highlight>
                  <a:srgbClr val="FFFFFF"/>
                </a:highlight>
                <a:latin typeface="Poppins"/>
                <a:ea typeface="Poppins"/>
                <a:cs typeface="Poppins"/>
                <a:sym typeface="Poppins"/>
              </a:rPr>
              <a:t>MutableSet</a:t>
            </a:r>
            <a:endParaRPr sz="1600">
              <a:latin typeface="Poppins"/>
              <a:ea typeface="Poppins"/>
              <a:cs typeface="Poppins"/>
              <a:sym typeface="Poppins"/>
            </a:endParaRPr>
          </a:p>
        </p:txBody>
      </p:sp>
      <p:sp>
        <p:nvSpPr>
          <p:cNvPr id="853" name="Google Shape;853;p101"/>
          <p:cNvSpPr txBox="1"/>
          <p:nvPr>
            <p:ph idx="1" type="subTitle"/>
          </p:nvPr>
        </p:nvSpPr>
        <p:spPr>
          <a:xfrm>
            <a:off x="7792550" y="0"/>
            <a:ext cx="13515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Collection</a:t>
            </a:r>
            <a:endParaRPr sz="13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0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a:t>
            </a:r>
            <a:endParaRPr/>
          </a:p>
        </p:txBody>
      </p:sp>
      <p:sp>
        <p:nvSpPr>
          <p:cNvPr id="859" name="Google Shape;859;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0" name="Google Shape;860;p102"/>
          <p:cNvSpPr txBox="1"/>
          <p:nvPr/>
        </p:nvSpPr>
        <p:spPr>
          <a:xfrm>
            <a:off x="720000" y="1500475"/>
            <a:ext cx="74952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k</a:t>
            </a:r>
            <a:r>
              <a:rPr lang="en" sz="1200">
                <a:solidFill>
                  <a:schemeClr val="dk1"/>
                </a:solidFill>
                <a:latin typeface="Poppins"/>
                <a:ea typeface="Poppins"/>
                <a:cs typeface="Poppins"/>
                <a:sym typeface="Poppins"/>
              </a:rPr>
              <a:t>eys are unique, and each of them maps to exactly one value.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The values can be duplicates. </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Maps are useful for storing logical connections between objects</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highlight>
                  <a:schemeClr val="lt1"/>
                </a:highlight>
                <a:latin typeface="Poppins"/>
                <a:ea typeface="Poppins"/>
                <a:cs typeface="Poppins"/>
                <a:sym typeface="Poppins"/>
              </a:rPr>
              <a:t>can be declared using the mapOf() or </a:t>
            </a:r>
            <a:r>
              <a:rPr lang="en" sz="1200">
                <a:solidFill>
                  <a:schemeClr val="dk1"/>
                </a:solidFill>
                <a:highlight>
                  <a:schemeClr val="dk2"/>
                </a:highlight>
                <a:latin typeface="Poppins"/>
                <a:ea typeface="Poppins"/>
                <a:cs typeface="Poppins"/>
                <a:sym typeface="Poppins"/>
              </a:rPr>
              <a:t>mutableMapOf()</a:t>
            </a:r>
            <a:endParaRPr sz="1200">
              <a:solidFill>
                <a:schemeClr val="dk1"/>
              </a:solidFill>
              <a:highlight>
                <a:schemeClr val="dk2"/>
              </a:highlight>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pic>
        <p:nvPicPr>
          <p:cNvPr id="861" name="Google Shape;861;p102"/>
          <p:cNvPicPr preferRelativeResize="0"/>
          <p:nvPr/>
        </p:nvPicPr>
        <p:blipFill>
          <a:blip r:embed="rId3">
            <a:alphaModFix/>
          </a:blip>
          <a:stretch>
            <a:fillRect/>
          </a:stretch>
        </p:blipFill>
        <p:spPr>
          <a:xfrm>
            <a:off x="814325" y="2467700"/>
            <a:ext cx="2823418" cy="1284575"/>
          </a:xfrm>
          <a:prstGeom prst="rect">
            <a:avLst/>
          </a:prstGeom>
          <a:noFill/>
          <a:ln>
            <a:noFill/>
          </a:ln>
        </p:spPr>
      </p:pic>
      <p:pic>
        <p:nvPicPr>
          <p:cNvPr id="862" name="Google Shape;862;p102"/>
          <p:cNvPicPr preferRelativeResize="0"/>
          <p:nvPr/>
        </p:nvPicPr>
        <p:blipFill>
          <a:blip r:embed="rId4">
            <a:alphaModFix/>
          </a:blip>
          <a:stretch>
            <a:fillRect/>
          </a:stretch>
        </p:blipFill>
        <p:spPr>
          <a:xfrm>
            <a:off x="4514975" y="2519775"/>
            <a:ext cx="3378751" cy="369300"/>
          </a:xfrm>
          <a:prstGeom prst="rect">
            <a:avLst/>
          </a:prstGeom>
          <a:noFill/>
          <a:ln>
            <a:noFill/>
          </a:ln>
        </p:spPr>
      </p:pic>
      <p:pic>
        <p:nvPicPr>
          <p:cNvPr id="863" name="Google Shape;863;p102"/>
          <p:cNvPicPr preferRelativeResize="0"/>
          <p:nvPr/>
        </p:nvPicPr>
        <p:blipFill>
          <a:blip r:embed="rId5">
            <a:alphaModFix/>
          </a:blip>
          <a:stretch>
            <a:fillRect/>
          </a:stretch>
        </p:blipFill>
        <p:spPr>
          <a:xfrm>
            <a:off x="4896153" y="3120750"/>
            <a:ext cx="2456224" cy="1523400"/>
          </a:xfrm>
          <a:prstGeom prst="rect">
            <a:avLst/>
          </a:prstGeom>
          <a:noFill/>
          <a:ln>
            <a:noFill/>
          </a:ln>
        </p:spPr>
      </p:pic>
      <p:sp>
        <p:nvSpPr>
          <p:cNvPr id="864" name="Google Shape;864;p102"/>
          <p:cNvSpPr txBox="1"/>
          <p:nvPr>
            <p:ph idx="1" type="subTitle"/>
          </p:nvPr>
        </p:nvSpPr>
        <p:spPr>
          <a:xfrm>
            <a:off x="7792550" y="0"/>
            <a:ext cx="13515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Collection</a:t>
            </a:r>
            <a:endParaRPr sz="1300"/>
          </a:p>
        </p:txBody>
      </p:sp>
      <p:sp>
        <p:nvSpPr>
          <p:cNvPr id="865" name="Google Shape;865;p102"/>
          <p:cNvSpPr txBox="1"/>
          <p:nvPr/>
        </p:nvSpPr>
        <p:spPr>
          <a:xfrm>
            <a:off x="814325" y="106937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600">
                <a:solidFill>
                  <a:srgbClr val="19191C"/>
                </a:solidFill>
                <a:highlight>
                  <a:srgbClr val="FFFFFF"/>
                </a:highlight>
                <a:latin typeface="Poppins"/>
                <a:ea typeface="Poppins"/>
                <a:cs typeface="Poppins"/>
                <a:sym typeface="Poppins"/>
              </a:rPr>
              <a:t>Map</a:t>
            </a:r>
            <a:r>
              <a:rPr lang="en" sz="1600">
                <a:solidFill>
                  <a:srgbClr val="19191C"/>
                </a:solidFill>
                <a:highlight>
                  <a:srgbClr val="FFFFFF"/>
                </a:highlight>
                <a:latin typeface="Poppins"/>
                <a:ea typeface="Poppins"/>
                <a:cs typeface="Poppins"/>
                <a:sym typeface="Poppins"/>
              </a:rPr>
              <a:t>&lt;K,V&gt;</a:t>
            </a:r>
            <a:endParaRPr sz="16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31"/>
          <p:cNvSpPr txBox="1"/>
          <p:nvPr/>
        </p:nvSpPr>
        <p:spPr>
          <a:xfrm>
            <a:off x="4144075" y="915025"/>
            <a:ext cx="4999800" cy="2878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800"/>
              </a:spcBef>
              <a:spcAft>
                <a:spcPts val="0"/>
              </a:spcAft>
              <a:buClr>
                <a:srgbClr val="202124"/>
              </a:buClr>
              <a:buSzPts val="1400"/>
              <a:buFont typeface="Poppins Medium"/>
              <a:buChar char="●"/>
            </a:pPr>
            <a:r>
              <a:rPr lang="en">
                <a:solidFill>
                  <a:srgbClr val="202124"/>
                </a:solidFill>
                <a:highlight>
                  <a:srgbClr val="FFFFFF"/>
                </a:highlight>
                <a:latin typeface="Poppins Medium"/>
                <a:ea typeface="Poppins Medium"/>
                <a:cs typeface="Poppins Medium"/>
                <a:sym typeface="Poppins Medium"/>
              </a:rPr>
              <a:t>App</a:t>
            </a:r>
            <a:endParaRPr>
              <a:solidFill>
                <a:srgbClr val="202124"/>
              </a:solidFill>
              <a:highlight>
                <a:srgbClr val="FFFFFF"/>
              </a:highlight>
              <a:latin typeface="Poppins Medium"/>
              <a:ea typeface="Poppins Medium"/>
              <a:cs typeface="Poppins Medium"/>
              <a:sym typeface="Poppins Medium"/>
            </a:endParaRPr>
          </a:p>
          <a:p>
            <a:pPr indent="-317500" lvl="1" marL="914400" marR="0" rtl="0" algn="l">
              <a:lnSpc>
                <a:spcPct val="115000"/>
              </a:lnSpc>
              <a:spcBef>
                <a:spcPts val="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the central module responsible for the main functionality of the Android application.</a:t>
            </a:r>
            <a:endParaRPr>
              <a:solidFill>
                <a:srgbClr val="202124"/>
              </a:solidFill>
              <a:highlight>
                <a:srgbClr val="FFFFFF"/>
              </a:highlight>
              <a:latin typeface="Poppins"/>
              <a:ea typeface="Poppins"/>
              <a:cs typeface="Poppins"/>
              <a:sym typeface="Poppins"/>
            </a:endParaRPr>
          </a:p>
          <a:p>
            <a:pPr indent="-317500" lvl="1" marL="914400" marR="0" rtl="0" algn="l">
              <a:lnSpc>
                <a:spcPct val="115000"/>
              </a:lnSpc>
              <a:spcBef>
                <a:spcPts val="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can be more than one app module in a project, especially in complex applications with features</a:t>
            </a:r>
            <a:endParaRPr>
              <a:solidFill>
                <a:srgbClr val="202124"/>
              </a:solidFill>
              <a:highlight>
                <a:srgbClr val="FFFFFF"/>
              </a:highlight>
              <a:latin typeface="Poppins"/>
              <a:ea typeface="Poppins"/>
              <a:cs typeface="Poppins"/>
              <a:sym typeface="Poppins"/>
            </a:endParaRPr>
          </a:p>
          <a:p>
            <a:pPr indent="-317500" lvl="0" marL="457200" marR="0" rtl="0" algn="l">
              <a:lnSpc>
                <a:spcPct val="115000"/>
              </a:lnSpc>
              <a:spcBef>
                <a:spcPts val="0"/>
              </a:spcBef>
              <a:spcAft>
                <a:spcPts val="0"/>
              </a:spcAft>
              <a:buClr>
                <a:srgbClr val="202124"/>
              </a:buClr>
              <a:buSzPts val="1400"/>
              <a:buFont typeface="Poppins Medium"/>
              <a:buChar char="●"/>
            </a:pPr>
            <a:r>
              <a:rPr lang="en">
                <a:solidFill>
                  <a:srgbClr val="202124"/>
                </a:solidFill>
                <a:highlight>
                  <a:srgbClr val="FFFFFF"/>
                </a:highlight>
                <a:latin typeface="Poppins Medium"/>
                <a:ea typeface="Poppins Medium"/>
                <a:cs typeface="Poppins Medium"/>
                <a:sym typeface="Poppins Medium"/>
              </a:rPr>
              <a:t>AndroidManifest.xml</a:t>
            </a:r>
            <a:endParaRPr>
              <a:solidFill>
                <a:srgbClr val="202124"/>
              </a:solidFill>
              <a:highlight>
                <a:srgbClr val="FFFFFF"/>
              </a:highlight>
              <a:latin typeface="Poppins Medium"/>
              <a:ea typeface="Poppins Medium"/>
              <a:cs typeface="Poppins Medium"/>
              <a:sym typeface="Poppins Medium"/>
            </a:endParaRPr>
          </a:p>
          <a:p>
            <a:pPr indent="-317500" lvl="1" marL="914400" marR="0" rtl="0" algn="l">
              <a:lnSpc>
                <a:spcPct val="115000"/>
              </a:lnSpc>
              <a:spcBef>
                <a:spcPts val="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contains information of your package, including components of the application such as activities, services, broadcast receivers, content providers etc.</a:t>
            </a:r>
            <a:endParaRPr>
              <a:solidFill>
                <a:srgbClr val="202124"/>
              </a:solidFill>
              <a:highlight>
                <a:srgbClr val="FFFFFF"/>
              </a:highlight>
              <a:latin typeface="Poppins"/>
              <a:ea typeface="Poppins"/>
              <a:cs typeface="Poppins"/>
              <a:sym typeface="Poppins"/>
            </a:endParaRPr>
          </a:p>
        </p:txBody>
      </p:sp>
      <p:grpSp>
        <p:nvGrpSpPr>
          <p:cNvPr id="238" name="Google Shape;238;p31"/>
          <p:cNvGrpSpPr/>
          <p:nvPr/>
        </p:nvGrpSpPr>
        <p:grpSpPr>
          <a:xfrm>
            <a:off x="358184" y="915014"/>
            <a:ext cx="3442190" cy="1376765"/>
            <a:chOff x="872075" y="308125"/>
            <a:chExt cx="2311125" cy="924376"/>
          </a:xfrm>
        </p:grpSpPr>
        <p:pic>
          <p:nvPicPr>
            <p:cNvPr id="239" name="Google Shape;239;p31"/>
            <p:cNvPicPr preferRelativeResize="0"/>
            <p:nvPr/>
          </p:nvPicPr>
          <p:blipFill rotWithShape="1">
            <a:blip r:embed="rId3">
              <a:alphaModFix/>
            </a:blip>
            <a:srcRect b="78843" l="0" r="0" t="0"/>
            <a:stretch/>
          </p:blipFill>
          <p:spPr>
            <a:xfrm>
              <a:off x="872075" y="308125"/>
              <a:ext cx="2311125" cy="924376"/>
            </a:xfrm>
            <a:prstGeom prst="rect">
              <a:avLst/>
            </a:prstGeom>
            <a:noFill/>
            <a:ln>
              <a:noFill/>
            </a:ln>
          </p:spPr>
        </p:pic>
        <p:sp>
          <p:nvSpPr>
            <p:cNvPr id="240" name="Google Shape;240;p31"/>
            <p:cNvSpPr/>
            <p:nvPr/>
          </p:nvSpPr>
          <p:spPr>
            <a:xfrm>
              <a:off x="1273165" y="881411"/>
              <a:ext cx="1156800" cy="1623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sp>
        <p:nvSpPr>
          <p:cNvPr id="241" name="Google Shape;241;p31"/>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242" name="Google Shape;242;p31"/>
          <p:cNvSpPr txBox="1"/>
          <p:nvPr>
            <p:ph idx="4294967295" type="title"/>
          </p:nvPr>
        </p:nvSpPr>
        <p:spPr>
          <a:xfrm flipH="1">
            <a:off x="6340206" y="219100"/>
            <a:ext cx="28038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Project Structure </a:t>
            </a:r>
            <a:endParaRPr sz="19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a:t>
            </a:r>
            <a:endParaRPr/>
          </a:p>
        </p:txBody>
      </p:sp>
      <p:sp>
        <p:nvSpPr>
          <p:cNvPr id="871" name="Google Shape;871;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2" name="Google Shape;872;p103"/>
          <p:cNvSpPr txBox="1"/>
          <p:nvPr/>
        </p:nvSpPr>
        <p:spPr>
          <a:xfrm>
            <a:off x="720000" y="1119475"/>
            <a:ext cx="749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spcBef>
                <a:spcPts val="0"/>
              </a:spcBef>
              <a:spcAft>
                <a:spcPts val="0"/>
              </a:spcAft>
              <a:buNone/>
            </a:pPr>
            <a:r>
              <a:t/>
            </a:r>
            <a:endParaRPr sz="1200">
              <a:solidFill>
                <a:schemeClr val="dk1"/>
              </a:solidFill>
              <a:latin typeface="Poppins"/>
              <a:ea typeface="Poppins"/>
              <a:cs typeface="Poppins"/>
              <a:sym typeface="Poppins"/>
            </a:endParaRPr>
          </a:p>
        </p:txBody>
      </p:sp>
      <p:pic>
        <p:nvPicPr>
          <p:cNvPr id="873" name="Google Shape;873;p103"/>
          <p:cNvPicPr preferRelativeResize="0"/>
          <p:nvPr/>
        </p:nvPicPr>
        <p:blipFill>
          <a:blip r:embed="rId3">
            <a:alphaModFix/>
          </a:blip>
          <a:stretch>
            <a:fillRect/>
          </a:stretch>
        </p:blipFill>
        <p:spPr>
          <a:xfrm>
            <a:off x="5931825" y="1709125"/>
            <a:ext cx="2965749" cy="1349325"/>
          </a:xfrm>
          <a:prstGeom prst="rect">
            <a:avLst/>
          </a:prstGeom>
          <a:noFill/>
          <a:ln>
            <a:noFill/>
          </a:ln>
        </p:spPr>
      </p:pic>
      <p:sp>
        <p:nvSpPr>
          <p:cNvPr id="874" name="Google Shape;874;p103"/>
          <p:cNvSpPr txBox="1"/>
          <p:nvPr/>
        </p:nvSpPr>
        <p:spPr>
          <a:xfrm>
            <a:off x="720000" y="1304275"/>
            <a:ext cx="611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latin typeface="Poppins"/>
                <a:ea typeface="Poppins"/>
                <a:cs typeface="Poppins"/>
                <a:sym typeface="Poppins"/>
              </a:rPr>
              <a:t>Ex. </a:t>
            </a:r>
            <a:r>
              <a:rPr lang="en" sz="1200">
                <a:solidFill>
                  <a:schemeClr val="dk1"/>
                </a:solidFill>
                <a:highlight>
                  <a:srgbClr val="FFFFFF"/>
                </a:highlight>
                <a:latin typeface="Poppins"/>
                <a:ea typeface="Poppins"/>
                <a:cs typeface="Poppins"/>
                <a:sym typeface="Poppins"/>
              </a:rPr>
              <a:t>mutableMapOf()</a:t>
            </a:r>
            <a:endParaRPr sz="1200">
              <a:solidFill>
                <a:schemeClr val="dk1"/>
              </a:solidFill>
              <a:latin typeface="Poppins"/>
              <a:ea typeface="Poppins"/>
              <a:cs typeface="Poppins"/>
              <a:sym typeface="Poppins"/>
            </a:endParaRPr>
          </a:p>
        </p:txBody>
      </p:sp>
      <p:sp>
        <p:nvSpPr>
          <p:cNvPr id="875" name="Google Shape;875;p103"/>
          <p:cNvSpPr txBox="1"/>
          <p:nvPr/>
        </p:nvSpPr>
        <p:spPr>
          <a:xfrm>
            <a:off x="824625" y="1709125"/>
            <a:ext cx="4947600" cy="2885400"/>
          </a:xfrm>
          <a:prstGeom prst="rect">
            <a:avLst/>
          </a:prstGeom>
          <a:solidFill>
            <a:srgbClr val="F8F9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a:t>
            </a:r>
            <a:r>
              <a:rPr lang="en" sz="1100">
                <a:latin typeface="Consolas"/>
                <a:ea typeface="Consolas"/>
                <a:cs typeface="Consolas"/>
                <a:sym typeface="Consolas"/>
              </a:rPr>
              <a:t> solarSystem = mutableMapOf(</a:t>
            </a:r>
            <a:br>
              <a:rPr lang="en" sz="1100">
                <a:latin typeface="Consolas"/>
                <a:ea typeface="Consolas"/>
                <a:cs typeface="Consolas"/>
                <a:sym typeface="Consolas"/>
              </a:rPr>
            </a:br>
            <a:r>
              <a:rPr lang="en" sz="1100">
                <a:latin typeface="Consolas"/>
                <a:ea typeface="Consolas"/>
                <a:cs typeface="Consolas"/>
                <a:sym typeface="Consolas"/>
              </a:rPr>
              <a:t>    </a:t>
            </a:r>
            <a:r>
              <a:rPr lang="en" sz="1100">
                <a:solidFill>
                  <a:srgbClr val="A31515"/>
                </a:solidFill>
                <a:latin typeface="Consolas"/>
                <a:ea typeface="Consolas"/>
                <a:cs typeface="Consolas"/>
                <a:sym typeface="Consolas"/>
              </a:rPr>
              <a:t>"Jupiter"</a:t>
            </a:r>
            <a:r>
              <a:rPr lang="en" sz="1100">
                <a:latin typeface="Consolas"/>
                <a:ea typeface="Consolas"/>
                <a:cs typeface="Consolas"/>
                <a:sym typeface="Consolas"/>
              </a:rPr>
              <a:t> to 78,</a:t>
            </a:r>
            <a:br>
              <a:rPr lang="en" sz="1100">
                <a:latin typeface="Consolas"/>
                <a:ea typeface="Consolas"/>
                <a:cs typeface="Consolas"/>
                <a:sym typeface="Consolas"/>
              </a:rPr>
            </a:br>
            <a:r>
              <a:rPr lang="en" sz="1100">
                <a:latin typeface="Consolas"/>
                <a:ea typeface="Consolas"/>
                <a:cs typeface="Consolas"/>
                <a:sym typeface="Consolas"/>
              </a:rPr>
              <a:t>    </a:t>
            </a:r>
            <a:r>
              <a:rPr lang="en" sz="1100">
                <a:solidFill>
                  <a:srgbClr val="A31515"/>
                </a:solidFill>
                <a:latin typeface="Consolas"/>
                <a:ea typeface="Consolas"/>
                <a:cs typeface="Consolas"/>
                <a:sym typeface="Consolas"/>
              </a:rPr>
              <a:t>"Earth"</a:t>
            </a:r>
            <a:r>
              <a:rPr lang="en" sz="1100">
                <a:latin typeface="Consolas"/>
                <a:ea typeface="Consolas"/>
                <a:cs typeface="Consolas"/>
                <a:sym typeface="Consolas"/>
              </a:rPr>
              <a:t> to 1,</a:t>
            </a:r>
            <a:br>
              <a:rPr lang="en" sz="1100">
                <a:latin typeface="Consolas"/>
                <a:ea typeface="Consolas"/>
                <a:cs typeface="Consolas"/>
                <a:sym typeface="Consolas"/>
              </a:rPr>
            </a:br>
            <a:r>
              <a:rPr lang="en" sz="1100">
                <a:latin typeface="Consolas"/>
                <a:ea typeface="Consolas"/>
                <a:cs typeface="Consolas"/>
                <a:sym typeface="Consolas"/>
              </a:rPr>
              <a:t>    </a:t>
            </a:r>
            <a:r>
              <a:rPr lang="en" sz="1100">
                <a:solidFill>
                  <a:srgbClr val="A31515"/>
                </a:solidFill>
                <a:latin typeface="Consolas"/>
                <a:ea typeface="Consolas"/>
                <a:cs typeface="Consolas"/>
                <a:sym typeface="Consolas"/>
              </a:rPr>
              <a:t>"Neptune"</a:t>
            </a:r>
            <a:r>
              <a:rPr lang="en" sz="1100">
                <a:latin typeface="Consolas"/>
                <a:ea typeface="Consolas"/>
                <a:cs typeface="Consolas"/>
                <a:sym typeface="Consolas"/>
              </a:rPr>
              <a:t> to 14</a:t>
            </a:r>
            <a:br>
              <a:rPr lang="en" sz="1100">
                <a:latin typeface="Consolas"/>
                <a:ea typeface="Consolas"/>
                <a:cs typeface="Consolas"/>
                <a:sym typeface="Consolas"/>
              </a:rPr>
            </a:br>
            <a:r>
              <a:rPr lang="en" sz="1100">
                <a:latin typeface="Consolas"/>
                <a:ea typeface="Consolas"/>
                <a:cs typeface="Consolas"/>
                <a:sym typeface="Consolas"/>
              </a:rPr>
              <a:t>)</a:t>
            </a:r>
            <a:br>
              <a:rPr lang="en" sz="1100">
                <a:latin typeface="Consolas"/>
                <a:ea typeface="Consolas"/>
                <a:cs typeface="Consolas"/>
                <a:sym typeface="Consolas"/>
              </a:rPr>
            </a:br>
            <a:br>
              <a:rPr lang="en" sz="1100">
                <a:latin typeface="Consolas"/>
                <a:ea typeface="Consolas"/>
                <a:cs typeface="Consolas"/>
                <a:sym typeface="Consolas"/>
              </a:rPr>
            </a:br>
            <a:r>
              <a:rPr lang="en" sz="1100">
                <a:latin typeface="Consolas"/>
                <a:ea typeface="Consolas"/>
                <a:cs typeface="Consolas"/>
                <a:sym typeface="Consolas"/>
              </a:rPr>
              <a:t>println(solarSystem.size)              </a:t>
            </a:r>
            <a:r>
              <a:rPr lang="en" sz="1100">
                <a:solidFill>
                  <a:srgbClr val="008000"/>
                </a:solidFill>
                <a:latin typeface="Consolas"/>
                <a:ea typeface="Consolas"/>
                <a:cs typeface="Consolas"/>
                <a:sym typeface="Consolas"/>
              </a:rPr>
              <a:t>// 3</a:t>
            </a:r>
            <a:br>
              <a:rPr lang="en" sz="1100">
                <a:latin typeface="Consolas"/>
                <a:ea typeface="Consolas"/>
                <a:cs typeface="Consolas"/>
                <a:sym typeface="Consolas"/>
              </a:rPr>
            </a:br>
            <a:r>
              <a:rPr lang="en" sz="1100">
                <a:latin typeface="Consolas"/>
                <a:ea typeface="Consolas"/>
                <a:cs typeface="Consolas"/>
                <a:sym typeface="Consolas"/>
              </a:rPr>
              <a:t>solarSystem[</a:t>
            </a:r>
            <a:r>
              <a:rPr lang="en" sz="1100">
                <a:solidFill>
                  <a:srgbClr val="A31515"/>
                </a:solidFill>
                <a:latin typeface="Consolas"/>
                <a:ea typeface="Consolas"/>
                <a:cs typeface="Consolas"/>
                <a:sym typeface="Consolas"/>
              </a:rPr>
              <a:t>"Pluto"</a:t>
            </a:r>
            <a:r>
              <a:rPr lang="en" sz="1100">
                <a:latin typeface="Consolas"/>
                <a:ea typeface="Consolas"/>
                <a:cs typeface="Consolas"/>
                <a:sym typeface="Consolas"/>
              </a:rPr>
              <a:t>] = 5               </a:t>
            </a:r>
            <a:r>
              <a:rPr lang="en" sz="1100">
                <a:solidFill>
                  <a:srgbClr val="008000"/>
                </a:solidFill>
                <a:latin typeface="Consolas"/>
                <a:ea typeface="Consolas"/>
                <a:cs typeface="Consolas"/>
                <a:sym typeface="Consolas"/>
              </a:rPr>
              <a:t>// add key Pluto</a:t>
            </a:r>
            <a:br>
              <a:rPr lang="en" sz="1100">
                <a:latin typeface="Consolas"/>
                <a:ea typeface="Consolas"/>
                <a:cs typeface="Consolas"/>
                <a:sym typeface="Consolas"/>
              </a:rPr>
            </a:br>
            <a:r>
              <a:rPr lang="en" sz="1100">
                <a:latin typeface="Consolas"/>
                <a:ea typeface="Consolas"/>
                <a:cs typeface="Consolas"/>
                <a:sym typeface="Consolas"/>
              </a:rPr>
              <a:t>println(solarSystem.size)              </a:t>
            </a:r>
            <a:r>
              <a:rPr lang="en" sz="1100">
                <a:solidFill>
                  <a:srgbClr val="008000"/>
                </a:solidFill>
                <a:latin typeface="Consolas"/>
                <a:ea typeface="Consolas"/>
                <a:cs typeface="Consolas"/>
                <a:sym typeface="Consolas"/>
              </a:rPr>
              <a:t>// 4</a:t>
            </a:r>
            <a:br>
              <a:rPr lang="en" sz="1100">
                <a:latin typeface="Consolas"/>
                <a:ea typeface="Consolas"/>
                <a:cs typeface="Consolas"/>
                <a:sym typeface="Consolas"/>
              </a:rPr>
            </a:br>
            <a:r>
              <a:rPr lang="en" sz="1100">
                <a:latin typeface="Consolas"/>
                <a:ea typeface="Consolas"/>
                <a:cs typeface="Consolas"/>
                <a:sym typeface="Consolas"/>
              </a:rPr>
              <a:t>println(solarSystem[</a:t>
            </a:r>
            <a:r>
              <a:rPr lang="en" sz="1100">
                <a:solidFill>
                  <a:srgbClr val="A31515"/>
                </a:solidFill>
                <a:latin typeface="Consolas"/>
                <a:ea typeface="Consolas"/>
                <a:cs typeface="Consolas"/>
                <a:sym typeface="Consolas"/>
              </a:rPr>
              <a:t>"Pluto"</a:t>
            </a:r>
            <a:r>
              <a:rPr lang="en" sz="1100">
                <a:latin typeface="Consolas"/>
                <a:ea typeface="Consolas"/>
                <a:cs typeface="Consolas"/>
                <a:sym typeface="Consolas"/>
              </a:rPr>
              <a:t>])          </a:t>
            </a:r>
            <a:r>
              <a:rPr lang="en" sz="1100">
                <a:solidFill>
                  <a:srgbClr val="008000"/>
                </a:solidFill>
                <a:latin typeface="Consolas"/>
                <a:ea typeface="Consolas"/>
                <a:cs typeface="Consolas"/>
                <a:sym typeface="Consolas"/>
              </a:rPr>
              <a:t>// value of Pluto is 5</a:t>
            </a:r>
            <a:br>
              <a:rPr lang="en" sz="1100">
                <a:latin typeface="Consolas"/>
                <a:ea typeface="Consolas"/>
                <a:cs typeface="Consolas"/>
                <a:sym typeface="Consolas"/>
              </a:rPr>
            </a:br>
            <a:r>
              <a:rPr lang="en" sz="1100">
                <a:latin typeface="Consolas"/>
                <a:ea typeface="Consolas"/>
                <a:cs typeface="Consolas"/>
                <a:sym typeface="Consolas"/>
              </a:rPr>
              <a:t>println(solarSystem[</a:t>
            </a:r>
            <a:r>
              <a:rPr lang="en" sz="1100">
                <a:solidFill>
                  <a:srgbClr val="A31515"/>
                </a:solidFill>
                <a:latin typeface="Consolas"/>
                <a:ea typeface="Consolas"/>
                <a:cs typeface="Consolas"/>
                <a:sym typeface="Consolas"/>
              </a:rPr>
              <a:t>"Mars"</a:t>
            </a:r>
            <a:r>
              <a:rPr lang="en" sz="1100">
                <a:latin typeface="Consolas"/>
                <a:ea typeface="Consolas"/>
                <a:cs typeface="Consolas"/>
                <a:sym typeface="Consolas"/>
              </a:rPr>
              <a:t>])           </a:t>
            </a:r>
            <a:r>
              <a:rPr lang="en" sz="1100">
                <a:solidFill>
                  <a:srgbClr val="008000"/>
                </a:solidFill>
                <a:latin typeface="Consolas"/>
                <a:ea typeface="Consolas"/>
                <a:cs typeface="Consolas"/>
                <a:sym typeface="Consolas"/>
              </a:rPr>
              <a:t>// null</a:t>
            </a:r>
            <a:br>
              <a:rPr lang="en" sz="1100">
                <a:latin typeface="Consolas"/>
                <a:ea typeface="Consolas"/>
                <a:cs typeface="Consolas"/>
                <a:sym typeface="Consolas"/>
              </a:rPr>
            </a:br>
            <a:r>
              <a:rPr lang="en" sz="1100">
                <a:latin typeface="Consolas"/>
                <a:ea typeface="Consolas"/>
                <a:cs typeface="Consolas"/>
                <a:sym typeface="Consolas"/>
              </a:rPr>
              <a:t>solarSystem.remove(</a:t>
            </a:r>
            <a:r>
              <a:rPr lang="en" sz="1100">
                <a:solidFill>
                  <a:srgbClr val="A31515"/>
                </a:solidFill>
                <a:latin typeface="Consolas"/>
                <a:ea typeface="Consolas"/>
                <a:cs typeface="Consolas"/>
                <a:sym typeface="Consolas"/>
              </a:rPr>
              <a:t>"Pluto"</a:t>
            </a:r>
            <a:r>
              <a:rPr lang="en" sz="1100">
                <a:latin typeface="Consolas"/>
                <a:ea typeface="Consolas"/>
                <a:cs typeface="Consolas"/>
                <a:sym typeface="Consolas"/>
              </a:rPr>
              <a:t>)            </a:t>
            </a:r>
            <a:br>
              <a:rPr lang="en" sz="1100">
                <a:latin typeface="Consolas"/>
                <a:ea typeface="Consolas"/>
                <a:cs typeface="Consolas"/>
                <a:sym typeface="Consolas"/>
              </a:rPr>
            </a:br>
            <a:r>
              <a:rPr lang="en" sz="1100">
                <a:latin typeface="Consolas"/>
                <a:ea typeface="Consolas"/>
                <a:cs typeface="Consolas"/>
                <a:sym typeface="Consolas"/>
              </a:rPr>
              <a:t>println(solarSystem.size)              </a:t>
            </a:r>
            <a:r>
              <a:rPr lang="en" sz="1100">
                <a:solidFill>
                  <a:srgbClr val="008000"/>
                </a:solidFill>
                <a:latin typeface="Consolas"/>
                <a:ea typeface="Consolas"/>
                <a:cs typeface="Consolas"/>
                <a:sym typeface="Consolas"/>
              </a:rPr>
              <a:t>// 3</a:t>
            </a:r>
            <a:endParaRPr sz="1100">
              <a:latin typeface="Consolas"/>
              <a:ea typeface="Consolas"/>
              <a:cs typeface="Consolas"/>
              <a:sym typeface="Consolas"/>
            </a:endParaRPr>
          </a:p>
          <a:p>
            <a:pPr indent="0" lvl="0" marL="0" rtl="0" algn="l">
              <a:lnSpc>
                <a:spcPct val="115000"/>
              </a:lnSpc>
              <a:spcBef>
                <a:spcPts val="0"/>
              </a:spcBef>
              <a:spcAft>
                <a:spcPts val="0"/>
              </a:spcAft>
              <a:buNone/>
            </a:pPr>
            <a:r>
              <a:t/>
            </a:r>
            <a:endParaRPr sz="1100">
              <a:latin typeface="Consolas"/>
              <a:ea typeface="Consolas"/>
              <a:cs typeface="Consolas"/>
              <a:sym typeface="Consolas"/>
            </a:endParaRPr>
          </a:p>
        </p:txBody>
      </p:sp>
      <p:sp>
        <p:nvSpPr>
          <p:cNvPr id="876" name="Google Shape;876;p103"/>
          <p:cNvSpPr txBox="1"/>
          <p:nvPr>
            <p:ph idx="1" type="subTitle"/>
          </p:nvPr>
        </p:nvSpPr>
        <p:spPr>
          <a:xfrm>
            <a:off x="7792550" y="0"/>
            <a:ext cx="13515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Collection</a:t>
            </a:r>
            <a:endParaRPr sz="13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0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Pair</a:t>
            </a:r>
            <a:endParaRPr/>
          </a:p>
        </p:txBody>
      </p:sp>
      <p:sp>
        <p:nvSpPr>
          <p:cNvPr id="882" name="Google Shape;882;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3" name="Google Shape;883;p104"/>
          <p:cNvSpPr txBox="1"/>
          <p:nvPr>
            <p:ph idx="1" type="subTitle"/>
          </p:nvPr>
        </p:nvSpPr>
        <p:spPr>
          <a:xfrm>
            <a:off x="7792550" y="0"/>
            <a:ext cx="13515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300"/>
              <a:t>Collection</a:t>
            </a:r>
            <a:endParaRPr sz="1300"/>
          </a:p>
        </p:txBody>
      </p:sp>
      <p:sp>
        <p:nvSpPr>
          <p:cNvPr id="884" name="Google Shape;884;p104"/>
          <p:cNvSpPr txBox="1"/>
          <p:nvPr/>
        </p:nvSpPr>
        <p:spPr>
          <a:xfrm>
            <a:off x="957075" y="106202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600">
                <a:solidFill>
                  <a:srgbClr val="19191C"/>
                </a:solidFill>
                <a:highlight>
                  <a:srgbClr val="FFFFFF"/>
                </a:highlight>
                <a:latin typeface="Poppins"/>
                <a:ea typeface="Poppins"/>
                <a:cs typeface="Poppins"/>
                <a:sym typeface="Poppins"/>
              </a:rPr>
              <a:t>Pair</a:t>
            </a:r>
            <a:r>
              <a:rPr lang="en" sz="1600">
                <a:solidFill>
                  <a:srgbClr val="19191C"/>
                </a:solidFill>
                <a:highlight>
                  <a:srgbClr val="FFFFFF"/>
                </a:highlight>
                <a:latin typeface="Poppins"/>
                <a:ea typeface="Poppins"/>
                <a:cs typeface="Poppins"/>
                <a:sym typeface="Poppins"/>
              </a:rPr>
              <a:t>&lt;out A, out B&gt;</a:t>
            </a:r>
            <a:endParaRPr sz="1600">
              <a:latin typeface="Poppins"/>
              <a:ea typeface="Poppins"/>
              <a:cs typeface="Poppins"/>
              <a:sym typeface="Poppins"/>
            </a:endParaRPr>
          </a:p>
        </p:txBody>
      </p:sp>
      <p:sp>
        <p:nvSpPr>
          <p:cNvPr id="885" name="Google Shape;885;p104"/>
          <p:cNvSpPr txBox="1"/>
          <p:nvPr/>
        </p:nvSpPr>
        <p:spPr>
          <a:xfrm>
            <a:off x="720000" y="1444350"/>
            <a:ext cx="74952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Represents a generic pair of two values</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A - type of the </a:t>
            </a:r>
            <a:r>
              <a:rPr lang="en" sz="1200">
                <a:solidFill>
                  <a:schemeClr val="dk1"/>
                </a:solidFill>
                <a:latin typeface="Poppins"/>
                <a:ea typeface="Poppins"/>
                <a:cs typeface="Poppins"/>
                <a:sym typeface="Poppins"/>
              </a:rPr>
              <a:t>first value</a:t>
            </a:r>
            <a:endParaRPr sz="1200">
              <a:solidFill>
                <a:schemeClr val="dk1"/>
              </a:solidFill>
              <a:latin typeface="Poppins"/>
              <a:ea typeface="Poppins"/>
              <a:cs typeface="Poppins"/>
              <a:sym typeface="Poppins"/>
            </a:endParaRPr>
          </a:p>
          <a:p>
            <a:pPr indent="-304800" lvl="0" marL="457200" rtl="0" algn="l">
              <a:spcBef>
                <a:spcPts val="0"/>
              </a:spcBef>
              <a:spcAft>
                <a:spcPts val="0"/>
              </a:spcAft>
              <a:buClr>
                <a:schemeClr val="dk1"/>
              </a:buClr>
              <a:buSzPts val="1200"/>
              <a:buFont typeface="Poppins"/>
              <a:buChar char="●"/>
            </a:pPr>
            <a:r>
              <a:rPr lang="en" sz="1200">
                <a:solidFill>
                  <a:schemeClr val="dk1"/>
                </a:solidFill>
                <a:latin typeface="Poppins"/>
                <a:ea typeface="Poppins"/>
                <a:cs typeface="Poppins"/>
                <a:sym typeface="Poppins"/>
              </a:rPr>
              <a:t>B - type of the second value</a:t>
            </a:r>
            <a:endParaRPr sz="1200">
              <a:solidFill>
                <a:schemeClr val="dk1"/>
              </a:solidFill>
              <a:latin typeface="Poppins"/>
              <a:ea typeface="Poppins"/>
              <a:cs typeface="Poppins"/>
              <a:sym typeface="Poppins"/>
            </a:endParaRPr>
          </a:p>
        </p:txBody>
      </p:sp>
      <p:sp>
        <p:nvSpPr>
          <p:cNvPr id="886" name="Google Shape;886;p104"/>
          <p:cNvSpPr txBox="1"/>
          <p:nvPr/>
        </p:nvSpPr>
        <p:spPr>
          <a:xfrm>
            <a:off x="1387575" y="2475975"/>
            <a:ext cx="3000000" cy="743400"/>
          </a:xfrm>
          <a:prstGeom prst="rect">
            <a:avLst/>
          </a:prstGeom>
          <a:solidFill>
            <a:srgbClr val="FAFA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 </a:t>
            </a:r>
            <a:r>
              <a:rPr lang="en" sz="1100">
                <a:solidFill>
                  <a:schemeClr val="dk1"/>
                </a:solidFill>
                <a:latin typeface="Consolas"/>
                <a:ea typeface="Consolas"/>
                <a:cs typeface="Consolas"/>
                <a:sym typeface="Consolas"/>
              </a:rPr>
              <a:t>(a, b) = Pair(1, </a:t>
            </a:r>
            <a:r>
              <a:rPr lang="en" sz="1100">
                <a:solidFill>
                  <a:srgbClr val="A31515"/>
                </a:solidFill>
                <a:latin typeface="Consolas"/>
                <a:ea typeface="Consolas"/>
                <a:cs typeface="Consolas"/>
                <a:sym typeface="Consolas"/>
              </a:rPr>
              <a:t>"x"</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println(a) </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println(b)</a:t>
            </a:r>
            <a:endParaRPr sz="1100">
              <a:solidFill>
                <a:srgbClr val="0000FF"/>
              </a:solidFill>
              <a:latin typeface="Consolas"/>
              <a:ea typeface="Consolas"/>
              <a:cs typeface="Consolas"/>
              <a:sym typeface="Consolas"/>
            </a:endParaRPr>
          </a:p>
        </p:txBody>
      </p:sp>
      <p:sp>
        <p:nvSpPr>
          <p:cNvPr id="887" name="Google Shape;887;p104"/>
          <p:cNvSpPr txBox="1"/>
          <p:nvPr/>
        </p:nvSpPr>
        <p:spPr>
          <a:xfrm>
            <a:off x="3072000" y="3512100"/>
            <a:ext cx="3000000" cy="717900"/>
          </a:xfrm>
          <a:prstGeom prst="rect">
            <a:avLst/>
          </a:prstGeom>
          <a:solidFill>
            <a:srgbClr val="FAFA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latin typeface="Consolas"/>
                <a:ea typeface="Consolas"/>
                <a:cs typeface="Consolas"/>
                <a:sym typeface="Consolas"/>
              </a:rPr>
              <a:t>Output:</a:t>
            </a:r>
            <a:endParaRPr sz="1050">
              <a:latin typeface="Consolas"/>
              <a:ea typeface="Consolas"/>
              <a:cs typeface="Consolas"/>
              <a:sym typeface="Consolas"/>
            </a:endParaRPr>
          </a:p>
          <a:p>
            <a:pPr indent="0" lvl="0" marL="0" rtl="0" algn="l">
              <a:lnSpc>
                <a:spcPct val="115000"/>
              </a:lnSpc>
              <a:spcBef>
                <a:spcPts val="0"/>
              </a:spcBef>
              <a:spcAft>
                <a:spcPts val="0"/>
              </a:spcAft>
              <a:buNone/>
            </a:pPr>
            <a:r>
              <a:rPr lang="en" sz="1050">
                <a:latin typeface="Consolas"/>
                <a:ea typeface="Consolas"/>
                <a:cs typeface="Consolas"/>
                <a:sym typeface="Consolas"/>
              </a:rPr>
              <a:t>1</a:t>
            </a:r>
            <a:endParaRPr sz="1050">
              <a:latin typeface="Consolas"/>
              <a:ea typeface="Consolas"/>
              <a:cs typeface="Consolas"/>
              <a:sym typeface="Consolas"/>
            </a:endParaRPr>
          </a:p>
          <a:p>
            <a:pPr indent="0" lvl="0" marL="0" rtl="0" algn="l">
              <a:lnSpc>
                <a:spcPct val="115000"/>
              </a:lnSpc>
              <a:spcBef>
                <a:spcPts val="0"/>
              </a:spcBef>
              <a:spcAft>
                <a:spcPts val="0"/>
              </a:spcAft>
              <a:buNone/>
            </a:pPr>
            <a:r>
              <a:rPr lang="en" sz="1050">
                <a:latin typeface="Consolas"/>
                <a:ea typeface="Consolas"/>
                <a:cs typeface="Consolas"/>
                <a:sym typeface="Consolas"/>
              </a:rPr>
              <a:t>x</a:t>
            </a:r>
            <a:endParaRPr sz="1050">
              <a:latin typeface="Consolas"/>
              <a:ea typeface="Consolas"/>
              <a:cs typeface="Consolas"/>
              <a:sym typeface="Consolas"/>
            </a:endParaRPr>
          </a:p>
        </p:txBody>
      </p:sp>
      <p:sp>
        <p:nvSpPr>
          <p:cNvPr id="888" name="Google Shape;888;p104"/>
          <p:cNvSpPr txBox="1"/>
          <p:nvPr/>
        </p:nvSpPr>
        <p:spPr>
          <a:xfrm>
            <a:off x="4756425" y="2475975"/>
            <a:ext cx="3000000" cy="743400"/>
          </a:xfrm>
          <a:prstGeom prst="rect">
            <a:avLst/>
          </a:prstGeom>
          <a:solidFill>
            <a:srgbClr val="FAFAFA"/>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000FF"/>
                </a:solidFill>
                <a:latin typeface="Consolas"/>
                <a:ea typeface="Consolas"/>
                <a:cs typeface="Consolas"/>
                <a:sym typeface="Consolas"/>
              </a:rPr>
              <a:t>val </a:t>
            </a:r>
            <a:r>
              <a:rPr lang="en" sz="1100">
                <a:solidFill>
                  <a:schemeClr val="dk1"/>
                </a:solidFill>
                <a:latin typeface="Consolas"/>
                <a:ea typeface="Consolas"/>
                <a:cs typeface="Consolas"/>
                <a:sym typeface="Consolas"/>
              </a:rPr>
              <a:t>value</a:t>
            </a:r>
            <a:r>
              <a:rPr lang="en" sz="1100">
                <a:solidFill>
                  <a:schemeClr val="dk1"/>
                </a:solidFill>
                <a:latin typeface="Consolas"/>
                <a:ea typeface="Consolas"/>
                <a:cs typeface="Consolas"/>
                <a:sym typeface="Consolas"/>
              </a:rPr>
              <a:t> = Pair(1, </a:t>
            </a:r>
            <a:r>
              <a:rPr lang="en" sz="1100">
                <a:solidFill>
                  <a:srgbClr val="A31515"/>
                </a:solidFill>
                <a:latin typeface="Consolas"/>
                <a:ea typeface="Consolas"/>
                <a:cs typeface="Consolas"/>
                <a:sym typeface="Consolas"/>
              </a:rPr>
              <a:t>"x"</a:t>
            </a: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println(value.first) </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1100">
                <a:solidFill>
                  <a:schemeClr val="dk1"/>
                </a:solidFill>
                <a:latin typeface="Consolas"/>
                <a:ea typeface="Consolas"/>
                <a:cs typeface="Consolas"/>
                <a:sym typeface="Consolas"/>
              </a:rPr>
              <a:t>println(</a:t>
            </a:r>
            <a:r>
              <a:rPr lang="en" sz="1100">
                <a:solidFill>
                  <a:schemeClr val="dk1"/>
                </a:solidFill>
                <a:latin typeface="Consolas"/>
                <a:ea typeface="Consolas"/>
                <a:cs typeface="Consolas"/>
                <a:sym typeface="Consolas"/>
              </a:rPr>
              <a:t>value.second</a:t>
            </a:r>
            <a:r>
              <a:rPr lang="en" sz="1100">
                <a:solidFill>
                  <a:schemeClr val="dk1"/>
                </a:solidFill>
                <a:latin typeface="Consolas"/>
                <a:ea typeface="Consolas"/>
                <a:cs typeface="Consolas"/>
                <a:sym typeface="Consolas"/>
              </a:rPr>
              <a:t>)</a:t>
            </a:r>
            <a:endParaRPr sz="1100">
              <a:solidFill>
                <a:srgbClr val="0000FF"/>
              </a:solidFill>
              <a:latin typeface="Consolas"/>
              <a:ea typeface="Consolas"/>
              <a:cs typeface="Consolas"/>
              <a:sym typeface="Consola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05"/>
          <p:cNvSpPr/>
          <p:nvPr/>
        </p:nvSpPr>
        <p:spPr>
          <a:xfrm>
            <a:off x="693600" y="2672300"/>
            <a:ext cx="39513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05"/>
          <p:cNvSpPr txBox="1"/>
          <p:nvPr>
            <p:ph type="ctrTitle"/>
          </p:nvPr>
        </p:nvSpPr>
        <p:spPr>
          <a:xfrm>
            <a:off x="854700" y="1022900"/>
            <a:ext cx="38886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Functions﻿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06"/>
          <p:cNvSpPr txBox="1"/>
          <p:nvPr>
            <p:ph idx="1" type="body"/>
          </p:nvPr>
        </p:nvSpPr>
        <p:spPr>
          <a:xfrm>
            <a:off x="908825" y="1342850"/>
            <a:ext cx="5250900" cy="34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9191C"/>
                </a:solidFill>
                <a:highlight>
                  <a:srgbClr val="FFFFFF"/>
                </a:highlight>
              </a:rPr>
              <a:t>Kotlin functions are declared using the </a:t>
            </a:r>
            <a:r>
              <a:rPr lang="en" sz="1150">
                <a:solidFill>
                  <a:srgbClr val="19191C"/>
                </a:solidFill>
                <a:highlight>
                  <a:srgbClr val="FFFFFF"/>
                </a:highlight>
              </a:rPr>
              <a:t>fun</a:t>
            </a:r>
            <a:r>
              <a:rPr lang="en" sz="1200">
                <a:solidFill>
                  <a:srgbClr val="19191C"/>
                </a:solidFill>
                <a:highlight>
                  <a:srgbClr val="FFFFFF"/>
                </a:highlight>
              </a:rPr>
              <a:t> keyword:</a:t>
            </a:r>
            <a:endParaRPr sz="1200">
              <a:solidFill>
                <a:srgbClr val="19191C"/>
              </a:solidFill>
              <a:highlight>
                <a:srgbClr val="FFFFFF"/>
              </a:highlight>
            </a:endParaRPr>
          </a:p>
          <a:p>
            <a:pPr indent="0" lvl="0" marL="0" rtl="0" algn="l">
              <a:spcBef>
                <a:spcPts val="0"/>
              </a:spcBef>
              <a:spcAft>
                <a:spcPts val="0"/>
              </a:spcAft>
              <a:buNone/>
            </a:pPr>
            <a:r>
              <a:t/>
            </a:r>
            <a:endParaRPr sz="1200"/>
          </a:p>
        </p:txBody>
      </p:sp>
      <p:sp>
        <p:nvSpPr>
          <p:cNvPr id="900" name="Google Shape;900;p10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a:t>
            </a:r>
            <a:endParaRPr/>
          </a:p>
          <a:p>
            <a:pPr indent="0" lvl="0" marL="0" rtl="0" algn="l">
              <a:spcBef>
                <a:spcPts val="0"/>
              </a:spcBef>
              <a:spcAft>
                <a:spcPts val="0"/>
              </a:spcAft>
              <a:buNone/>
            </a:pPr>
            <a:r>
              <a:t/>
            </a:r>
            <a:endParaRPr/>
          </a:p>
        </p:txBody>
      </p:sp>
      <p:sp>
        <p:nvSpPr>
          <p:cNvPr id="901" name="Google Shape;901;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2" name="Google Shape;902;p106"/>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903" name="Google Shape;903;p106"/>
          <p:cNvSpPr txBox="1"/>
          <p:nvPr/>
        </p:nvSpPr>
        <p:spPr>
          <a:xfrm>
            <a:off x="908825" y="1767808"/>
            <a:ext cx="3000000" cy="9159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150">
                <a:solidFill>
                  <a:srgbClr val="0033B3"/>
                </a:solidFill>
                <a:latin typeface="Roboto Mono"/>
                <a:ea typeface="Roboto Mono"/>
                <a:cs typeface="Roboto Mono"/>
                <a:sym typeface="Roboto Mono"/>
              </a:rPr>
              <a:t>fun</a:t>
            </a:r>
            <a:r>
              <a:rPr lang="en" sz="1150">
                <a:solidFill>
                  <a:srgbClr val="19191C"/>
                </a:solidFill>
                <a:latin typeface="Roboto Mono"/>
                <a:ea typeface="Roboto Mono"/>
                <a:cs typeface="Roboto Mono"/>
                <a:sym typeface="Roboto Mono"/>
              </a:rPr>
              <a:t> </a:t>
            </a:r>
            <a:r>
              <a:rPr lang="en" sz="1150">
                <a:solidFill>
                  <a:srgbClr val="00627A"/>
                </a:solidFill>
                <a:latin typeface="Roboto Mono"/>
                <a:ea typeface="Roboto Mono"/>
                <a:cs typeface="Roboto Mono"/>
                <a:sym typeface="Roboto Mono"/>
              </a:rPr>
              <a:t>double</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x</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Int</a:t>
            </a:r>
            <a:r>
              <a:rPr lang="en" sz="1150">
                <a:solidFill>
                  <a:srgbClr val="999999"/>
                </a:solidFill>
                <a:latin typeface="Roboto Mono"/>
                <a:ea typeface="Roboto Mono"/>
                <a:cs typeface="Roboto Mono"/>
                <a:sym typeface="Roboto Mono"/>
              </a:rPr>
              <a:t>)</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Int </a:t>
            </a:r>
            <a:r>
              <a:rPr lang="en" sz="1150">
                <a:solidFill>
                  <a:srgbClr val="999999"/>
                </a:solidFill>
                <a:latin typeface="Roboto Mono"/>
                <a:ea typeface="Roboto Mono"/>
                <a:cs typeface="Roboto Mono"/>
                <a:sym typeface="Roboto Mono"/>
              </a:rPr>
              <a:t>{</a:t>
            </a:r>
            <a:endParaRPr sz="1150">
              <a:solidFill>
                <a:srgbClr val="19191C"/>
              </a:solidFill>
              <a:latin typeface="Roboto Mono"/>
              <a:ea typeface="Roboto Mono"/>
              <a:cs typeface="Roboto Mono"/>
              <a:sym typeface="Roboto Mono"/>
            </a:endParaRPr>
          </a:p>
          <a:p>
            <a:pPr indent="0" lvl="0" marL="228600" marR="228600" rtl="0" algn="l">
              <a:lnSpc>
                <a:spcPct val="156521"/>
              </a:lnSpc>
              <a:spcBef>
                <a:spcPts val="0"/>
              </a:spcBef>
              <a:spcAft>
                <a:spcPts val="0"/>
              </a:spcAft>
              <a:buNone/>
            </a:pPr>
            <a:r>
              <a:rPr lang="en" sz="1150">
                <a:solidFill>
                  <a:srgbClr val="19191C"/>
                </a:solidFill>
                <a:latin typeface="Roboto Mono"/>
                <a:ea typeface="Roboto Mono"/>
                <a:cs typeface="Roboto Mono"/>
                <a:sym typeface="Roboto Mono"/>
              </a:rPr>
              <a:t>    </a:t>
            </a:r>
            <a:r>
              <a:rPr lang="en" sz="1150">
                <a:solidFill>
                  <a:srgbClr val="0033B3"/>
                </a:solidFill>
                <a:latin typeface="Roboto Mono"/>
                <a:ea typeface="Roboto Mono"/>
                <a:cs typeface="Roboto Mono"/>
                <a:sym typeface="Roboto Mono"/>
              </a:rPr>
              <a:t>return</a:t>
            </a:r>
            <a:r>
              <a:rPr lang="en" sz="1150">
                <a:solidFill>
                  <a:srgbClr val="19191C"/>
                </a:solidFill>
                <a:latin typeface="Roboto Mono"/>
                <a:ea typeface="Roboto Mono"/>
                <a:cs typeface="Roboto Mono"/>
                <a:sym typeface="Roboto Mono"/>
              </a:rPr>
              <a:t> </a:t>
            </a:r>
            <a:r>
              <a:rPr lang="en" sz="1150">
                <a:solidFill>
                  <a:srgbClr val="871094"/>
                </a:solidFill>
                <a:latin typeface="Roboto Mono"/>
                <a:ea typeface="Roboto Mono"/>
                <a:cs typeface="Roboto Mono"/>
                <a:sym typeface="Roboto Mono"/>
              </a:rPr>
              <a:t>2</a:t>
            </a:r>
            <a:r>
              <a:rPr lang="en" sz="1150">
                <a:solidFill>
                  <a:srgbClr val="19191C"/>
                </a:solidFill>
                <a:latin typeface="Roboto Mono"/>
                <a:ea typeface="Roboto Mono"/>
                <a:cs typeface="Roboto Mono"/>
                <a:sym typeface="Roboto Mono"/>
              </a:rPr>
              <a:t> </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x</a:t>
            </a:r>
            <a:endParaRPr sz="1150">
              <a:solidFill>
                <a:srgbClr val="19191C"/>
              </a:solidFill>
              <a:latin typeface="Roboto Mono"/>
              <a:ea typeface="Roboto Mono"/>
              <a:cs typeface="Roboto Mono"/>
              <a:sym typeface="Roboto Mono"/>
            </a:endParaRPr>
          </a:p>
          <a:p>
            <a:pPr indent="0" lvl="0" marL="228600" marR="228600" rtl="0" algn="l">
              <a:lnSpc>
                <a:spcPct val="156521"/>
              </a:lnSpc>
              <a:spcBef>
                <a:spcPts val="0"/>
              </a:spcBef>
              <a:spcAft>
                <a:spcPts val="0"/>
              </a:spcAft>
              <a:buNone/>
            </a:pPr>
            <a:r>
              <a:rPr lang="en" sz="1150">
                <a:solidFill>
                  <a:srgbClr val="999999"/>
                </a:solidFill>
                <a:latin typeface="Roboto Mono"/>
                <a:ea typeface="Roboto Mono"/>
                <a:cs typeface="Roboto Mono"/>
                <a:sym typeface="Roboto Mono"/>
              </a:rPr>
              <a:t>}</a:t>
            </a:r>
            <a:endParaRPr sz="1150">
              <a:solidFill>
                <a:srgbClr val="0033B3"/>
              </a:solidFill>
              <a:latin typeface="Roboto Mono"/>
              <a:ea typeface="Roboto Mono"/>
              <a:cs typeface="Roboto Mono"/>
              <a:sym typeface="Roboto Mono"/>
            </a:endParaRPr>
          </a:p>
        </p:txBody>
      </p:sp>
      <p:sp>
        <p:nvSpPr>
          <p:cNvPr id="904" name="Google Shape;904;p106"/>
          <p:cNvSpPr txBox="1"/>
          <p:nvPr/>
        </p:nvSpPr>
        <p:spPr>
          <a:xfrm>
            <a:off x="908825" y="2963692"/>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700">
                <a:solidFill>
                  <a:srgbClr val="19191C"/>
                </a:solidFill>
                <a:highlight>
                  <a:srgbClr val="FFFFFF"/>
                </a:highlight>
                <a:latin typeface="Poppins"/>
                <a:ea typeface="Poppins"/>
                <a:cs typeface="Poppins"/>
                <a:sym typeface="Poppins"/>
              </a:rPr>
              <a:t>Function usage﻿</a:t>
            </a:r>
            <a:endParaRPr sz="1100">
              <a:latin typeface="Poppins"/>
              <a:ea typeface="Poppins"/>
              <a:cs typeface="Poppins"/>
              <a:sym typeface="Poppins"/>
            </a:endParaRPr>
          </a:p>
        </p:txBody>
      </p:sp>
      <p:sp>
        <p:nvSpPr>
          <p:cNvPr id="905" name="Google Shape;905;p106"/>
          <p:cNvSpPr txBox="1"/>
          <p:nvPr/>
        </p:nvSpPr>
        <p:spPr>
          <a:xfrm>
            <a:off x="908825" y="3490725"/>
            <a:ext cx="3000000" cy="3618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150">
                <a:solidFill>
                  <a:srgbClr val="0033B3"/>
                </a:solidFill>
                <a:latin typeface="Roboto Mono"/>
                <a:ea typeface="Roboto Mono"/>
                <a:cs typeface="Roboto Mono"/>
                <a:sym typeface="Roboto Mono"/>
              </a:rPr>
              <a:t>val</a:t>
            </a:r>
            <a:r>
              <a:rPr lang="en" sz="1150">
                <a:solidFill>
                  <a:srgbClr val="19191C"/>
                </a:solidFill>
                <a:latin typeface="Roboto Mono"/>
                <a:ea typeface="Roboto Mono"/>
                <a:cs typeface="Roboto Mono"/>
                <a:sym typeface="Roboto Mono"/>
              </a:rPr>
              <a:t> result </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00627A"/>
                </a:solidFill>
                <a:latin typeface="Roboto Mono"/>
                <a:ea typeface="Roboto Mono"/>
                <a:cs typeface="Roboto Mono"/>
                <a:sym typeface="Roboto Mono"/>
              </a:rPr>
              <a:t>double</a:t>
            </a:r>
            <a:r>
              <a:rPr lang="en" sz="1150">
                <a:solidFill>
                  <a:srgbClr val="999999"/>
                </a:solidFill>
                <a:latin typeface="Roboto Mono"/>
                <a:ea typeface="Roboto Mono"/>
                <a:cs typeface="Roboto Mono"/>
                <a:sym typeface="Roboto Mono"/>
              </a:rPr>
              <a:t>(</a:t>
            </a:r>
            <a:r>
              <a:rPr lang="en" sz="1150">
                <a:solidFill>
                  <a:srgbClr val="871094"/>
                </a:solidFill>
                <a:latin typeface="Roboto Mono"/>
                <a:ea typeface="Roboto Mono"/>
                <a:cs typeface="Roboto Mono"/>
                <a:sym typeface="Roboto Mono"/>
              </a:rPr>
              <a:t>2</a:t>
            </a:r>
            <a:r>
              <a:rPr lang="en" sz="1150">
                <a:solidFill>
                  <a:srgbClr val="999999"/>
                </a:solidFill>
                <a:latin typeface="Roboto Mono"/>
                <a:ea typeface="Roboto Mono"/>
                <a:cs typeface="Roboto Mono"/>
                <a:sym typeface="Roboto Mono"/>
              </a:rPr>
              <a:t>)</a:t>
            </a:r>
            <a:endParaRPr sz="1150">
              <a:solidFill>
                <a:srgbClr val="0033B3"/>
              </a:solidFill>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07"/>
          <p:cNvSpPr txBox="1"/>
          <p:nvPr>
            <p:ph idx="1" type="body"/>
          </p:nvPr>
        </p:nvSpPr>
        <p:spPr>
          <a:xfrm>
            <a:off x="908825" y="1342850"/>
            <a:ext cx="7704000" cy="34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9191C"/>
                </a:solidFill>
                <a:highlight>
                  <a:srgbClr val="FFFFFF"/>
                </a:highlight>
              </a:rPr>
              <a:t>Function parameters are defined using Pascal notation - </a:t>
            </a:r>
            <a:r>
              <a:rPr b="1" lang="en" sz="1200">
                <a:solidFill>
                  <a:srgbClr val="19191C"/>
                </a:solidFill>
                <a:highlight>
                  <a:srgbClr val="FFFFFF"/>
                </a:highlight>
              </a:rPr>
              <a:t>name: type</a:t>
            </a:r>
            <a:r>
              <a:rPr lang="en" sz="1200">
                <a:solidFill>
                  <a:srgbClr val="19191C"/>
                </a:solidFill>
                <a:highlight>
                  <a:srgbClr val="FFFFFF"/>
                </a:highlight>
              </a:rPr>
              <a:t>. Parameters are separated using commas, and each parameter must be explicitly typed:</a:t>
            </a:r>
            <a:endParaRPr sz="1200">
              <a:solidFill>
                <a:srgbClr val="19191C"/>
              </a:solidFill>
              <a:highlight>
                <a:srgbClr val="FFFFFF"/>
              </a:highlight>
            </a:endParaRPr>
          </a:p>
          <a:p>
            <a:pPr indent="0" lvl="0" marL="0" rtl="0" algn="l">
              <a:spcBef>
                <a:spcPts val="0"/>
              </a:spcBef>
              <a:spcAft>
                <a:spcPts val="0"/>
              </a:spcAft>
              <a:buNone/>
            </a:pPr>
            <a:r>
              <a:t/>
            </a:r>
            <a:endParaRPr sz="1200"/>
          </a:p>
        </p:txBody>
      </p:sp>
      <p:sp>
        <p:nvSpPr>
          <p:cNvPr id="911" name="Google Shape;911;p10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a:t>
            </a:r>
            <a:endParaRPr/>
          </a:p>
        </p:txBody>
      </p:sp>
      <p:sp>
        <p:nvSpPr>
          <p:cNvPr id="912" name="Google Shape;912;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3" name="Google Shape;913;p107"/>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914" name="Google Shape;914;p107"/>
          <p:cNvSpPr txBox="1"/>
          <p:nvPr/>
        </p:nvSpPr>
        <p:spPr>
          <a:xfrm>
            <a:off x="908825" y="2100125"/>
            <a:ext cx="5858700" cy="3618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150">
                <a:solidFill>
                  <a:srgbClr val="0033B3"/>
                </a:solidFill>
                <a:latin typeface="Roboto Mono"/>
                <a:ea typeface="Roboto Mono"/>
                <a:cs typeface="Roboto Mono"/>
                <a:sym typeface="Roboto Mono"/>
              </a:rPr>
              <a:t>fun</a:t>
            </a:r>
            <a:r>
              <a:rPr lang="en" sz="1150">
                <a:solidFill>
                  <a:srgbClr val="19191C"/>
                </a:solidFill>
                <a:latin typeface="Roboto Mono"/>
                <a:ea typeface="Roboto Mono"/>
                <a:cs typeface="Roboto Mono"/>
                <a:sym typeface="Roboto Mono"/>
              </a:rPr>
              <a:t> </a:t>
            </a:r>
            <a:r>
              <a:rPr lang="en" sz="1150">
                <a:solidFill>
                  <a:srgbClr val="00627A"/>
                </a:solidFill>
                <a:latin typeface="Roboto Mono"/>
                <a:ea typeface="Roboto Mono"/>
                <a:cs typeface="Roboto Mono"/>
                <a:sym typeface="Roboto Mono"/>
              </a:rPr>
              <a:t>powerOf</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number</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Int</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exponent</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Int</a:t>
            </a:r>
            <a:r>
              <a:rPr lang="en" sz="1150">
                <a:solidFill>
                  <a:srgbClr val="999999"/>
                </a:solidFill>
                <a:latin typeface="Roboto Mono"/>
                <a:ea typeface="Roboto Mono"/>
                <a:cs typeface="Roboto Mono"/>
                <a:sym typeface="Roboto Mono"/>
              </a:rPr>
              <a:t>)</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Int </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8C8C8C"/>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999999"/>
                </a:solidFill>
                <a:latin typeface="Roboto Mono"/>
                <a:ea typeface="Roboto Mono"/>
                <a:cs typeface="Roboto Mono"/>
                <a:sym typeface="Roboto Mono"/>
              </a:rPr>
              <a:t>}</a:t>
            </a:r>
            <a:endParaRPr sz="1150">
              <a:solidFill>
                <a:srgbClr val="0033B3"/>
              </a:solidFill>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8"/>
          <p:cNvSpPr txBox="1"/>
          <p:nvPr>
            <p:ph idx="1" type="body"/>
          </p:nvPr>
        </p:nvSpPr>
        <p:spPr>
          <a:xfrm>
            <a:off x="908825" y="1123825"/>
            <a:ext cx="7704000" cy="2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C"/>
                </a:solidFill>
                <a:highlight>
                  <a:srgbClr val="FFFFFF"/>
                </a:highlight>
              </a:rPr>
              <a:t>Function parameters can have default values, which are used when you skip the corresponding argument. This reduces the number of overloads:</a:t>
            </a:r>
            <a:endParaRPr sz="1200"/>
          </a:p>
        </p:txBody>
      </p:sp>
      <p:sp>
        <p:nvSpPr>
          <p:cNvPr id="920" name="Google Shape;920;p10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Default arguments﻿</a:t>
            </a:r>
            <a:endParaRPr/>
          </a:p>
        </p:txBody>
      </p:sp>
      <p:sp>
        <p:nvSpPr>
          <p:cNvPr id="921" name="Google Shape;921;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2" name="Google Shape;922;p108"/>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923" name="Google Shape;923;p108"/>
          <p:cNvSpPr txBox="1"/>
          <p:nvPr/>
        </p:nvSpPr>
        <p:spPr>
          <a:xfrm>
            <a:off x="908825" y="1748170"/>
            <a:ext cx="5858700" cy="15258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200">
                <a:solidFill>
                  <a:srgbClr val="0033B3"/>
                </a:solidFill>
                <a:latin typeface="Roboto Mono"/>
                <a:ea typeface="Roboto Mono"/>
                <a:cs typeface="Roboto Mono"/>
                <a:sym typeface="Roboto Mono"/>
              </a:rPr>
              <a:t>fun</a:t>
            </a:r>
            <a:r>
              <a:rPr lang="en" sz="1200">
                <a:solidFill>
                  <a:srgbClr val="19191C"/>
                </a:solidFill>
                <a:latin typeface="Roboto Mono"/>
                <a:ea typeface="Roboto Mono"/>
                <a:cs typeface="Roboto Mono"/>
                <a:sym typeface="Roboto Mono"/>
              </a:rPr>
              <a:t> </a:t>
            </a:r>
            <a:r>
              <a:rPr lang="en" sz="1200">
                <a:solidFill>
                  <a:srgbClr val="00627A"/>
                </a:solidFill>
                <a:latin typeface="Roboto Mono"/>
                <a:ea typeface="Roboto Mono"/>
                <a:cs typeface="Roboto Mono"/>
                <a:sym typeface="Roboto Mono"/>
              </a:rPr>
              <a:t>read</a:t>
            </a:r>
            <a:r>
              <a:rPr lang="en" sz="1200">
                <a:solidFill>
                  <a:srgbClr val="999999"/>
                </a:solidFill>
                <a:latin typeface="Roboto Mono"/>
                <a:ea typeface="Roboto Mono"/>
                <a:cs typeface="Roboto Mono"/>
                <a:sym typeface="Roboto Mono"/>
              </a:rPr>
              <a:t>(</a:t>
            </a:r>
            <a:endParaRPr sz="1200">
              <a:solidFill>
                <a:srgbClr val="19191C"/>
              </a:solidFill>
              <a:latin typeface="Roboto Mono"/>
              <a:ea typeface="Roboto Mono"/>
              <a:cs typeface="Roboto Mono"/>
              <a:sym typeface="Roboto Mono"/>
            </a:endParaRPr>
          </a:p>
          <a:p>
            <a:pPr indent="0" lvl="0" marL="228600" marR="228600" rtl="0" algn="l">
              <a:lnSpc>
                <a:spcPct val="156521"/>
              </a:lnSpc>
              <a:spcBef>
                <a:spcPts val="0"/>
              </a:spcBef>
              <a:spcAft>
                <a:spcPts val="0"/>
              </a:spcAft>
              <a:buNone/>
            </a:pPr>
            <a:r>
              <a:rPr lang="en" sz="1200">
                <a:solidFill>
                  <a:srgbClr val="19191C"/>
                </a:solidFill>
                <a:latin typeface="Roboto Mono"/>
                <a:ea typeface="Roboto Mono"/>
                <a:cs typeface="Roboto Mono"/>
                <a:sym typeface="Roboto Mono"/>
              </a:rPr>
              <a:t>    b</a:t>
            </a:r>
            <a:r>
              <a:rPr lang="en" sz="1200">
                <a:solidFill>
                  <a:srgbClr val="9A6E3A"/>
                </a:solidFill>
                <a:latin typeface="Roboto Mono"/>
                <a:ea typeface="Roboto Mono"/>
                <a:cs typeface="Roboto Mono"/>
                <a:sym typeface="Roboto Mono"/>
              </a:rPr>
              <a:t>:</a:t>
            </a:r>
            <a:r>
              <a:rPr lang="en" sz="1200">
                <a:solidFill>
                  <a:srgbClr val="19191C"/>
                </a:solidFill>
                <a:latin typeface="Roboto Mono"/>
                <a:ea typeface="Roboto Mono"/>
                <a:cs typeface="Roboto Mono"/>
                <a:sym typeface="Roboto Mono"/>
              </a:rPr>
              <a:t> ByteArray</a:t>
            </a:r>
            <a:r>
              <a:rPr lang="en" sz="1200">
                <a:solidFill>
                  <a:srgbClr val="999999"/>
                </a:solidFill>
                <a:latin typeface="Roboto Mono"/>
                <a:ea typeface="Roboto Mono"/>
                <a:cs typeface="Roboto Mono"/>
                <a:sym typeface="Roboto Mono"/>
              </a:rPr>
              <a:t>,</a:t>
            </a:r>
            <a:endParaRPr sz="1200">
              <a:solidFill>
                <a:srgbClr val="19191C"/>
              </a:solidFill>
              <a:latin typeface="Roboto Mono"/>
              <a:ea typeface="Roboto Mono"/>
              <a:cs typeface="Roboto Mono"/>
              <a:sym typeface="Roboto Mono"/>
            </a:endParaRPr>
          </a:p>
          <a:p>
            <a:pPr indent="0" lvl="0" marL="228600" marR="228600" rtl="0" algn="l">
              <a:lnSpc>
                <a:spcPct val="156521"/>
              </a:lnSpc>
              <a:spcBef>
                <a:spcPts val="0"/>
              </a:spcBef>
              <a:spcAft>
                <a:spcPts val="0"/>
              </a:spcAft>
              <a:buNone/>
            </a:pPr>
            <a:r>
              <a:rPr lang="en" sz="1200">
                <a:solidFill>
                  <a:srgbClr val="19191C"/>
                </a:solidFill>
                <a:latin typeface="Roboto Mono"/>
                <a:ea typeface="Roboto Mono"/>
                <a:cs typeface="Roboto Mono"/>
                <a:sym typeface="Roboto Mono"/>
              </a:rPr>
              <a:t>    off</a:t>
            </a:r>
            <a:r>
              <a:rPr lang="en" sz="1200">
                <a:solidFill>
                  <a:srgbClr val="9A6E3A"/>
                </a:solidFill>
                <a:latin typeface="Roboto Mono"/>
                <a:ea typeface="Roboto Mono"/>
                <a:cs typeface="Roboto Mono"/>
                <a:sym typeface="Roboto Mono"/>
              </a:rPr>
              <a:t>:</a:t>
            </a:r>
            <a:r>
              <a:rPr lang="en" sz="1200">
                <a:solidFill>
                  <a:srgbClr val="19191C"/>
                </a:solidFill>
                <a:latin typeface="Roboto Mono"/>
                <a:ea typeface="Roboto Mono"/>
                <a:cs typeface="Roboto Mono"/>
                <a:sym typeface="Roboto Mono"/>
              </a:rPr>
              <a:t> Int </a:t>
            </a:r>
            <a:r>
              <a:rPr lang="en" sz="1200">
                <a:solidFill>
                  <a:srgbClr val="9A6E3A"/>
                </a:solidFill>
                <a:latin typeface="Roboto Mono"/>
                <a:ea typeface="Roboto Mono"/>
                <a:cs typeface="Roboto Mono"/>
                <a:sym typeface="Roboto Mono"/>
              </a:rPr>
              <a:t>=</a:t>
            </a:r>
            <a:r>
              <a:rPr lang="en" sz="1200">
                <a:solidFill>
                  <a:srgbClr val="19191C"/>
                </a:solidFill>
                <a:latin typeface="Roboto Mono"/>
                <a:ea typeface="Roboto Mono"/>
                <a:cs typeface="Roboto Mono"/>
                <a:sym typeface="Roboto Mono"/>
              </a:rPr>
              <a:t> </a:t>
            </a:r>
            <a:r>
              <a:rPr lang="en" sz="1200">
                <a:solidFill>
                  <a:srgbClr val="871094"/>
                </a:solidFill>
                <a:latin typeface="Roboto Mono"/>
                <a:ea typeface="Roboto Mono"/>
                <a:cs typeface="Roboto Mono"/>
                <a:sym typeface="Roboto Mono"/>
              </a:rPr>
              <a:t>0</a:t>
            </a:r>
            <a:r>
              <a:rPr lang="en" sz="1200">
                <a:solidFill>
                  <a:srgbClr val="999999"/>
                </a:solidFill>
                <a:latin typeface="Roboto Mono"/>
                <a:ea typeface="Roboto Mono"/>
                <a:cs typeface="Roboto Mono"/>
                <a:sym typeface="Roboto Mono"/>
              </a:rPr>
              <a:t>,</a:t>
            </a:r>
            <a:endParaRPr sz="1200">
              <a:solidFill>
                <a:srgbClr val="19191C"/>
              </a:solidFill>
              <a:latin typeface="Roboto Mono"/>
              <a:ea typeface="Roboto Mono"/>
              <a:cs typeface="Roboto Mono"/>
              <a:sym typeface="Roboto Mono"/>
            </a:endParaRPr>
          </a:p>
          <a:p>
            <a:pPr indent="0" lvl="0" marL="228600" marR="228600" rtl="0" algn="l">
              <a:lnSpc>
                <a:spcPct val="156521"/>
              </a:lnSpc>
              <a:spcBef>
                <a:spcPts val="0"/>
              </a:spcBef>
              <a:spcAft>
                <a:spcPts val="0"/>
              </a:spcAft>
              <a:buNone/>
            </a:pPr>
            <a:r>
              <a:rPr lang="en" sz="1200">
                <a:solidFill>
                  <a:srgbClr val="19191C"/>
                </a:solidFill>
                <a:latin typeface="Roboto Mono"/>
                <a:ea typeface="Roboto Mono"/>
                <a:cs typeface="Roboto Mono"/>
                <a:sym typeface="Roboto Mono"/>
              </a:rPr>
              <a:t>    len</a:t>
            </a:r>
            <a:r>
              <a:rPr lang="en" sz="1200">
                <a:solidFill>
                  <a:srgbClr val="9A6E3A"/>
                </a:solidFill>
                <a:latin typeface="Roboto Mono"/>
                <a:ea typeface="Roboto Mono"/>
                <a:cs typeface="Roboto Mono"/>
                <a:sym typeface="Roboto Mono"/>
              </a:rPr>
              <a:t>:</a:t>
            </a:r>
            <a:r>
              <a:rPr lang="en" sz="1200">
                <a:solidFill>
                  <a:srgbClr val="19191C"/>
                </a:solidFill>
                <a:latin typeface="Roboto Mono"/>
                <a:ea typeface="Roboto Mono"/>
                <a:cs typeface="Roboto Mono"/>
                <a:sym typeface="Roboto Mono"/>
              </a:rPr>
              <a:t> Int </a:t>
            </a:r>
            <a:r>
              <a:rPr lang="en" sz="1200">
                <a:solidFill>
                  <a:srgbClr val="9A6E3A"/>
                </a:solidFill>
                <a:latin typeface="Roboto Mono"/>
                <a:ea typeface="Roboto Mono"/>
                <a:cs typeface="Roboto Mono"/>
                <a:sym typeface="Roboto Mono"/>
              </a:rPr>
              <a:t>=</a:t>
            </a:r>
            <a:r>
              <a:rPr lang="en" sz="1200">
                <a:solidFill>
                  <a:srgbClr val="19191C"/>
                </a:solidFill>
                <a:latin typeface="Roboto Mono"/>
                <a:ea typeface="Roboto Mono"/>
                <a:cs typeface="Roboto Mono"/>
                <a:sym typeface="Roboto Mono"/>
              </a:rPr>
              <a:t> b</a:t>
            </a:r>
            <a:r>
              <a:rPr lang="en" sz="1200">
                <a:solidFill>
                  <a:srgbClr val="999999"/>
                </a:solidFill>
                <a:latin typeface="Roboto Mono"/>
                <a:ea typeface="Roboto Mono"/>
                <a:cs typeface="Roboto Mono"/>
                <a:sym typeface="Roboto Mono"/>
              </a:rPr>
              <a:t>.</a:t>
            </a:r>
            <a:r>
              <a:rPr lang="en" sz="1200">
                <a:solidFill>
                  <a:srgbClr val="19191C"/>
                </a:solidFill>
                <a:latin typeface="Roboto Mono"/>
                <a:ea typeface="Roboto Mono"/>
                <a:cs typeface="Roboto Mono"/>
                <a:sym typeface="Roboto Mono"/>
              </a:rPr>
              <a:t>size</a:t>
            </a:r>
            <a:r>
              <a:rPr lang="en" sz="1200">
                <a:solidFill>
                  <a:srgbClr val="999999"/>
                </a:solidFill>
                <a:latin typeface="Roboto Mono"/>
                <a:ea typeface="Roboto Mono"/>
                <a:cs typeface="Roboto Mono"/>
                <a:sym typeface="Roboto Mono"/>
              </a:rPr>
              <a:t>,</a:t>
            </a:r>
            <a:endParaRPr sz="1200">
              <a:solidFill>
                <a:srgbClr val="19191C"/>
              </a:solidFill>
              <a:latin typeface="Roboto Mono"/>
              <a:ea typeface="Roboto Mono"/>
              <a:cs typeface="Roboto Mono"/>
              <a:sym typeface="Roboto Mono"/>
            </a:endParaRPr>
          </a:p>
          <a:p>
            <a:pPr indent="0" lvl="0" marL="228600" marR="228600" rtl="0" algn="l">
              <a:lnSpc>
                <a:spcPct val="156521"/>
              </a:lnSpc>
              <a:spcBef>
                <a:spcPts val="0"/>
              </a:spcBef>
              <a:spcAft>
                <a:spcPts val="0"/>
              </a:spcAft>
              <a:buNone/>
            </a:pPr>
            <a:r>
              <a:rPr lang="en" sz="1200">
                <a:solidFill>
                  <a:srgbClr val="999999"/>
                </a:solidFill>
                <a:latin typeface="Roboto Mono"/>
                <a:ea typeface="Roboto Mono"/>
                <a:cs typeface="Roboto Mono"/>
                <a:sym typeface="Roboto Mono"/>
              </a:rPr>
              <a:t>)</a:t>
            </a:r>
            <a:r>
              <a:rPr lang="en" sz="1200">
                <a:solidFill>
                  <a:srgbClr val="19191C"/>
                </a:solidFill>
                <a:latin typeface="Roboto Mono"/>
                <a:ea typeface="Roboto Mono"/>
                <a:cs typeface="Roboto Mono"/>
                <a:sym typeface="Roboto Mono"/>
              </a:rPr>
              <a:t> </a:t>
            </a:r>
            <a:r>
              <a:rPr lang="en" sz="1200">
                <a:solidFill>
                  <a:srgbClr val="999999"/>
                </a:solidFill>
                <a:latin typeface="Roboto Mono"/>
                <a:ea typeface="Roboto Mono"/>
                <a:cs typeface="Roboto Mono"/>
                <a:sym typeface="Roboto Mono"/>
              </a:rPr>
              <a:t>{</a:t>
            </a:r>
            <a:r>
              <a:rPr lang="en" sz="1200">
                <a:solidFill>
                  <a:srgbClr val="19191C"/>
                </a:solidFill>
                <a:latin typeface="Roboto Mono"/>
                <a:ea typeface="Roboto Mono"/>
                <a:cs typeface="Roboto Mono"/>
                <a:sym typeface="Roboto Mono"/>
              </a:rPr>
              <a:t> </a:t>
            </a:r>
            <a:r>
              <a:rPr lang="en" sz="1200">
                <a:solidFill>
                  <a:srgbClr val="8C8C8C"/>
                </a:solidFill>
                <a:latin typeface="Roboto Mono"/>
                <a:ea typeface="Roboto Mono"/>
                <a:cs typeface="Roboto Mono"/>
                <a:sym typeface="Roboto Mono"/>
              </a:rPr>
              <a:t>/*...*/</a:t>
            </a:r>
            <a:r>
              <a:rPr lang="en" sz="1200">
                <a:solidFill>
                  <a:srgbClr val="19191C"/>
                </a:solidFill>
                <a:latin typeface="Roboto Mono"/>
                <a:ea typeface="Roboto Mono"/>
                <a:cs typeface="Roboto Mono"/>
                <a:sym typeface="Roboto Mono"/>
              </a:rPr>
              <a:t> </a:t>
            </a:r>
            <a:r>
              <a:rPr lang="en" sz="1200">
                <a:solidFill>
                  <a:srgbClr val="999999"/>
                </a:solidFill>
                <a:latin typeface="Roboto Mono"/>
                <a:ea typeface="Roboto Mono"/>
                <a:cs typeface="Roboto Mono"/>
                <a:sym typeface="Roboto Mono"/>
              </a:rPr>
              <a:t>}</a:t>
            </a:r>
            <a:endParaRPr sz="1200">
              <a:solidFill>
                <a:srgbClr val="0033B3"/>
              </a:solidFill>
              <a:latin typeface="Roboto Mono"/>
              <a:ea typeface="Roboto Mono"/>
              <a:cs typeface="Roboto Mono"/>
              <a:sym typeface="Roboto Mon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Single-expression functions﻿</a:t>
            </a:r>
            <a:endParaRPr/>
          </a:p>
        </p:txBody>
      </p:sp>
      <p:sp>
        <p:nvSpPr>
          <p:cNvPr id="929" name="Google Shape;929;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0" name="Google Shape;930;p109"/>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931" name="Google Shape;931;p109"/>
          <p:cNvSpPr txBox="1"/>
          <p:nvPr>
            <p:ph idx="1" type="body"/>
          </p:nvPr>
        </p:nvSpPr>
        <p:spPr>
          <a:xfrm>
            <a:off x="916375" y="1105627"/>
            <a:ext cx="7704000" cy="2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C"/>
                </a:solidFill>
                <a:highlight>
                  <a:srgbClr val="FFFFFF"/>
                </a:highlight>
              </a:rPr>
              <a:t>When the function body consists of a single expression, the curly braces can be omitted and the body specified after an = symbol:</a:t>
            </a:r>
            <a:endParaRPr sz="1200"/>
          </a:p>
        </p:txBody>
      </p:sp>
      <p:sp>
        <p:nvSpPr>
          <p:cNvPr id="932" name="Google Shape;932;p109"/>
          <p:cNvSpPr txBox="1"/>
          <p:nvPr/>
        </p:nvSpPr>
        <p:spPr>
          <a:xfrm>
            <a:off x="916375" y="1743900"/>
            <a:ext cx="5858700" cy="3618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150">
                <a:solidFill>
                  <a:srgbClr val="0033B3"/>
                </a:solidFill>
                <a:latin typeface="Roboto Mono"/>
                <a:ea typeface="Roboto Mono"/>
                <a:cs typeface="Roboto Mono"/>
                <a:sym typeface="Roboto Mono"/>
              </a:rPr>
              <a:t>fun</a:t>
            </a:r>
            <a:r>
              <a:rPr lang="en" sz="1150">
                <a:solidFill>
                  <a:srgbClr val="19191C"/>
                </a:solidFill>
                <a:latin typeface="Roboto Mono"/>
                <a:ea typeface="Roboto Mono"/>
                <a:cs typeface="Roboto Mono"/>
                <a:sym typeface="Roboto Mono"/>
              </a:rPr>
              <a:t> </a:t>
            </a:r>
            <a:r>
              <a:rPr lang="en" sz="1150">
                <a:solidFill>
                  <a:srgbClr val="00627A"/>
                </a:solidFill>
                <a:latin typeface="Roboto Mono"/>
                <a:ea typeface="Roboto Mono"/>
                <a:cs typeface="Roboto Mono"/>
                <a:sym typeface="Roboto Mono"/>
              </a:rPr>
              <a:t>double</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x</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Int</a:t>
            </a:r>
            <a:r>
              <a:rPr lang="en" sz="1150">
                <a:solidFill>
                  <a:srgbClr val="999999"/>
                </a:solidFill>
                <a:latin typeface="Roboto Mono"/>
                <a:ea typeface="Roboto Mono"/>
                <a:cs typeface="Roboto Mono"/>
                <a:sym typeface="Roboto Mono"/>
              </a:rPr>
              <a:t>)</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Int </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x </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871094"/>
                </a:solidFill>
                <a:latin typeface="Roboto Mono"/>
                <a:ea typeface="Roboto Mono"/>
                <a:cs typeface="Roboto Mono"/>
                <a:sym typeface="Roboto Mono"/>
              </a:rPr>
              <a:t>2</a:t>
            </a:r>
            <a:endParaRPr sz="1200">
              <a:solidFill>
                <a:srgbClr val="0033B3"/>
              </a:solidFill>
              <a:latin typeface="Roboto Mono"/>
              <a:ea typeface="Roboto Mono"/>
              <a:cs typeface="Roboto Mono"/>
              <a:sym typeface="Roboto Mono"/>
            </a:endParaRPr>
          </a:p>
        </p:txBody>
      </p:sp>
      <p:sp>
        <p:nvSpPr>
          <p:cNvPr id="933" name="Google Shape;933;p109"/>
          <p:cNvSpPr txBox="1"/>
          <p:nvPr>
            <p:ph idx="1" type="body"/>
          </p:nvPr>
        </p:nvSpPr>
        <p:spPr>
          <a:xfrm>
            <a:off x="916375" y="2444627"/>
            <a:ext cx="7704000" cy="2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C"/>
                </a:solidFill>
                <a:highlight>
                  <a:srgbClr val="FFFFFF"/>
                </a:highlight>
              </a:rPr>
              <a:t>Explicitly declaring the return type is optional when this can be inferred by the compiler:</a:t>
            </a:r>
            <a:endParaRPr sz="1200">
              <a:solidFill>
                <a:srgbClr val="19191C"/>
              </a:solidFill>
              <a:highlight>
                <a:srgbClr val="FFFFFF"/>
              </a:highlight>
            </a:endParaRPr>
          </a:p>
        </p:txBody>
      </p:sp>
      <p:sp>
        <p:nvSpPr>
          <p:cNvPr id="934" name="Google Shape;934;p109"/>
          <p:cNvSpPr txBox="1"/>
          <p:nvPr/>
        </p:nvSpPr>
        <p:spPr>
          <a:xfrm>
            <a:off x="916375" y="2943625"/>
            <a:ext cx="5858700" cy="3618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150">
                <a:solidFill>
                  <a:srgbClr val="0033B3"/>
                </a:solidFill>
                <a:latin typeface="Roboto Mono"/>
                <a:ea typeface="Roboto Mono"/>
                <a:cs typeface="Roboto Mono"/>
                <a:sym typeface="Roboto Mono"/>
              </a:rPr>
              <a:t>fun</a:t>
            </a:r>
            <a:r>
              <a:rPr lang="en" sz="1150">
                <a:solidFill>
                  <a:srgbClr val="19191C"/>
                </a:solidFill>
                <a:latin typeface="Roboto Mono"/>
                <a:ea typeface="Roboto Mono"/>
                <a:cs typeface="Roboto Mono"/>
                <a:sym typeface="Roboto Mono"/>
              </a:rPr>
              <a:t> </a:t>
            </a:r>
            <a:r>
              <a:rPr lang="en" sz="1150">
                <a:solidFill>
                  <a:srgbClr val="00627A"/>
                </a:solidFill>
                <a:latin typeface="Roboto Mono"/>
                <a:ea typeface="Roboto Mono"/>
                <a:cs typeface="Roboto Mono"/>
                <a:sym typeface="Roboto Mono"/>
              </a:rPr>
              <a:t>double</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x</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Int</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x </a:t>
            </a:r>
            <a:r>
              <a:rPr lang="en" sz="1150">
                <a:solidFill>
                  <a:srgbClr val="9A6E3A"/>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endParaRPr sz="1150">
              <a:solidFill>
                <a:srgbClr val="0033B3"/>
              </a:solidFill>
              <a:latin typeface="Roboto Mono"/>
              <a:ea typeface="Roboto Mono"/>
              <a:cs typeface="Roboto Mono"/>
              <a:sym typeface="Roboto Mon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0"/>
          <p:cNvSpPr txBox="1"/>
          <p:nvPr>
            <p:ph type="title"/>
          </p:nvPr>
        </p:nvSpPr>
        <p:spPr>
          <a:xfrm>
            <a:off x="720000" y="387600"/>
            <a:ext cx="8071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Class Function</a:t>
            </a:r>
            <a:endParaRPr/>
          </a:p>
        </p:txBody>
      </p:sp>
      <p:sp>
        <p:nvSpPr>
          <p:cNvPr id="940" name="Google Shape;940;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1" name="Google Shape;941;p110"/>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942" name="Google Shape;942;p110"/>
          <p:cNvSpPr txBox="1"/>
          <p:nvPr/>
        </p:nvSpPr>
        <p:spPr>
          <a:xfrm>
            <a:off x="882225" y="1132075"/>
            <a:ext cx="6847200" cy="155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300"/>
              </a:spcBef>
              <a:spcAft>
                <a:spcPts val="0"/>
              </a:spcAft>
              <a:buNone/>
            </a:pPr>
            <a:r>
              <a:rPr lang="en" sz="1200">
                <a:solidFill>
                  <a:srgbClr val="242424"/>
                </a:solidFill>
                <a:latin typeface="Poppins"/>
                <a:ea typeface="Poppins"/>
                <a:cs typeface="Poppins"/>
                <a:sym typeface="Poppins"/>
              </a:rPr>
              <a:t>A programming language that supports first-class functions allows you to:</a:t>
            </a:r>
            <a:endParaRPr sz="1200">
              <a:solidFill>
                <a:srgbClr val="242424"/>
              </a:solidFill>
              <a:latin typeface="Poppins"/>
              <a:ea typeface="Poppins"/>
              <a:cs typeface="Poppins"/>
              <a:sym typeface="Poppins"/>
            </a:endParaRPr>
          </a:p>
          <a:p>
            <a:pPr indent="-304800" lvl="0" marL="457200" rtl="0" algn="l">
              <a:lnSpc>
                <a:spcPct val="115000"/>
              </a:lnSpc>
              <a:spcBef>
                <a:spcPts val="1300"/>
              </a:spcBef>
              <a:spcAft>
                <a:spcPts val="0"/>
              </a:spcAft>
              <a:buClr>
                <a:srgbClr val="242424"/>
              </a:buClr>
              <a:buSzPts val="1200"/>
              <a:buFont typeface="Poppins"/>
              <a:buAutoNum type="arabicPeriod"/>
            </a:pPr>
            <a:r>
              <a:rPr lang="en" sz="1200">
                <a:solidFill>
                  <a:srgbClr val="242424"/>
                </a:solidFill>
                <a:latin typeface="Poppins"/>
                <a:ea typeface="Poppins"/>
                <a:cs typeface="Poppins"/>
                <a:sym typeface="Poppins"/>
              </a:rPr>
              <a:t>Assign a function to a variable</a:t>
            </a:r>
            <a:endParaRPr sz="1200">
              <a:solidFill>
                <a:srgbClr val="242424"/>
              </a:solidFill>
              <a:latin typeface="Poppins"/>
              <a:ea typeface="Poppins"/>
              <a:cs typeface="Poppins"/>
              <a:sym typeface="Poppins"/>
            </a:endParaRPr>
          </a:p>
          <a:p>
            <a:pPr indent="-304800" lvl="0" marL="457200" rtl="0" algn="l">
              <a:lnSpc>
                <a:spcPct val="115000"/>
              </a:lnSpc>
              <a:spcBef>
                <a:spcPts val="0"/>
              </a:spcBef>
              <a:spcAft>
                <a:spcPts val="0"/>
              </a:spcAft>
              <a:buClr>
                <a:srgbClr val="242424"/>
              </a:buClr>
              <a:buSzPts val="1200"/>
              <a:buFont typeface="Poppins"/>
              <a:buAutoNum type="arabicPeriod"/>
            </a:pPr>
            <a:r>
              <a:rPr lang="en" sz="1200">
                <a:solidFill>
                  <a:srgbClr val="242424"/>
                </a:solidFill>
                <a:latin typeface="Poppins"/>
                <a:ea typeface="Poppins"/>
                <a:cs typeface="Poppins"/>
                <a:sym typeface="Poppins"/>
              </a:rPr>
              <a:t>Pass a function to another function as an argumen</a:t>
            </a:r>
            <a:r>
              <a:rPr lang="en" sz="1200">
                <a:solidFill>
                  <a:srgbClr val="242424"/>
                </a:solidFill>
                <a:latin typeface="Poppins"/>
                <a:ea typeface="Poppins"/>
                <a:cs typeface="Poppins"/>
                <a:sym typeface="Poppins"/>
              </a:rPr>
              <a:t>t</a:t>
            </a:r>
            <a:endParaRPr sz="1200">
              <a:solidFill>
                <a:srgbClr val="242424"/>
              </a:solidFill>
              <a:latin typeface="Poppins"/>
              <a:ea typeface="Poppins"/>
              <a:cs typeface="Poppins"/>
              <a:sym typeface="Poppins"/>
            </a:endParaRPr>
          </a:p>
          <a:p>
            <a:pPr indent="-304800" lvl="0" marL="457200" rtl="0" algn="l">
              <a:lnSpc>
                <a:spcPct val="115000"/>
              </a:lnSpc>
              <a:spcBef>
                <a:spcPts val="0"/>
              </a:spcBef>
              <a:spcAft>
                <a:spcPts val="0"/>
              </a:spcAft>
              <a:buClr>
                <a:srgbClr val="242424"/>
              </a:buClr>
              <a:buSzPts val="1200"/>
              <a:buFont typeface="Poppins"/>
              <a:buAutoNum type="arabicPeriod"/>
            </a:pPr>
            <a:r>
              <a:rPr lang="en" sz="1200">
                <a:solidFill>
                  <a:srgbClr val="242424"/>
                </a:solidFill>
                <a:latin typeface="Poppins"/>
                <a:ea typeface="Poppins"/>
                <a:cs typeface="Poppins"/>
                <a:sym typeface="Poppins"/>
              </a:rPr>
              <a:t>Return a function from another function as a result</a:t>
            </a:r>
            <a:endParaRPr sz="1200">
              <a:solidFill>
                <a:srgbClr val="242424"/>
              </a:solidFill>
              <a:latin typeface="Poppins"/>
              <a:ea typeface="Poppins"/>
              <a:cs typeface="Poppins"/>
              <a:sym typeface="Poppins"/>
            </a:endParaRPr>
          </a:p>
          <a:p>
            <a:pPr indent="0" lvl="0" marL="0" rtl="0" algn="l">
              <a:lnSpc>
                <a:spcPct val="115000"/>
              </a:lnSpc>
              <a:spcBef>
                <a:spcPts val="1300"/>
              </a:spcBef>
              <a:spcAft>
                <a:spcPts val="1300"/>
              </a:spcAft>
              <a:buNone/>
            </a:pPr>
            <a:r>
              <a:rPr lang="en" sz="1200">
                <a:solidFill>
                  <a:srgbClr val="272822"/>
                </a:solidFill>
                <a:latin typeface="Poppins"/>
                <a:ea typeface="Poppins"/>
                <a:cs typeface="Poppins"/>
                <a:sym typeface="Poppins"/>
              </a:rPr>
              <a:t>There are a few different ways that you can assign a function to a variable in Kotlin.</a:t>
            </a:r>
            <a:endParaRPr sz="1200">
              <a:solidFill>
                <a:srgbClr val="242424"/>
              </a:solidFill>
              <a:latin typeface="Poppins"/>
              <a:ea typeface="Poppins"/>
              <a:cs typeface="Poppins"/>
              <a:sym typeface="Poppins"/>
            </a:endParaRPr>
          </a:p>
        </p:txBody>
      </p:sp>
      <p:sp>
        <p:nvSpPr>
          <p:cNvPr id="943" name="Google Shape;943;p110"/>
          <p:cNvSpPr txBox="1"/>
          <p:nvPr/>
        </p:nvSpPr>
        <p:spPr>
          <a:xfrm>
            <a:off x="882225" y="27389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200">
                <a:solidFill>
                  <a:srgbClr val="272822"/>
                </a:solidFill>
                <a:latin typeface="Poppins"/>
                <a:ea typeface="Poppins"/>
                <a:cs typeface="Poppins"/>
                <a:sym typeface="Poppins"/>
              </a:rPr>
              <a:t>Anonymous Function</a:t>
            </a:r>
            <a:endParaRPr sz="1200">
              <a:latin typeface="Poppins"/>
              <a:ea typeface="Poppins"/>
              <a:cs typeface="Poppins"/>
              <a:sym typeface="Poppins"/>
            </a:endParaRPr>
          </a:p>
        </p:txBody>
      </p:sp>
      <p:sp>
        <p:nvSpPr>
          <p:cNvPr id="944" name="Google Shape;944;p110"/>
          <p:cNvSpPr txBox="1"/>
          <p:nvPr/>
        </p:nvSpPr>
        <p:spPr>
          <a:xfrm>
            <a:off x="1132075" y="3127534"/>
            <a:ext cx="4494000" cy="3477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rgbClr val="700080"/>
                </a:solidFill>
                <a:latin typeface="Roboto Mono"/>
                <a:ea typeface="Roboto Mono"/>
                <a:cs typeface="Roboto Mono"/>
                <a:sym typeface="Roboto Mono"/>
              </a:rPr>
              <a:t>val</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add</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b="1" lang="en" sz="1150">
                <a:solidFill>
                  <a:srgbClr val="700080"/>
                </a:solidFill>
                <a:latin typeface="Roboto Mono"/>
                <a:ea typeface="Roboto Mono"/>
                <a:cs typeface="Roboto Mono"/>
                <a:sym typeface="Roboto Mono"/>
              </a:rPr>
              <a:t>fun</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a</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b</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a</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b</a:t>
            </a:r>
            <a:endParaRPr sz="1150">
              <a:latin typeface="Roboto Mono"/>
              <a:ea typeface="Roboto Mono"/>
              <a:cs typeface="Roboto Mono"/>
              <a:sym typeface="Roboto Mono"/>
            </a:endParaRPr>
          </a:p>
        </p:txBody>
      </p:sp>
      <p:sp>
        <p:nvSpPr>
          <p:cNvPr id="945" name="Google Shape;945;p110"/>
          <p:cNvSpPr txBox="1"/>
          <p:nvPr/>
        </p:nvSpPr>
        <p:spPr>
          <a:xfrm>
            <a:off x="882225" y="3650263"/>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200">
                <a:solidFill>
                  <a:srgbClr val="272822"/>
                </a:solidFill>
                <a:latin typeface="Poppins"/>
                <a:ea typeface="Poppins"/>
                <a:cs typeface="Poppins"/>
                <a:sym typeface="Poppins"/>
              </a:rPr>
              <a:t>Lambda</a:t>
            </a:r>
            <a:endParaRPr sz="1200">
              <a:latin typeface="Poppins"/>
              <a:ea typeface="Poppins"/>
              <a:cs typeface="Poppins"/>
              <a:sym typeface="Poppins"/>
            </a:endParaRPr>
          </a:p>
        </p:txBody>
      </p:sp>
      <p:sp>
        <p:nvSpPr>
          <p:cNvPr id="946" name="Google Shape;946;p110"/>
          <p:cNvSpPr txBox="1"/>
          <p:nvPr/>
        </p:nvSpPr>
        <p:spPr>
          <a:xfrm>
            <a:off x="1132075" y="4038897"/>
            <a:ext cx="4494000" cy="3477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rgbClr val="700080"/>
                </a:solidFill>
                <a:latin typeface="Roboto Mono"/>
                <a:ea typeface="Roboto Mono"/>
                <a:cs typeface="Roboto Mono"/>
                <a:sym typeface="Roboto Mono"/>
              </a:rPr>
              <a:t>val</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subtract</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 </a:t>
            </a:r>
            <a:r>
              <a:rPr lang="en" sz="1150">
                <a:solidFill>
                  <a:srgbClr val="1AB1CD"/>
                </a:solidFill>
                <a:latin typeface="Roboto Mono"/>
                <a:ea typeface="Roboto Mono"/>
                <a:cs typeface="Roboto Mono"/>
                <a:sym typeface="Roboto Mono"/>
              </a:rPr>
              <a:t>a</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b</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-&gt;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a</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b</a:t>
            </a:r>
            <a:r>
              <a:rPr lang="en" sz="1150">
                <a:latin typeface="Roboto Mono"/>
                <a:ea typeface="Roboto Mono"/>
                <a:cs typeface="Roboto Mono"/>
                <a:sym typeface="Roboto Mono"/>
              </a:rPr>
              <a:t> }</a:t>
            </a:r>
            <a:endParaRPr sz="1150">
              <a:latin typeface="Roboto Mono"/>
              <a:ea typeface="Roboto Mono"/>
              <a:cs typeface="Roboto Mono"/>
              <a:sym typeface="Roboto Mon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1"/>
          <p:cNvSpPr txBox="1"/>
          <p:nvPr>
            <p:ph type="title"/>
          </p:nvPr>
        </p:nvSpPr>
        <p:spPr>
          <a:xfrm>
            <a:off x="720000" y="387600"/>
            <a:ext cx="8071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Class Function</a:t>
            </a:r>
            <a:endParaRPr/>
          </a:p>
        </p:txBody>
      </p:sp>
      <p:sp>
        <p:nvSpPr>
          <p:cNvPr id="952" name="Google Shape;952;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3" name="Google Shape;953;p111"/>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954" name="Google Shape;954;p111"/>
          <p:cNvSpPr txBox="1"/>
          <p:nvPr/>
        </p:nvSpPr>
        <p:spPr>
          <a:xfrm>
            <a:off x="829275" y="1216751"/>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200">
                <a:solidFill>
                  <a:srgbClr val="272822"/>
                </a:solidFill>
                <a:latin typeface="Poppins"/>
                <a:ea typeface="Poppins"/>
                <a:cs typeface="Poppins"/>
                <a:sym typeface="Poppins"/>
              </a:rPr>
              <a:t>Function Reference</a:t>
            </a:r>
            <a:endParaRPr b="1" sz="1200">
              <a:solidFill>
                <a:srgbClr val="272822"/>
              </a:solidFill>
              <a:latin typeface="Poppins"/>
              <a:ea typeface="Poppins"/>
              <a:cs typeface="Poppins"/>
              <a:sym typeface="Poppins"/>
            </a:endParaRPr>
          </a:p>
        </p:txBody>
      </p:sp>
      <p:sp>
        <p:nvSpPr>
          <p:cNvPr id="955" name="Google Shape;955;p111"/>
          <p:cNvSpPr txBox="1"/>
          <p:nvPr/>
        </p:nvSpPr>
        <p:spPr>
          <a:xfrm>
            <a:off x="1079125" y="1605350"/>
            <a:ext cx="5354100" cy="22437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50">
                <a:solidFill>
                  <a:srgbClr val="700080"/>
                </a:solidFill>
                <a:latin typeface="Roboto Mono"/>
                <a:ea typeface="Roboto Mono"/>
                <a:cs typeface="Roboto Mono"/>
                <a:sym typeface="Roboto Mono"/>
              </a:rPr>
              <a:t>class</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Example</a:t>
            </a:r>
            <a:r>
              <a:rPr lang="en" sz="1150">
                <a:latin typeface="Roboto Mono"/>
                <a:ea typeface="Roboto Mono"/>
                <a:cs typeface="Roboto Mono"/>
                <a:sym typeface="Roboto Mono"/>
              </a:rPr>
              <a:t> {</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r>
              <a:rPr b="1" lang="en" sz="1150">
                <a:solidFill>
                  <a:srgbClr val="700080"/>
                </a:solidFill>
                <a:latin typeface="Roboto Mono"/>
                <a:ea typeface="Roboto Mono"/>
                <a:cs typeface="Roboto Mono"/>
                <a:sym typeface="Roboto Mono"/>
              </a:rPr>
              <a:t>fun</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add</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a</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b</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a</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b</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r>
              <a:rPr b="1" lang="en" sz="1150">
                <a:solidFill>
                  <a:srgbClr val="700080"/>
                </a:solidFill>
                <a:latin typeface="Roboto Mono"/>
                <a:ea typeface="Roboto Mono"/>
                <a:cs typeface="Roboto Mono"/>
                <a:sym typeface="Roboto Mono"/>
              </a:rPr>
              <a:t>fun</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mlt</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a</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b</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a</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b</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r>
              <a:rPr b="1" lang="en" sz="1150">
                <a:solidFill>
                  <a:srgbClr val="700080"/>
                </a:solidFill>
                <a:latin typeface="Roboto Mono"/>
                <a:ea typeface="Roboto Mono"/>
                <a:cs typeface="Roboto Mono"/>
                <a:sym typeface="Roboto Mono"/>
              </a:rPr>
              <a:t>fun</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doIt</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operation</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-&gt;</a:t>
            </a:r>
            <a:r>
              <a:rPr lang="en" sz="1150">
                <a:latin typeface="Roboto Mono"/>
                <a:ea typeface="Roboto Mono"/>
                <a:cs typeface="Roboto Mono"/>
                <a:sym typeface="Roboto Mono"/>
              </a:rPr>
              <a:t> </a:t>
            </a:r>
            <a:r>
              <a:rPr lang="en" sz="1150">
                <a:solidFill>
                  <a:srgbClr val="008050"/>
                </a:solidFill>
                <a:latin typeface="Roboto Mono"/>
                <a:ea typeface="Roboto Mono"/>
                <a:cs typeface="Roboto Mono"/>
                <a:sym typeface="Roboto Mono"/>
              </a:rPr>
              <a:t>Int</a:t>
            </a:r>
            <a:r>
              <a:rPr lang="en" sz="1150">
                <a:latin typeface="Roboto Mono"/>
                <a:ea typeface="Roboto Mono"/>
                <a:cs typeface="Roboto Mono"/>
                <a:sym typeface="Roboto Mono"/>
              </a:rPr>
              <a:t>) {</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operation</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invoke</a:t>
            </a:r>
            <a:r>
              <a:rPr lang="en" sz="1150">
                <a:latin typeface="Roboto Mono"/>
                <a:ea typeface="Roboto Mono"/>
                <a:cs typeface="Roboto Mono"/>
                <a:sym typeface="Roboto Mono"/>
              </a:rPr>
              <a:t>(</a:t>
            </a:r>
            <a:r>
              <a:rPr lang="en" sz="1150">
                <a:solidFill>
                  <a:srgbClr val="106040"/>
                </a:solidFill>
                <a:latin typeface="Roboto Mono"/>
                <a:ea typeface="Roboto Mono"/>
                <a:cs typeface="Roboto Mono"/>
                <a:sym typeface="Roboto Mono"/>
              </a:rPr>
              <a:t>2</a:t>
            </a:r>
            <a:r>
              <a:rPr lang="en" sz="1150">
                <a:latin typeface="Roboto Mono"/>
                <a:ea typeface="Roboto Mono"/>
                <a:cs typeface="Roboto Mono"/>
                <a:sym typeface="Roboto Mono"/>
              </a:rPr>
              <a:t>, </a:t>
            </a:r>
            <a:r>
              <a:rPr lang="en" sz="1150">
                <a:solidFill>
                  <a:srgbClr val="106040"/>
                </a:solidFill>
                <a:latin typeface="Roboto Mono"/>
                <a:ea typeface="Roboto Mono"/>
                <a:cs typeface="Roboto Mono"/>
                <a:sym typeface="Roboto Mono"/>
              </a:rPr>
              <a:t>3</a:t>
            </a:r>
            <a:r>
              <a:rPr lang="en" sz="1150">
                <a:latin typeface="Roboto Mono"/>
                <a:ea typeface="Roboto Mono"/>
                <a:cs typeface="Roboto Mono"/>
                <a:sym typeface="Roboto Mono"/>
              </a:rPr>
              <a:t>)</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endParaRPr sz="1150">
              <a:latin typeface="Roboto Mono"/>
              <a:ea typeface="Roboto Mono"/>
              <a:cs typeface="Roboto Mono"/>
              <a:sym typeface="Roboto Mono"/>
            </a:endParaRPr>
          </a:p>
          <a:p>
            <a:pPr indent="0" lvl="0" marL="0" rtl="0" algn="l">
              <a:spcBef>
                <a:spcPts val="0"/>
              </a:spcBef>
              <a:spcAft>
                <a:spcPts val="0"/>
              </a:spcAft>
              <a:buNone/>
            </a:pPr>
            <a:r>
              <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r>
              <a:rPr b="1" lang="en" sz="1150">
                <a:solidFill>
                  <a:srgbClr val="700080"/>
                </a:solidFill>
                <a:latin typeface="Roboto Mono"/>
                <a:ea typeface="Roboto Mono"/>
                <a:cs typeface="Roboto Mono"/>
                <a:sym typeface="Roboto Mono"/>
              </a:rPr>
              <a:t>fun</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doAdd</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doIt</a:t>
            </a:r>
            <a:r>
              <a:rPr lang="en" sz="1150">
                <a:latin typeface="Roboto Mono"/>
                <a:ea typeface="Roboto Mono"/>
                <a:cs typeface="Roboto Mono"/>
                <a:sym typeface="Roboto Mono"/>
              </a:rPr>
              <a:t>(</a:t>
            </a:r>
            <a:r>
              <a:rPr b="1" lang="en" sz="1150">
                <a:solidFill>
                  <a:srgbClr val="700080"/>
                </a:solidFill>
                <a:latin typeface="Roboto Mono"/>
                <a:ea typeface="Roboto Mono"/>
                <a:cs typeface="Roboto Mono"/>
                <a:sym typeface="Roboto Mono"/>
              </a:rPr>
              <a:t>this</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add</a:t>
            </a:r>
            <a:r>
              <a:rPr lang="en" sz="1150">
                <a:latin typeface="Roboto Mono"/>
                <a:ea typeface="Roboto Mono"/>
                <a:cs typeface="Roboto Mono"/>
                <a:sym typeface="Roboto Mono"/>
              </a:rPr>
              <a:t>)</a:t>
            </a:r>
            <a:endParaRPr sz="1150">
              <a:latin typeface="Roboto Mono"/>
              <a:ea typeface="Roboto Mono"/>
              <a:cs typeface="Roboto Mono"/>
              <a:sym typeface="Roboto Mono"/>
            </a:endParaRPr>
          </a:p>
          <a:p>
            <a:pPr indent="0" lvl="0" marL="0" rtl="0" algn="l">
              <a:spcBef>
                <a:spcPts val="0"/>
              </a:spcBef>
              <a:spcAft>
                <a:spcPts val="0"/>
              </a:spcAft>
              <a:buNone/>
            </a:pPr>
            <a:r>
              <a:rPr lang="en" sz="1150">
                <a:latin typeface="Roboto Mono"/>
                <a:ea typeface="Roboto Mono"/>
                <a:cs typeface="Roboto Mono"/>
                <a:sym typeface="Roboto Mono"/>
              </a:rPr>
              <a:t>	</a:t>
            </a:r>
            <a:r>
              <a:rPr b="1" lang="en" sz="1150">
                <a:solidFill>
                  <a:srgbClr val="700080"/>
                </a:solidFill>
                <a:latin typeface="Roboto Mono"/>
                <a:ea typeface="Roboto Mono"/>
                <a:cs typeface="Roboto Mono"/>
                <a:sym typeface="Roboto Mono"/>
              </a:rPr>
              <a:t>fun</a:t>
            </a:r>
            <a:r>
              <a:rPr lang="en" sz="1150">
                <a:latin typeface="Roboto Mono"/>
                <a:ea typeface="Roboto Mono"/>
                <a:cs typeface="Roboto Mono"/>
                <a:sym typeface="Roboto Mono"/>
              </a:rPr>
              <a:t> </a:t>
            </a:r>
            <a:r>
              <a:rPr lang="en" sz="1150">
                <a:solidFill>
                  <a:srgbClr val="0000F0"/>
                </a:solidFill>
                <a:latin typeface="Roboto Mono"/>
                <a:ea typeface="Roboto Mono"/>
                <a:cs typeface="Roboto Mono"/>
                <a:sym typeface="Roboto Mono"/>
              </a:rPr>
              <a:t>doMultiply</a:t>
            </a:r>
            <a:r>
              <a:rPr lang="en" sz="1150">
                <a:latin typeface="Roboto Mono"/>
                <a:ea typeface="Roboto Mono"/>
                <a:cs typeface="Roboto Mono"/>
                <a:sym typeface="Roboto Mono"/>
              </a:rPr>
              <a:t>() </a:t>
            </a:r>
            <a:r>
              <a:rPr b="1" lang="en" sz="1150">
                <a:solidFill>
                  <a:srgbClr val="EE11FF"/>
                </a:solidFill>
                <a:latin typeface="Roboto Mono"/>
                <a:ea typeface="Roboto Mono"/>
                <a:cs typeface="Roboto Mono"/>
                <a:sym typeface="Roboto Mono"/>
              </a:rPr>
              <a:t>=</a:t>
            </a:r>
            <a:r>
              <a:rPr lang="en" sz="1150">
                <a:latin typeface="Roboto Mono"/>
                <a:ea typeface="Roboto Mono"/>
                <a:cs typeface="Roboto Mono"/>
                <a:sym typeface="Roboto Mono"/>
              </a:rPr>
              <a:t> </a:t>
            </a:r>
            <a:r>
              <a:rPr lang="en" sz="1150">
                <a:solidFill>
                  <a:srgbClr val="1AB1CD"/>
                </a:solidFill>
                <a:latin typeface="Roboto Mono"/>
                <a:ea typeface="Roboto Mono"/>
                <a:cs typeface="Roboto Mono"/>
                <a:sym typeface="Roboto Mono"/>
              </a:rPr>
              <a:t>doIt</a:t>
            </a:r>
            <a:r>
              <a:rPr lang="en" sz="1150">
                <a:latin typeface="Roboto Mono"/>
                <a:ea typeface="Roboto Mono"/>
                <a:cs typeface="Roboto Mono"/>
                <a:sym typeface="Roboto Mono"/>
              </a:rPr>
              <a:t>(</a:t>
            </a:r>
            <a:r>
              <a:rPr b="1" lang="en" sz="1150">
                <a:solidFill>
                  <a:srgbClr val="700080"/>
                </a:solidFill>
                <a:latin typeface="Roboto Mono"/>
                <a:ea typeface="Roboto Mono"/>
                <a:cs typeface="Roboto Mono"/>
                <a:sym typeface="Roboto Mono"/>
              </a:rPr>
              <a:t>this</a:t>
            </a:r>
            <a:r>
              <a:rPr lang="en" sz="1150">
                <a:latin typeface="Roboto Mono"/>
                <a:ea typeface="Roboto Mono"/>
                <a:cs typeface="Roboto Mono"/>
                <a:sym typeface="Roboto Mono"/>
              </a:rPr>
              <a:t>::</a:t>
            </a:r>
            <a:r>
              <a:rPr lang="en" sz="1150">
                <a:solidFill>
                  <a:srgbClr val="1AB1CD"/>
                </a:solidFill>
                <a:latin typeface="Roboto Mono"/>
                <a:ea typeface="Roboto Mono"/>
                <a:cs typeface="Roboto Mono"/>
                <a:sym typeface="Roboto Mono"/>
              </a:rPr>
              <a:t>mlt</a:t>
            </a:r>
            <a:r>
              <a:rPr lang="en" sz="1150">
                <a:latin typeface="Roboto Mono"/>
                <a:ea typeface="Roboto Mono"/>
                <a:cs typeface="Roboto Mono"/>
                <a:sym typeface="Roboto Mono"/>
              </a:rPr>
              <a:t>)</a:t>
            </a:r>
            <a:endParaRPr sz="1150">
              <a:latin typeface="Roboto Mono"/>
              <a:ea typeface="Roboto Mono"/>
              <a:cs typeface="Roboto Mono"/>
              <a:sym typeface="Roboto Mono"/>
            </a:endParaRPr>
          </a:p>
          <a:p>
            <a:pPr indent="0" lvl="0" marL="139700" marR="139700" rtl="0" algn="l">
              <a:lnSpc>
                <a:spcPct val="150000"/>
              </a:lnSpc>
              <a:spcBef>
                <a:spcPts val="600"/>
              </a:spcBef>
              <a:spcAft>
                <a:spcPts val="0"/>
              </a:spcAft>
              <a:buNone/>
            </a:pPr>
            <a:r>
              <a:rPr lang="en" sz="1150">
                <a:latin typeface="Roboto Mono"/>
                <a:ea typeface="Roboto Mono"/>
                <a:cs typeface="Roboto Mono"/>
                <a:sym typeface="Roboto Mono"/>
              </a:rPr>
              <a:t>}</a:t>
            </a:r>
            <a:endParaRPr sz="1150">
              <a:latin typeface="Roboto Mono"/>
              <a:ea typeface="Roboto Mono"/>
              <a:cs typeface="Roboto Mono"/>
              <a:sym typeface="Roboto Mono"/>
            </a:endParaRPr>
          </a:p>
          <a:p>
            <a:pPr indent="0" lvl="0" marL="0" rtl="0" algn="l">
              <a:spcBef>
                <a:spcPts val="600"/>
              </a:spcBef>
              <a:spcAft>
                <a:spcPts val="0"/>
              </a:spcAft>
              <a:buNone/>
            </a:pPr>
            <a:r>
              <a:t/>
            </a:r>
            <a:endParaRPr sz="1150">
              <a:latin typeface="Roboto Mono"/>
              <a:ea typeface="Roboto Mono"/>
              <a:cs typeface="Roboto Mono"/>
              <a:sym typeface="Roboto Mon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2"/>
          <p:cNvSpPr txBox="1"/>
          <p:nvPr>
            <p:ph type="title"/>
          </p:nvPr>
        </p:nvSpPr>
        <p:spPr>
          <a:xfrm>
            <a:off x="720000" y="387600"/>
            <a:ext cx="8071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functions</a:t>
            </a:r>
            <a:endParaRPr/>
          </a:p>
        </p:txBody>
      </p:sp>
      <p:sp>
        <p:nvSpPr>
          <p:cNvPr id="961" name="Google Shape;961;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2" name="Google Shape;962;p112"/>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963" name="Google Shape;963;p112"/>
          <p:cNvSpPr txBox="1"/>
          <p:nvPr/>
        </p:nvSpPr>
        <p:spPr>
          <a:xfrm>
            <a:off x="913450" y="1116450"/>
            <a:ext cx="733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In this scope, you can access the object without its name. Such functions are called scope functions. There are five of them: </a:t>
            </a:r>
            <a:r>
              <a:rPr lang="en" sz="1200">
                <a:solidFill>
                  <a:srgbClr val="0000EE"/>
                </a:solidFill>
                <a:highlight>
                  <a:srgbClr val="FFFFFF"/>
                </a:highlight>
                <a:uFill>
                  <a:noFill/>
                </a:uFill>
                <a:latin typeface="Poppins"/>
                <a:ea typeface="Poppins"/>
                <a:cs typeface="Poppins"/>
                <a:sym typeface="Poppins"/>
                <a:hlinkClick r:id="rId3">
                  <a:extLst>
                    <a:ext uri="{A12FA001-AC4F-418D-AE19-62706E023703}">
                      <ahyp:hlinkClr val="tx"/>
                    </a:ext>
                  </a:extLst>
                </a:hlinkClick>
              </a:rPr>
              <a:t>let</a:t>
            </a:r>
            <a:r>
              <a:rPr lang="en" sz="1200">
                <a:solidFill>
                  <a:srgbClr val="19191C"/>
                </a:solidFill>
                <a:highlight>
                  <a:srgbClr val="FFFFFF"/>
                </a:highlight>
                <a:latin typeface="Poppins"/>
                <a:ea typeface="Poppins"/>
                <a:cs typeface="Poppins"/>
                <a:sym typeface="Poppins"/>
              </a:rPr>
              <a:t>, </a:t>
            </a:r>
            <a:r>
              <a:rPr lang="en" sz="1200">
                <a:solidFill>
                  <a:srgbClr val="0000EE"/>
                </a:solidFill>
                <a:highlight>
                  <a:srgbClr val="FFFFFF"/>
                </a:highlight>
                <a:uFill>
                  <a:noFill/>
                </a:uFill>
                <a:latin typeface="Poppins"/>
                <a:ea typeface="Poppins"/>
                <a:cs typeface="Poppins"/>
                <a:sym typeface="Poppins"/>
                <a:hlinkClick r:id="rId4">
                  <a:extLst>
                    <a:ext uri="{A12FA001-AC4F-418D-AE19-62706E023703}">
                      <ahyp:hlinkClr val="tx"/>
                    </a:ext>
                  </a:extLst>
                </a:hlinkClick>
              </a:rPr>
              <a:t>run</a:t>
            </a:r>
            <a:r>
              <a:rPr lang="en" sz="1200">
                <a:solidFill>
                  <a:srgbClr val="19191C"/>
                </a:solidFill>
                <a:highlight>
                  <a:srgbClr val="FFFFFF"/>
                </a:highlight>
                <a:latin typeface="Poppins"/>
                <a:ea typeface="Poppins"/>
                <a:cs typeface="Poppins"/>
                <a:sym typeface="Poppins"/>
              </a:rPr>
              <a:t>, </a:t>
            </a:r>
            <a:r>
              <a:rPr lang="en" sz="1200">
                <a:solidFill>
                  <a:srgbClr val="0000EE"/>
                </a:solidFill>
                <a:highlight>
                  <a:srgbClr val="FFFFFF"/>
                </a:highlight>
                <a:uFill>
                  <a:noFill/>
                </a:uFill>
                <a:latin typeface="Poppins"/>
                <a:ea typeface="Poppins"/>
                <a:cs typeface="Poppins"/>
                <a:sym typeface="Poppins"/>
                <a:hlinkClick r:id="rId5">
                  <a:extLst>
                    <a:ext uri="{A12FA001-AC4F-418D-AE19-62706E023703}">
                      <ahyp:hlinkClr val="tx"/>
                    </a:ext>
                  </a:extLst>
                </a:hlinkClick>
              </a:rPr>
              <a:t>with</a:t>
            </a:r>
            <a:r>
              <a:rPr lang="en" sz="1200">
                <a:solidFill>
                  <a:srgbClr val="19191C"/>
                </a:solidFill>
                <a:highlight>
                  <a:srgbClr val="FFFFFF"/>
                </a:highlight>
                <a:latin typeface="Poppins"/>
                <a:ea typeface="Poppins"/>
                <a:cs typeface="Poppins"/>
                <a:sym typeface="Poppins"/>
              </a:rPr>
              <a:t>, </a:t>
            </a:r>
            <a:r>
              <a:rPr lang="en" sz="1200">
                <a:solidFill>
                  <a:srgbClr val="0000EE"/>
                </a:solidFill>
                <a:highlight>
                  <a:srgbClr val="FFFFFF"/>
                </a:highlight>
                <a:uFill>
                  <a:noFill/>
                </a:uFill>
                <a:latin typeface="Poppins"/>
                <a:ea typeface="Poppins"/>
                <a:cs typeface="Poppins"/>
                <a:sym typeface="Poppins"/>
                <a:hlinkClick r:id="rId6">
                  <a:extLst>
                    <a:ext uri="{A12FA001-AC4F-418D-AE19-62706E023703}">
                      <ahyp:hlinkClr val="tx"/>
                    </a:ext>
                  </a:extLst>
                </a:hlinkClick>
              </a:rPr>
              <a:t>apply</a:t>
            </a:r>
            <a:r>
              <a:rPr lang="en" sz="1200">
                <a:solidFill>
                  <a:srgbClr val="19191C"/>
                </a:solidFill>
                <a:highlight>
                  <a:srgbClr val="FFFFFF"/>
                </a:highlight>
                <a:latin typeface="Poppins"/>
                <a:ea typeface="Poppins"/>
                <a:cs typeface="Poppins"/>
                <a:sym typeface="Poppins"/>
              </a:rPr>
              <a:t>, and </a:t>
            </a:r>
            <a:r>
              <a:rPr lang="en" sz="1200">
                <a:solidFill>
                  <a:srgbClr val="0000EE"/>
                </a:solidFill>
                <a:highlight>
                  <a:srgbClr val="FFFFFF"/>
                </a:highlight>
                <a:uFill>
                  <a:noFill/>
                </a:uFill>
                <a:latin typeface="Poppins"/>
                <a:ea typeface="Poppins"/>
                <a:cs typeface="Poppins"/>
                <a:sym typeface="Poppins"/>
                <a:hlinkClick r:id="rId7">
                  <a:extLst>
                    <a:ext uri="{A12FA001-AC4F-418D-AE19-62706E023703}">
                      <ahyp:hlinkClr val="tx"/>
                    </a:ext>
                  </a:extLst>
                </a:hlinkClick>
              </a:rPr>
              <a:t>also</a:t>
            </a:r>
            <a:endParaRPr sz="1200">
              <a:latin typeface="Poppins"/>
              <a:ea typeface="Poppins"/>
              <a:cs typeface="Poppins"/>
              <a:sym typeface="Poppins"/>
            </a:endParaRPr>
          </a:p>
        </p:txBody>
      </p:sp>
      <p:pic>
        <p:nvPicPr>
          <p:cNvPr id="964" name="Google Shape;964;p112"/>
          <p:cNvPicPr preferRelativeResize="0"/>
          <p:nvPr/>
        </p:nvPicPr>
        <p:blipFill rotWithShape="1">
          <a:blip r:embed="rId8">
            <a:alphaModFix/>
          </a:blip>
          <a:srcRect b="2400" l="0" r="1613" t="0"/>
          <a:stretch/>
        </p:blipFill>
        <p:spPr>
          <a:xfrm>
            <a:off x="1034650" y="1670550"/>
            <a:ext cx="6556998" cy="3091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32"/>
          <p:cNvSpPr txBox="1"/>
          <p:nvPr/>
        </p:nvSpPr>
        <p:spPr>
          <a:xfrm>
            <a:off x="4117775" y="1098725"/>
            <a:ext cx="5026200" cy="2495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80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Main</a:t>
            </a:r>
            <a:endParaRPr>
              <a:solidFill>
                <a:srgbClr val="202124"/>
              </a:solidFill>
              <a:highlight>
                <a:srgbClr val="FFFFFF"/>
              </a:highlight>
              <a:latin typeface="Poppins"/>
              <a:ea typeface="Poppins"/>
              <a:cs typeface="Poppins"/>
              <a:sym typeface="Poppins"/>
            </a:endParaRPr>
          </a:p>
          <a:p>
            <a:pPr indent="-317500" lvl="1" marL="914400" rtl="0" algn="l">
              <a:lnSpc>
                <a:spcPct val="115000"/>
              </a:lnSpc>
              <a:spcBef>
                <a:spcPts val="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contains the main source code for Android application.</a:t>
            </a:r>
            <a:endParaRPr>
              <a:solidFill>
                <a:srgbClr val="202124"/>
              </a:solidFill>
              <a:highlight>
                <a:srgbClr val="FFFFFF"/>
              </a:highlight>
              <a:latin typeface="Poppins"/>
              <a:ea typeface="Poppins"/>
              <a:cs typeface="Poppins"/>
              <a:sym typeface="Poppins"/>
            </a:endParaRPr>
          </a:p>
          <a:p>
            <a:pPr indent="-317500" lvl="1" marL="914400" rtl="0" algn="l">
              <a:lnSpc>
                <a:spcPct val="115000"/>
              </a:lnSpc>
              <a:spcBef>
                <a:spcPts val="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Src </a:t>
            </a:r>
            <a:r>
              <a:rPr lang="en">
                <a:solidFill>
                  <a:srgbClr val="202124"/>
                </a:solidFill>
                <a:highlight>
                  <a:srgbClr val="FFFFFF"/>
                </a:highlight>
                <a:latin typeface="Poppins"/>
                <a:ea typeface="Poppins"/>
                <a:cs typeface="Poppins"/>
                <a:sym typeface="Poppins"/>
              </a:rPr>
              <a:t>folder</a:t>
            </a:r>
            <a:r>
              <a:rPr lang="en">
                <a:solidFill>
                  <a:srgbClr val="202124"/>
                </a:solidFill>
                <a:highlight>
                  <a:srgbClr val="FFFFFF"/>
                </a:highlight>
                <a:latin typeface="Poppins"/>
                <a:ea typeface="Poppins"/>
                <a:cs typeface="Poppins"/>
                <a:sym typeface="Poppins"/>
              </a:rPr>
              <a:t> is non-code </a:t>
            </a:r>
            <a:r>
              <a:rPr lang="en">
                <a:solidFill>
                  <a:srgbClr val="202124"/>
                </a:solidFill>
                <a:highlight>
                  <a:schemeClr val="lt1"/>
                </a:highlight>
                <a:latin typeface="Poppins"/>
                <a:ea typeface="Poppins"/>
                <a:cs typeface="Poppins"/>
                <a:sym typeface="Poppins"/>
              </a:rPr>
              <a:t>resources such as layouts, drawables, values, and other assets used by application.</a:t>
            </a:r>
            <a:endParaRPr>
              <a:solidFill>
                <a:srgbClr val="202124"/>
              </a:solidFill>
              <a:highlight>
                <a:srgbClr val="FFFFFF"/>
              </a:highlight>
              <a:latin typeface="Poppins"/>
              <a:ea typeface="Poppins"/>
              <a:cs typeface="Poppins"/>
              <a:sym typeface="Poppins"/>
            </a:endParaRPr>
          </a:p>
          <a:p>
            <a:pPr indent="-317500" lvl="0" marL="457200" rtl="0" algn="l">
              <a:lnSpc>
                <a:spcPct val="115000"/>
              </a:lnSpc>
              <a:spcBef>
                <a:spcPts val="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A</a:t>
            </a:r>
            <a:r>
              <a:rPr lang="en">
                <a:solidFill>
                  <a:srgbClr val="202124"/>
                </a:solidFill>
                <a:highlight>
                  <a:srgbClr val="FFFFFF"/>
                </a:highlight>
                <a:latin typeface="Poppins"/>
                <a:ea typeface="Poppins"/>
                <a:cs typeface="Poppins"/>
                <a:sym typeface="Poppins"/>
              </a:rPr>
              <a:t>ndroidTest for UI test</a:t>
            </a:r>
            <a:endParaRPr>
              <a:solidFill>
                <a:srgbClr val="202124"/>
              </a:solidFill>
              <a:highlight>
                <a:srgbClr val="FFFFFF"/>
              </a:highlight>
              <a:latin typeface="Poppins"/>
              <a:ea typeface="Poppins"/>
              <a:cs typeface="Poppins"/>
              <a:sym typeface="Poppins"/>
            </a:endParaRPr>
          </a:p>
          <a:p>
            <a:pPr indent="-317500" lvl="0" marL="457200" rtl="0" algn="l">
              <a:lnSpc>
                <a:spcPct val="115000"/>
              </a:lnSpc>
              <a:spcBef>
                <a:spcPts val="0"/>
              </a:spcBef>
              <a:spcAft>
                <a:spcPts val="0"/>
              </a:spcAft>
              <a:buClr>
                <a:srgbClr val="202124"/>
              </a:buClr>
              <a:buSzPts val="1400"/>
              <a:buFont typeface="Poppins"/>
              <a:buChar char="●"/>
            </a:pPr>
            <a:r>
              <a:rPr lang="en">
                <a:solidFill>
                  <a:srgbClr val="202124"/>
                </a:solidFill>
                <a:highlight>
                  <a:srgbClr val="FFFFFF"/>
                </a:highlight>
                <a:latin typeface="Poppins"/>
                <a:ea typeface="Poppins"/>
                <a:cs typeface="Poppins"/>
                <a:sym typeface="Poppins"/>
              </a:rPr>
              <a:t>Test for Unit Test</a:t>
            </a:r>
            <a:endParaRPr>
              <a:solidFill>
                <a:srgbClr val="202124"/>
              </a:solidFill>
              <a:highlight>
                <a:srgbClr val="FFFFFF"/>
              </a:highlight>
              <a:latin typeface="Poppins"/>
              <a:ea typeface="Poppins"/>
              <a:cs typeface="Poppins"/>
              <a:sym typeface="Poppins"/>
            </a:endParaRPr>
          </a:p>
          <a:p>
            <a:pPr indent="0" lvl="0" marL="0" rtl="0" algn="l">
              <a:spcBef>
                <a:spcPts val="400"/>
              </a:spcBef>
              <a:spcAft>
                <a:spcPts val="0"/>
              </a:spcAft>
              <a:buNone/>
            </a:pPr>
            <a:r>
              <a:t/>
            </a:r>
            <a:endParaRPr sz="1800">
              <a:solidFill>
                <a:schemeClr val="dk1"/>
              </a:solidFill>
              <a:latin typeface="Poppins"/>
              <a:ea typeface="Poppins"/>
              <a:cs typeface="Poppins"/>
              <a:sym typeface="Poppins"/>
            </a:endParaRPr>
          </a:p>
        </p:txBody>
      </p:sp>
      <p:sp>
        <p:nvSpPr>
          <p:cNvPr id="249" name="Google Shape;249;p32"/>
          <p:cNvSpPr/>
          <p:nvPr/>
        </p:nvSpPr>
        <p:spPr>
          <a:xfrm>
            <a:off x="6411274" y="479374"/>
            <a:ext cx="2395800" cy="85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
          </a:p>
        </p:txBody>
      </p:sp>
      <p:sp>
        <p:nvSpPr>
          <p:cNvPr id="250" name="Google Shape;250;p32"/>
          <p:cNvSpPr txBox="1"/>
          <p:nvPr>
            <p:ph idx="4294967295" type="title"/>
          </p:nvPr>
        </p:nvSpPr>
        <p:spPr>
          <a:xfrm flipH="1">
            <a:off x="6340206" y="219100"/>
            <a:ext cx="2803800" cy="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Project Structure </a:t>
            </a:r>
            <a:endParaRPr sz="1900"/>
          </a:p>
        </p:txBody>
      </p:sp>
      <p:pic>
        <p:nvPicPr>
          <p:cNvPr id="251" name="Google Shape;251;p32"/>
          <p:cNvPicPr preferRelativeResize="0"/>
          <p:nvPr/>
        </p:nvPicPr>
        <p:blipFill>
          <a:blip r:embed="rId3">
            <a:alphaModFix/>
          </a:blip>
          <a:stretch>
            <a:fillRect/>
          </a:stretch>
        </p:blipFill>
        <p:spPr>
          <a:xfrm>
            <a:off x="362350" y="913257"/>
            <a:ext cx="2918160" cy="2310868"/>
          </a:xfrm>
          <a:prstGeom prst="rect">
            <a:avLst/>
          </a:prstGeom>
          <a:noFill/>
          <a:ln>
            <a:noFill/>
          </a:ln>
        </p:spPr>
      </p:pic>
      <p:sp>
        <p:nvSpPr>
          <p:cNvPr id="252" name="Google Shape;252;p32"/>
          <p:cNvSpPr/>
          <p:nvPr/>
        </p:nvSpPr>
        <p:spPr>
          <a:xfrm>
            <a:off x="917601" y="2408301"/>
            <a:ext cx="2134200" cy="203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53" name="Google Shape;253;p32"/>
          <p:cNvSpPr/>
          <p:nvPr/>
        </p:nvSpPr>
        <p:spPr>
          <a:xfrm>
            <a:off x="917601" y="1462107"/>
            <a:ext cx="2134200" cy="203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254" name="Google Shape;254;p32"/>
          <p:cNvSpPr/>
          <p:nvPr/>
        </p:nvSpPr>
        <p:spPr>
          <a:xfrm>
            <a:off x="917600" y="1665200"/>
            <a:ext cx="2134200" cy="743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3"/>
          <p:cNvSpPr txBox="1"/>
          <p:nvPr>
            <p:ph type="title"/>
          </p:nvPr>
        </p:nvSpPr>
        <p:spPr>
          <a:xfrm>
            <a:off x="720000" y="387600"/>
            <a:ext cx="8071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functions</a:t>
            </a:r>
            <a:endParaRPr/>
          </a:p>
        </p:txBody>
      </p:sp>
      <p:sp>
        <p:nvSpPr>
          <p:cNvPr id="970" name="Google Shape;970;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1" name="Google Shape;971;p113"/>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972" name="Google Shape;972;p113"/>
          <p:cNvSpPr txBox="1"/>
          <p:nvPr/>
        </p:nvSpPr>
        <p:spPr>
          <a:xfrm>
            <a:off x="1160100" y="1225750"/>
            <a:ext cx="6823800" cy="2670000"/>
          </a:xfrm>
          <a:prstGeom prst="rect">
            <a:avLst/>
          </a:prstGeom>
          <a:solidFill>
            <a:srgbClr val="F8F9F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700080"/>
                </a:solidFill>
                <a:latin typeface="Roboto Mono"/>
                <a:ea typeface="Roboto Mono"/>
                <a:cs typeface="Roboto Mono"/>
                <a:sym typeface="Roboto Mono"/>
              </a:rPr>
              <a:t>fun</a:t>
            </a:r>
            <a:r>
              <a:rPr lang="en" sz="1200">
                <a:latin typeface="Roboto Mono"/>
                <a:ea typeface="Roboto Mono"/>
                <a:cs typeface="Roboto Mono"/>
                <a:sym typeface="Roboto Mono"/>
              </a:rPr>
              <a:t> </a:t>
            </a:r>
            <a:r>
              <a:rPr lang="en" sz="1200">
                <a:solidFill>
                  <a:srgbClr val="0000F0"/>
                </a:solidFill>
                <a:latin typeface="Roboto Mono"/>
                <a:ea typeface="Roboto Mono"/>
                <a:cs typeface="Roboto Mono"/>
                <a:sym typeface="Roboto Mono"/>
              </a:rPr>
              <a:t>main</a:t>
            </a: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b="1" lang="en" sz="1200">
                <a:solidFill>
                  <a:srgbClr val="700080"/>
                </a:solidFill>
                <a:latin typeface="Roboto Mono"/>
                <a:ea typeface="Roboto Mono"/>
                <a:cs typeface="Roboto Mono"/>
                <a:sym typeface="Roboto Mono"/>
              </a:rPr>
              <a:t>val</a:t>
            </a:r>
            <a:r>
              <a:rPr lang="en" sz="1200">
                <a:latin typeface="Roboto Mono"/>
                <a:ea typeface="Roboto Mono"/>
                <a:cs typeface="Roboto Mono"/>
                <a:sym typeface="Roboto Mono"/>
              </a:rPr>
              <a:t> </a:t>
            </a:r>
            <a:r>
              <a:rPr lang="en" sz="1200">
                <a:solidFill>
                  <a:srgbClr val="0000F0"/>
                </a:solidFill>
                <a:latin typeface="Roboto Mono"/>
                <a:ea typeface="Roboto Mono"/>
                <a:cs typeface="Roboto Mono"/>
                <a:sym typeface="Roboto Mono"/>
              </a:rPr>
              <a:t>str</a:t>
            </a:r>
            <a:r>
              <a:rPr lang="en" sz="1200">
                <a:latin typeface="Roboto Mono"/>
                <a:ea typeface="Roboto Mono"/>
                <a:cs typeface="Roboto Mono"/>
                <a:sym typeface="Roboto Mono"/>
              </a:rPr>
              <a:t> </a:t>
            </a:r>
            <a:r>
              <a:rPr b="1" lang="en" sz="1200">
                <a:solidFill>
                  <a:srgbClr val="EE11FF"/>
                </a:solidFill>
                <a:latin typeface="Roboto Mono"/>
                <a:ea typeface="Roboto Mono"/>
                <a:cs typeface="Roboto Mono"/>
                <a:sym typeface="Roboto Mono"/>
              </a:rPr>
              <a:t>=</a:t>
            </a:r>
            <a:r>
              <a:rPr lang="en" sz="1200">
                <a:latin typeface="Roboto Mono"/>
                <a:ea typeface="Roboto Mono"/>
                <a:cs typeface="Roboto Mono"/>
                <a:sym typeface="Roboto Mono"/>
              </a:rPr>
              <a:t> </a:t>
            </a:r>
            <a:r>
              <a:rPr lang="en" sz="1200">
                <a:solidFill>
                  <a:srgbClr val="A01010"/>
                </a:solidFill>
                <a:latin typeface="Roboto Mono"/>
                <a:ea typeface="Roboto Mono"/>
                <a:cs typeface="Roboto Mono"/>
                <a:sym typeface="Roboto Mono"/>
              </a:rPr>
              <a:t>"Hello"</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i="1" lang="en" sz="1200">
                <a:solidFill>
                  <a:srgbClr val="A05000"/>
                </a:solidFill>
                <a:latin typeface="Roboto Mono"/>
                <a:ea typeface="Roboto Mono"/>
                <a:cs typeface="Roboto Mono"/>
                <a:sym typeface="Roboto Mono"/>
              </a:rPr>
              <a:t>// this</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str</a:t>
            </a:r>
            <a:r>
              <a:rPr lang="en" sz="1200">
                <a:latin typeface="Roboto Mono"/>
                <a:ea typeface="Roboto Mono"/>
                <a:cs typeface="Roboto Mono"/>
                <a:sym typeface="Roboto Mono"/>
              </a:rPr>
              <a:t>.</a:t>
            </a:r>
            <a:r>
              <a:rPr lang="en" sz="1200">
                <a:solidFill>
                  <a:srgbClr val="1AB1CD"/>
                </a:solidFill>
                <a:latin typeface="Roboto Mono"/>
                <a:ea typeface="Roboto Mono"/>
                <a:cs typeface="Roboto Mono"/>
                <a:sym typeface="Roboto Mono"/>
              </a:rPr>
              <a:t>run</a:t>
            </a: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println</a:t>
            </a:r>
            <a:r>
              <a:rPr lang="en" sz="1200">
                <a:latin typeface="Roboto Mono"/>
                <a:ea typeface="Roboto Mono"/>
                <a:cs typeface="Roboto Mono"/>
                <a:sym typeface="Roboto Mono"/>
              </a:rPr>
              <a:t>(</a:t>
            </a:r>
            <a:r>
              <a:rPr lang="en" sz="1200">
                <a:solidFill>
                  <a:srgbClr val="A01010"/>
                </a:solidFill>
                <a:latin typeface="Roboto Mono"/>
                <a:ea typeface="Roboto Mono"/>
                <a:cs typeface="Roboto Mono"/>
                <a:sym typeface="Roboto Mono"/>
              </a:rPr>
              <a:t>"The string's length: $length"</a:t>
            </a:r>
            <a:r>
              <a:rPr lang="en"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i="1" lang="en" sz="1200">
                <a:solidFill>
                  <a:srgbClr val="A05000"/>
                </a:solidFill>
                <a:latin typeface="Roboto Mono"/>
                <a:ea typeface="Roboto Mono"/>
                <a:cs typeface="Roboto Mono"/>
                <a:sym typeface="Roboto Mono"/>
              </a:rPr>
              <a:t>//println("The string's length: ${this.length}") // does the same</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i="1" lang="en" sz="1200">
                <a:solidFill>
                  <a:srgbClr val="A05000"/>
                </a:solidFill>
                <a:latin typeface="Roboto Mono"/>
                <a:ea typeface="Roboto Mono"/>
                <a:cs typeface="Roboto Mono"/>
                <a:sym typeface="Roboto Mono"/>
              </a:rPr>
              <a:t>// it</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str</a:t>
            </a:r>
            <a:r>
              <a:rPr lang="en" sz="1200">
                <a:latin typeface="Roboto Mono"/>
                <a:ea typeface="Roboto Mono"/>
                <a:cs typeface="Roboto Mono"/>
                <a:sym typeface="Roboto Mono"/>
              </a:rPr>
              <a:t>.</a:t>
            </a:r>
            <a:r>
              <a:rPr lang="en" sz="1200">
                <a:solidFill>
                  <a:srgbClr val="1AB1CD"/>
                </a:solidFill>
                <a:latin typeface="Roboto Mono"/>
                <a:ea typeface="Roboto Mono"/>
                <a:cs typeface="Roboto Mono"/>
                <a:sym typeface="Roboto Mono"/>
              </a:rPr>
              <a:t>let</a:t>
            </a: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r>
              <a:rPr lang="en" sz="1200">
                <a:solidFill>
                  <a:srgbClr val="1AB1CD"/>
                </a:solidFill>
                <a:latin typeface="Roboto Mono"/>
                <a:ea typeface="Roboto Mono"/>
                <a:cs typeface="Roboto Mono"/>
                <a:sym typeface="Roboto Mono"/>
              </a:rPr>
              <a:t>println</a:t>
            </a:r>
            <a:r>
              <a:rPr lang="en" sz="1200">
                <a:latin typeface="Roboto Mono"/>
                <a:ea typeface="Roboto Mono"/>
                <a:cs typeface="Roboto Mono"/>
                <a:sym typeface="Roboto Mono"/>
              </a:rPr>
              <a:t>(</a:t>
            </a:r>
            <a:r>
              <a:rPr lang="en" sz="1200">
                <a:solidFill>
                  <a:srgbClr val="A01010"/>
                </a:solidFill>
                <a:latin typeface="Roboto Mono"/>
                <a:ea typeface="Roboto Mono"/>
                <a:cs typeface="Roboto Mono"/>
                <a:sym typeface="Roboto Mono"/>
              </a:rPr>
              <a:t>"The string's length is ${it.length}"</a:t>
            </a:r>
            <a:r>
              <a:rPr lang="en" sz="1200">
                <a:latin typeface="Roboto Mono"/>
                <a:ea typeface="Roboto Mono"/>
                <a:cs typeface="Roboto Mono"/>
                <a:sym typeface="Roboto Mono"/>
              </a:rPr>
              <a:t>)</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14"/>
          <p:cNvSpPr txBox="1"/>
          <p:nvPr>
            <p:ph type="title"/>
          </p:nvPr>
        </p:nvSpPr>
        <p:spPr>
          <a:xfrm>
            <a:off x="720000" y="387600"/>
            <a:ext cx="8071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Extension functions﻿</a:t>
            </a:r>
            <a:endParaRPr/>
          </a:p>
        </p:txBody>
      </p:sp>
      <p:sp>
        <p:nvSpPr>
          <p:cNvPr id="978" name="Google Shape;978;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9" name="Google Shape;979;p114"/>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980" name="Google Shape;980;p114"/>
          <p:cNvSpPr txBox="1"/>
          <p:nvPr/>
        </p:nvSpPr>
        <p:spPr>
          <a:xfrm>
            <a:off x="905675" y="1225750"/>
            <a:ext cx="72531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C"/>
                </a:solidFill>
                <a:highlight>
                  <a:srgbClr val="FFFFFF"/>
                </a:highlight>
                <a:latin typeface="Poppins"/>
                <a:ea typeface="Poppins"/>
                <a:cs typeface="Poppins"/>
                <a:sym typeface="Poppins"/>
              </a:rPr>
              <a:t>To declare an extension function, prefix its name with a receiver type, which refers to the type being extended. The following adds a </a:t>
            </a:r>
            <a:r>
              <a:rPr lang="en" sz="1200">
                <a:solidFill>
                  <a:srgbClr val="1AB1CD"/>
                </a:solidFill>
                <a:latin typeface="Roboto Mono"/>
                <a:ea typeface="Roboto Mono"/>
                <a:cs typeface="Roboto Mono"/>
                <a:sym typeface="Roboto Mono"/>
              </a:rPr>
              <a:t>swap</a:t>
            </a:r>
            <a:r>
              <a:rPr lang="en" sz="1200">
                <a:solidFill>
                  <a:srgbClr val="19191C"/>
                </a:solidFill>
                <a:highlight>
                  <a:srgbClr val="FFFFFF"/>
                </a:highlight>
                <a:latin typeface="Poppins"/>
                <a:ea typeface="Poppins"/>
                <a:cs typeface="Poppins"/>
                <a:sym typeface="Poppins"/>
              </a:rPr>
              <a:t> function to </a:t>
            </a:r>
            <a:r>
              <a:rPr lang="en" sz="1200">
                <a:solidFill>
                  <a:srgbClr val="1AB1CD"/>
                </a:solidFill>
                <a:latin typeface="Roboto Mono"/>
                <a:ea typeface="Roboto Mono"/>
                <a:cs typeface="Roboto Mono"/>
                <a:sym typeface="Roboto Mono"/>
              </a:rPr>
              <a:t>MutableList</a:t>
            </a:r>
            <a:r>
              <a:rPr b="1" lang="en" sz="1200">
                <a:solidFill>
                  <a:srgbClr val="EE11FF"/>
                </a:solidFill>
                <a:latin typeface="Roboto Mono"/>
                <a:ea typeface="Roboto Mono"/>
                <a:cs typeface="Roboto Mono"/>
                <a:sym typeface="Roboto Mono"/>
              </a:rPr>
              <a:t>&lt;</a:t>
            </a:r>
            <a:r>
              <a:rPr lang="en" sz="1200">
                <a:solidFill>
                  <a:srgbClr val="008050"/>
                </a:solidFill>
                <a:latin typeface="Roboto Mono"/>
                <a:ea typeface="Roboto Mono"/>
                <a:cs typeface="Roboto Mono"/>
                <a:sym typeface="Roboto Mono"/>
              </a:rPr>
              <a:t>Int</a:t>
            </a:r>
            <a:r>
              <a:rPr b="1" lang="en" sz="1200">
                <a:solidFill>
                  <a:srgbClr val="EE11FF"/>
                </a:solidFill>
                <a:latin typeface="Roboto Mono"/>
                <a:ea typeface="Roboto Mono"/>
                <a:cs typeface="Roboto Mono"/>
                <a:sym typeface="Roboto Mono"/>
              </a:rPr>
              <a:t>&gt;</a:t>
            </a:r>
            <a:r>
              <a:rPr lang="en" sz="1200">
                <a:solidFill>
                  <a:srgbClr val="19191C"/>
                </a:solidFill>
                <a:highlight>
                  <a:srgbClr val="FFFFFF"/>
                </a:highlight>
                <a:latin typeface="Poppins"/>
                <a:ea typeface="Poppins"/>
                <a:cs typeface="Poppins"/>
                <a:sym typeface="Poppins"/>
              </a:rPr>
              <a:t>:</a:t>
            </a:r>
            <a:endParaRPr sz="1200">
              <a:latin typeface="Poppins"/>
              <a:ea typeface="Poppins"/>
              <a:cs typeface="Poppins"/>
              <a:sym typeface="Poppins"/>
            </a:endParaRPr>
          </a:p>
        </p:txBody>
      </p:sp>
      <p:sp>
        <p:nvSpPr>
          <p:cNvPr id="981" name="Google Shape;981;p114"/>
          <p:cNvSpPr txBox="1"/>
          <p:nvPr/>
        </p:nvSpPr>
        <p:spPr>
          <a:xfrm>
            <a:off x="1038375" y="1915353"/>
            <a:ext cx="6753300" cy="12231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700080"/>
                </a:solidFill>
                <a:latin typeface="Roboto Mono"/>
                <a:ea typeface="Roboto Mono"/>
                <a:cs typeface="Roboto Mono"/>
                <a:sym typeface="Roboto Mono"/>
              </a:rPr>
              <a:t>fun</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MutableList</a:t>
            </a:r>
            <a:r>
              <a:rPr b="1" lang="en" sz="1000">
                <a:solidFill>
                  <a:srgbClr val="EE11FF"/>
                </a:solidFill>
                <a:latin typeface="Roboto Mono"/>
                <a:ea typeface="Roboto Mono"/>
                <a:cs typeface="Roboto Mono"/>
                <a:sym typeface="Roboto Mono"/>
              </a:rPr>
              <a:t>&lt;</a:t>
            </a:r>
            <a:r>
              <a:rPr lang="en" sz="1000">
                <a:solidFill>
                  <a:srgbClr val="008050"/>
                </a:solidFill>
                <a:latin typeface="Roboto Mono"/>
                <a:ea typeface="Roboto Mono"/>
                <a:cs typeface="Roboto Mono"/>
                <a:sym typeface="Roboto Mono"/>
              </a:rPr>
              <a:t>Int</a:t>
            </a:r>
            <a:r>
              <a:rPr b="1" lang="en" sz="1000">
                <a:solidFill>
                  <a:srgbClr val="EE11FF"/>
                </a:solidFill>
                <a:latin typeface="Roboto Mono"/>
                <a:ea typeface="Roboto Mono"/>
                <a:cs typeface="Roboto Mono"/>
                <a:sym typeface="Roboto Mono"/>
              </a:rPr>
              <a:t>&gt;</a:t>
            </a:r>
            <a:r>
              <a:rPr lang="en" sz="1000">
                <a:latin typeface="Roboto Mono"/>
                <a:ea typeface="Roboto Mono"/>
                <a:cs typeface="Roboto Mono"/>
                <a:sym typeface="Roboto Mono"/>
              </a:rPr>
              <a:t>.</a:t>
            </a:r>
            <a:r>
              <a:rPr lang="en" sz="1000">
                <a:solidFill>
                  <a:srgbClr val="1AB1CD"/>
                </a:solidFill>
                <a:latin typeface="Roboto Mono"/>
                <a:ea typeface="Roboto Mono"/>
                <a:cs typeface="Roboto Mono"/>
                <a:sym typeface="Roboto Mono"/>
              </a:rPr>
              <a:t>swap</a:t>
            </a:r>
            <a:r>
              <a:rPr lang="en" sz="1000">
                <a:latin typeface="Roboto Mono"/>
                <a:ea typeface="Roboto Mono"/>
                <a:cs typeface="Roboto Mono"/>
                <a:sym typeface="Roboto Mono"/>
              </a:rPr>
              <a:t>(</a:t>
            </a:r>
            <a:r>
              <a:rPr lang="en" sz="1000">
                <a:solidFill>
                  <a:srgbClr val="1AB1CD"/>
                </a:solidFill>
                <a:latin typeface="Roboto Mono"/>
                <a:ea typeface="Roboto Mono"/>
                <a:cs typeface="Roboto Mono"/>
                <a:sym typeface="Roboto Mono"/>
              </a:rPr>
              <a:t>index1</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Int</a:t>
            </a:r>
            <a:r>
              <a:rPr lang="en" sz="1000">
                <a:latin typeface="Roboto Mono"/>
                <a:ea typeface="Roboto Mono"/>
                <a:cs typeface="Roboto Mono"/>
                <a:sym typeface="Roboto Mono"/>
              </a:rPr>
              <a:t>, </a:t>
            </a:r>
            <a:r>
              <a:rPr lang="en" sz="1000">
                <a:solidFill>
                  <a:srgbClr val="1AB1CD"/>
                </a:solidFill>
                <a:latin typeface="Roboto Mono"/>
                <a:ea typeface="Roboto Mono"/>
                <a:cs typeface="Roboto Mono"/>
                <a:sym typeface="Roboto Mono"/>
              </a:rPr>
              <a:t>index2</a:t>
            </a:r>
            <a:r>
              <a:rPr lang="en" sz="1000">
                <a:latin typeface="Roboto Mono"/>
                <a:ea typeface="Roboto Mono"/>
                <a:cs typeface="Roboto Mono"/>
                <a:sym typeface="Roboto Mono"/>
              </a:rPr>
              <a:t>: </a:t>
            </a:r>
            <a:r>
              <a:rPr lang="en" sz="1000">
                <a:solidFill>
                  <a:srgbClr val="008050"/>
                </a:solidFill>
                <a:latin typeface="Roboto Mono"/>
                <a:ea typeface="Roboto Mono"/>
                <a:cs typeface="Roboto Mono"/>
                <a:sym typeface="Roboto Mono"/>
              </a:rPr>
              <a:t>Int</a:t>
            </a: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tmp</a:t>
            </a:r>
            <a:r>
              <a:rPr lang="en" sz="1000">
                <a:latin typeface="Roboto Mono"/>
                <a:ea typeface="Roboto Mono"/>
                <a:cs typeface="Roboto Mono"/>
                <a:sym typeface="Roboto Mono"/>
              </a:rPr>
              <a:t> </a:t>
            </a:r>
            <a:r>
              <a:rPr b="1" lang="en" sz="1000">
                <a:solidFill>
                  <a:srgbClr val="EE11FF"/>
                </a:solidFill>
                <a:latin typeface="Roboto Mono"/>
                <a:ea typeface="Roboto Mono"/>
                <a:cs typeface="Roboto Mono"/>
                <a:sym typeface="Roboto Mono"/>
              </a:rPr>
              <a:t>=</a:t>
            </a: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this</a:t>
            </a:r>
            <a:r>
              <a:rPr lang="en" sz="1000">
                <a:latin typeface="Roboto Mono"/>
                <a:ea typeface="Roboto Mono"/>
                <a:cs typeface="Roboto Mono"/>
                <a:sym typeface="Roboto Mono"/>
              </a:rPr>
              <a:t>[</a:t>
            </a:r>
            <a:r>
              <a:rPr lang="en" sz="1000">
                <a:solidFill>
                  <a:srgbClr val="1AB1CD"/>
                </a:solidFill>
                <a:latin typeface="Roboto Mono"/>
                <a:ea typeface="Roboto Mono"/>
                <a:cs typeface="Roboto Mono"/>
                <a:sym typeface="Roboto Mono"/>
              </a:rPr>
              <a:t>index1</a:t>
            </a:r>
            <a:r>
              <a:rPr lang="en" sz="1000">
                <a:latin typeface="Roboto Mono"/>
                <a:ea typeface="Roboto Mono"/>
                <a:cs typeface="Roboto Mono"/>
                <a:sym typeface="Roboto Mono"/>
              </a:rPr>
              <a:t>] </a:t>
            </a:r>
            <a:r>
              <a:rPr i="1" lang="en" sz="1000">
                <a:solidFill>
                  <a:srgbClr val="A05000"/>
                </a:solidFill>
                <a:latin typeface="Roboto Mono"/>
                <a:ea typeface="Roboto Mono"/>
                <a:cs typeface="Roboto Mono"/>
                <a:sym typeface="Roboto Mono"/>
              </a:rPr>
              <a:t>// 'this' corresponds to the list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this</a:t>
            </a:r>
            <a:r>
              <a:rPr lang="en" sz="1000">
                <a:latin typeface="Roboto Mono"/>
                <a:ea typeface="Roboto Mono"/>
                <a:cs typeface="Roboto Mono"/>
                <a:sym typeface="Roboto Mono"/>
              </a:rPr>
              <a:t>[</a:t>
            </a:r>
            <a:r>
              <a:rPr lang="en" sz="1000">
                <a:solidFill>
                  <a:srgbClr val="1AB1CD"/>
                </a:solidFill>
                <a:latin typeface="Roboto Mono"/>
                <a:ea typeface="Roboto Mono"/>
                <a:cs typeface="Roboto Mono"/>
                <a:sym typeface="Roboto Mono"/>
              </a:rPr>
              <a:t>index1</a:t>
            </a:r>
            <a:r>
              <a:rPr lang="en" sz="1000">
                <a:latin typeface="Roboto Mono"/>
                <a:ea typeface="Roboto Mono"/>
                <a:cs typeface="Roboto Mono"/>
                <a:sym typeface="Roboto Mono"/>
              </a:rPr>
              <a:t>] </a:t>
            </a:r>
            <a:r>
              <a:rPr b="1" lang="en" sz="1000">
                <a:solidFill>
                  <a:srgbClr val="EE11FF"/>
                </a:solidFill>
                <a:latin typeface="Roboto Mono"/>
                <a:ea typeface="Roboto Mono"/>
                <a:cs typeface="Roboto Mono"/>
                <a:sym typeface="Roboto Mono"/>
              </a:rPr>
              <a:t>=</a:t>
            </a: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this</a:t>
            </a:r>
            <a:r>
              <a:rPr lang="en" sz="1000">
                <a:latin typeface="Roboto Mono"/>
                <a:ea typeface="Roboto Mono"/>
                <a:cs typeface="Roboto Mono"/>
                <a:sym typeface="Roboto Mono"/>
              </a:rPr>
              <a:t>[</a:t>
            </a:r>
            <a:r>
              <a:rPr lang="en" sz="1000">
                <a:solidFill>
                  <a:srgbClr val="1AB1CD"/>
                </a:solidFill>
                <a:latin typeface="Roboto Mono"/>
                <a:ea typeface="Roboto Mono"/>
                <a:cs typeface="Roboto Mono"/>
                <a:sym typeface="Roboto Mono"/>
              </a:rPr>
              <a:t>index2</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b="1" lang="en" sz="1000">
                <a:solidFill>
                  <a:srgbClr val="700080"/>
                </a:solidFill>
                <a:latin typeface="Roboto Mono"/>
                <a:ea typeface="Roboto Mono"/>
                <a:cs typeface="Roboto Mono"/>
                <a:sym typeface="Roboto Mono"/>
              </a:rPr>
              <a:t>this</a:t>
            </a:r>
            <a:r>
              <a:rPr lang="en" sz="1000">
                <a:latin typeface="Roboto Mono"/>
                <a:ea typeface="Roboto Mono"/>
                <a:cs typeface="Roboto Mono"/>
                <a:sym typeface="Roboto Mono"/>
              </a:rPr>
              <a:t>[</a:t>
            </a:r>
            <a:r>
              <a:rPr lang="en" sz="1000">
                <a:solidFill>
                  <a:srgbClr val="1AB1CD"/>
                </a:solidFill>
                <a:latin typeface="Roboto Mono"/>
                <a:ea typeface="Roboto Mono"/>
                <a:cs typeface="Roboto Mono"/>
                <a:sym typeface="Roboto Mono"/>
              </a:rPr>
              <a:t>index2</a:t>
            </a:r>
            <a:r>
              <a:rPr lang="en" sz="1000">
                <a:latin typeface="Roboto Mono"/>
                <a:ea typeface="Roboto Mono"/>
                <a:cs typeface="Roboto Mono"/>
                <a:sym typeface="Roboto Mono"/>
              </a:rPr>
              <a:t>] </a:t>
            </a:r>
            <a:r>
              <a:rPr b="1" lang="en" sz="1000">
                <a:solidFill>
                  <a:srgbClr val="EE11FF"/>
                </a:solidFill>
                <a:latin typeface="Roboto Mono"/>
                <a:ea typeface="Roboto Mono"/>
                <a:cs typeface="Roboto Mono"/>
                <a:sym typeface="Roboto Mono"/>
              </a:rPr>
              <a:t>=</a:t>
            </a:r>
            <a:r>
              <a:rPr lang="en" sz="1000">
                <a:latin typeface="Roboto Mono"/>
                <a:ea typeface="Roboto Mono"/>
                <a:cs typeface="Roboto Mono"/>
                <a:sym typeface="Roboto Mono"/>
              </a:rPr>
              <a:t> </a:t>
            </a:r>
            <a:r>
              <a:rPr lang="en" sz="1000">
                <a:solidFill>
                  <a:srgbClr val="1AB1CD"/>
                </a:solidFill>
                <a:latin typeface="Roboto Mono"/>
                <a:ea typeface="Roboto Mono"/>
                <a:cs typeface="Roboto Mono"/>
                <a:sym typeface="Roboto Mono"/>
              </a:rPr>
              <a:t>tmp</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982" name="Google Shape;982;p114"/>
          <p:cNvSpPr txBox="1"/>
          <p:nvPr/>
        </p:nvSpPr>
        <p:spPr>
          <a:xfrm>
            <a:off x="1038375" y="3220873"/>
            <a:ext cx="7253100" cy="492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19191C"/>
                </a:solidFill>
                <a:highlight>
                  <a:srgbClr val="FFFFFF"/>
                </a:highlight>
                <a:latin typeface="Poppins"/>
                <a:ea typeface="Poppins"/>
                <a:cs typeface="Poppins"/>
                <a:sym typeface="Poppins"/>
              </a:rPr>
              <a:t>The </a:t>
            </a:r>
            <a:r>
              <a:rPr lang="en" sz="1000">
                <a:solidFill>
                  <a:srgbClr val="19191C"/>
                </a:solidFill>
                <a:latin typeface="Poppins"/>
                <a:ea typeface="Poppins"/>
                <a:cs typeface="Poppins"/>
                <a:sym typeface="Poppins"/>
              </a:rPr>
              <a:t>this</a:t>
            </a:r>
            <a:r>
              <a:rPr lang="en" sz="1000">
                <a:solidFill>
                  <a:srgbClr val="19191C"/>
                </a:solidFill>
                <a:highlight>
                  <a:srgbClr val="FFFFFF"/>
                </a:highlight>
                <a:latin typeface="Poppins"/>
                <a:ea typeface="Poppins"/>
                <a:cs typeface="Poppins"/>
                <a:sym typeface="Poppins"/>
              </a:rPr>
              <a:t> keyword inside an extension function corresponds to the receiver object (the one that is passed before the dot). Now, you can call such a function on any </a:t>
            </a:r>
            <a:r>
              <a:rPr lang="en" sz="1000">
                <a:solidFill>
                  <a:srgbClr val="19191C"/>
                </a:solidFill>
                <a:latin typeface="Poppins"/>
                <a:ea typeface="Poppins"/>
                <a:cs typeface="Poppins"/>
                <a:sym typeface="Poppins"/>
              </a:rPr>
              <a:t>MutableList&lt;Int&gt;</a:t>
            </a:r>
            <a:r>
              <a:rPr lang="en" sz="1000">
                <a:solidFill>
                  <a:srgbClr val="19191C"/>
                </a:solidFill>
                <a:highlight>
                  <a:srgbClr val="FFFFFF"/>
                </a:highlight>
                <a:latin typeface="Poppins"/>
                <a:ea typeface="Poppins"/>
                <a:cs typeface="Poppins"/>
                <a:sym typeface="Poppins"/>
              </a:rPr>
              <a:t>:</a:t>
            </a:r>
            <a:endParaRPr sz="1000">
              <a:latin typeface="Poppins"/>
              <a:ea typeface="Poppins"/>
              <a:cs typeface="Poppins"/>
              <a:sym typeface="Poppins"/>
            </a:endParaRPr>
          </a:p>
        </p:txBody>
      </p:sp>
      <p:sp>
        <p:nvSpPr>
          <p:cNvPr id="983" name="Google Shape;983;p114"/>
          <p:cNvSpPr txBox="1"/>
          <p:nvPr/>
        </p:nvSpPr>
        <p:spPr>
          <a:xfrm>
            <a:off x="1038375" y="3843100"/>
            <a:ext cx="6753300" cy="6072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700080"/>
                </a:solidFill>
                <a:latin typeface="Roboto Mono"/>
                <a:ea typeface="Roboto Mono"/>
                <a:cs typeface="Roboto Mono"/>
                <a:sym typeface="Roboto Mono"/>
              </a:rPr>
              <a:t>val</a:t>
            </a:r>
            <a:r>
              <a:rPr lang="en" sz="1000">
                <a:latin typeface="Roboto Mono"/>
                <a:ea typeface="Roboto Mono"/>
                <a:cs typeface="Roboto Mono"/>
                <a:sym typeface="Roboto Mono"/>
              </a:rPr>
              <a:t> </a:t>
            </a:r>
            <a:r>
              <a:rPr lang="en" sz="1000">
                <a:solidFill>
                  <a:srgbClr val="0000F0"/>
                </a:solidFill>
                <a:latin typeface="Roboto Mono"/>
                <a:ea typeface="Roboto Mono"/>
                <a:cs typeface="Roboto Mono"/>
                <a:sym typeface="Roboto Mono"/>
              </a:rPr>
              <a:t>list</a:t>
            </a:r>
            <a:r>
              <a:rPr lang="en" sz="1000">
                <a:latin typeface="Roboto Mono"/>
                <a:ea typeface="Roboto Mono"/>
                <a:cs typeface="Roboto Mono"/>
                <a:sym typeface="Roboto Mono"/>
              </a:rPr>
              <a:t> </a:t>
            </a:r>
            <a:r>
              <a:rPr b="1" lang="en" sz="1000">
                <a:solidFill>
                  <a:srgbClr val="EE11FF"/>
                </a:solidFill>
                <a:latin typeface="Roboto Mono"/>
                <a:ea typeface="Roboto Mono"/>
                <a:cs typeface="Roboto Mono"/>
                <a:sym typeface="Roboto Mono"/>
              </a:rPr>
              <a:t>=</a:t>
            </a:r>
            <a:r>
              <a:rPr lang="en" sz="1000">
                <a:latin typeface="Roboto Mono"/>
                <a:ea typeface="Roboto Mono"/>
                <a:cs typeface="Roboto Mono"/>
                <a:sym typeface="Roboto Mono"/>
              </a:rPr>
              <a:t> </a:t>
            </a:r>
            <a:r>
              <a:rPr lang="en" sz="1000">
                <a:solidFill>
                  <a:srgbClr val="1AB1CD"/>
                </a:solidFill>
                <a:latin typeface="Roboto Mono"/>
                <a:ea typeface="Roboto Mono"/>
                <a:cs typeface="Roboto Mono"/>
                <a:sym typeface="Roboto Mono"/>
              </a:rPr>
              <a:t>mutableListOf</a:t>
            </a:r>
            <a:r>
              <a:rPr lang="en" sz="1000">
                <a:latin typeface="Roboto Mono"/>
                <a:ea typeface="Roboto Mono"/>
                <a:cs typeface="Roboto Mono"/>
                <a:sym typeface="Roboto Mono"/>
              </a:rPr>
              <a:t>(</a:t>
            </a:r>
            <a:r>
              <a:rPr lang="en" sz="1000">
                <a:solidFill>
                  <a:srgbClr val="106040"/>
                </a:solidFill>
                <a:latin typeface="Roboto Mono"/>
                <a:ea typeface="Roboto Mono"/>
                <a:cs typeface="Roboto Mono"/>
                <a:sym typeface="Roboto Mono"/>
              </a:rPr>
              <a:t>1</a:t>
            </a:r>
            <a:r>
              <a:rPr lang="en" sz="1000">
                <a:latin typeface="Roboto Mono"/>
                <a:ea typeface="Roboto Mono"/>
                <a:cs typeface="Roboto Mono"/>
                <a:sym typeface="Roboto Mono"/>
              </a:rPr>
              <a:t>, </a:t>
            </a:r>
            <a:r>
              <a:rPr lang="en" sz="1000">
                <a:solidFill>
                  <a:srgbClr val="106040"/>
                </a:solidFill>
                <a:latin typeface="Roboto Mono"/>
                <a:ea typeface="Roboto Mono"/>
                <a:cs typeface="Roboto Mono"/>
                <a:sym typeface="Roboto Mono"/>
              </a:rPr>
              <a:t>2</a:t>
            </a:r>
            <a:r>
              <a:rPr lang="en" sz="1000">
                <a:latin typeface="Roboto Mono"/>
                <a:ea typeface="Roboto Mono"/>
                <a:cs typeface="Roboto Mono"/>
                <a:sym typeface="Roboto Mono"/>
              </a:rPr>
              <a:t>, </a:t>
            </a:r>
            <a:r>
              <a:rPr lang="en" sz="1000">
                <a:solidFill>
                  <a:srgbClr val="106040"/>
                </a:solidFill>
                <a:latin typeface="Roboto Mono"/>
                <a:ea typeface="Roboto Mono"/>
                <a:cs typeface="Roboto Mono"/>
                <a:sym typeface="Roboto Mono"/>
              </a:rPr>
              <a:t>3</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l">
              <a:spcBef>
                <a:spcPts val="0"/>
              </a:spcBef>
              <a:spcAft>
                <a:spcPts val="0"/>
              </a:spcAft>
              <a:buNone/>
            </a:pPr>
            <a:r>
              <a:rPr lang="en" sz="1000">
                <a:solidFill>
                  <a:srgbClr val="1AB1CD"/>
                </a:solidFill>
                <a:latin typeface="Roboto Mono"/>
                <a:ea typeface="Roboto Mono"/>
                <a:cs typeface="Roboto Mono"/>
                <a:sym typeface="Roboto Mono"/>
              </a:rPr>
              <a:t>list</a:t>
            </a:r>
            <a:r>
              <a:rPr lang="en" sz="1000">
                <a:latin typeface="Roboto Mono"/>
                <a:ea typeface="Roboto Mono"/>
                <a:cs typeface="Roboto Mono"/>
                <a:sym typeface="Roboto Mono"/>
              </a:rPr>
              <a:t>.</a:t>
            </a:r>
            <a:r>
              <a:rPr lang="en" sz="1000">
                <a:solidFill>
                  <a:srgbClr val="1AB1CD"/>
                </a:solidFill>
                <a:latin typeface="Roboto Mono"/>
                <a:ea typeface="Roboto Mono"/>
                <a:cs typeface="Roboto Mono"/>
                <a:sym typeface="Roboto Mono"/>
              </a:rPr>
              <a:t>swap</a:t>
            </a:r>
            <a:r>
              <a:rPr lang="en" sz="1000">
                <a:latin typeface="Roboto Mono"/>
                <a:ea typeface="Roboto Mono"/>
                <a:cs typeface="Roboto Mono"/>
                <a:sym typeface="Roboto Mono"/>
              </a:rPr>
              <a:t>(</a:t>
            </a:r>
            <a:r>
              <a:rPr lang="en" sz="1000">
                <a:solidFill>
                  <a:srgbClr val="106040"/>
                </a:solidFill>
                <a:latin typeface="Roboto Mono"/>
                <a:ea typeface="Roboto Mono"/>
                <a:cs typeface="Roboto Mono"/>
                <a:sym typeface="Roboto Mono"/>
              </a:rPr>
              <a:t>0</a:t>
            </a:r>
            <a:r>
              <a:rPr lang="en" sz="1000">
                <a:latin typeface="Roboto Mono"/>
                <a:ea typeface="Roboto Mono"/>
                <a:cs typeface="Roboto Mono"/>
                <a:sym typeface="Roboto Mono"/>
              </a:rPr>
              <a:t>, </a:t>
            </a:r>
            <a:r>
              <a:rPr lang="en" sz="1000">
                <a:solidFill>
                  <a:srgbClr val="106040"/>
                </a:solidFill>
                <a:latin typeface="Roboto Mono"/>
                <a:ea typeface="Roboto Mono"/>
                <a:cs typeface="Roboto Mono"/>
                <a:sym typeface="Roboto Mono"/>
              </a:rPr>
              <a:t>2</a:t>
            </a:r>
            <a:r>
              <a:rPr lang="en" sz="1000">
                <a:latin typeface="Roboto Mono"/>
                <a:ea typeface="Roboto Mono"/>
                <a:cs typeface="Roboto Mono"/>
                <a:sym typeface="Roboto Mono"/>
              </a:rPr>
              <a:t>) </a:t>
            </a:r>
            <a:r>
              <a:rPr i="1" lang="en" sz="1000">
                <a:solidFill>
                  <a:srgbClr val="A05000"/>
                </a:solidFill>
                <a:latin typeface="Roboto Mono"/>
                <a:ea typeface="Roboto Mono"/>
                <a:cs typeface="Roboto Mono"/>
                <a:sym typeface="Roboto Mono"/>
              </a:rPr>
              <a:t>// 'this' inside 'swap()' will hold the value of 'list'</a:t>
            </a:r>
            <a:endParaRPr sz="1000">
              <a:latin typeface="Roboto Mono"/>
              <a:ea typeface="Roboto Mono"/>
              <a:cs typeface="Roboto Mono"/>
              <a:sym typeface="Roboto Mon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15"/>
          <p:cNvSpPr txBox="1"/>
          <p:nvPr>
            <p:ph type="title"/>
          </p:nvPr>
        </p:nvSpPr>
        <p:spPr>
          <a:xfrm>
            <a:off x="720000" y="387600"/>
            <a:ext cx="8071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Inline functions</a:t>
            </a:r>
            <a:endParaRPr/>
          </a:p>
        </p:txBody>
      </p:sp>
      <p:sp>
        <p:nvSpPr>
          <p:cNvPr id="989" name="Google Shape;989;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0" name="Google Shape;990;p115"/>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991" name="Google Shape;991;p115"/>
          <p:cNvSpPr txBox="1"/>
          <p:nvPr/>
        </p:nvSpPr>
        <p:spPr>
          <a:xfrm>
            <a:off x="905675" y="1100850"/>
            <a:ext cx="7253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19191C"/>
                </a:solidFill>
                <a:highlight>
                  <a:srgbClr val="FFFFFF"/>
                </a:highlight>
                <a:latin typeface="Poppins"/>
                <a:ea typeface="Poppins"/>
                <a:cs typeface="Poppins"/>
                <a:sym typeface="Poppins"/>
              </a:rPr>
              <a:t>Using higher-order functions imposes certain runtime penalties: each function is an object, and it captures a closure. A closure is a scope of variables that can be accessed in the body of the function. Memory allocations (both for function objects and classes) and virtual calls introduce runtime overhead.</a:t>
            </a:r>
            <a:endParaRPr sz="1000">
              <a:latin typeface="Poppins"/>
              <a:ea typeface="Poppins"/>
              <a:cs typeface="Poppins"/>
              <a:sym typeface="Poppins"/>
            </a:endParaRPr>
          </a:p>
        </p:txBody>
      </p:sp>
      <p:sp>
        <p:nvSpPr>
          <p:cNvPr id="992" name="Google Shape;992;p115"/>
          <p:cNvSpPr txBox="1"/>
          <p:nvPr/>
        </p:nvSpPr>
        <p:spPr>
          <a:xfrm>
            <a:off x="905675" y="2329550"/>
            <a:ext cx="5449500" cy="18006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solidFill>
                  <a:srgbClr val="700080"/>
                </a:solidFill>
                <a:latin typeface="Roboto Mono"/>
                <a:ea typeface="Roboto Mono"/>
                <a:cs typeface="Roboto Mono"/>
                <a:sym typeface="Roboto Mono"/>
              </a:rPr>
              <a:t>fun</a:t>
            </a:r>
            <a:r>
              <a:rPr lang="en" sz="900">
                <a:latin typeface="Roboto Mono"/>
                <a:ea typeface="Roboto Mono"/>
                <a:cs typeface="Roboto Mono"/>
                <a:sym typeface="Roboto Mono"/>
              </a:rPr>
              <a:t> </a:t>
            </a:r>
            <a:r>
              <a:rPr lang="en" sz="900">
                <a:solidFill>
                  <a:srgbClr val="0000F0"/>
                </a:solidFill>
                <a:latin typeface="Roboto Mono"/>
                <a:ea typeface="Roboto Mono"/>
                <a:cs typeface="Roboto Mono"/>
                <a:sym typeface="Roboto Mono"/>
              </a:rPr>
              <a:t>startHere</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var</a:t>
            </a:r>
            <a:r>
              <a:rPr lang="en" sz="900">
                <a:latin typeface="Roboto Mono"/>
                <a:ea typeface="Roboto Mono"/>
                <a:cs typeface="Roboto Mono"/>
                <a:sym typeface="Roboto Mono"/>
              </a:rPr>
              <a:t> </a:t>
            </a:r>
            <a:r>
              <a:rPr lang="en" sz="900">
                <a:solidFill>
                  <a:srgbClr val="0000F0"/>
                </a:solidFill>
                <a:latin typeface="Roboto Mono"/>
                <a:ea typeface="Roboto Mono"/>
                <a:cs typeface="Roboto Mono"/>
                <a:sym typeface="Roboto Mono"/>
              </a:rPr>
              <a:t>addResult</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calculate</a:t>
            </a:r>
            <a:r>
              <a:rPr lang="en" sz="900">
                <a:latin typeface="Roboto Mono"/>
                <a:ea typeface="Roboto Mono"/>
                <a:cs typeface="Roboto Mono"/>
                <a:sym typeface="Roboto Mono"/>
              </a:rPr>
              <a:t>(</a:t>
            </a:r>
            <a:r>
              <a:rPr lang="en" sz="900">
                <a:solidFill>
                  <a:srgbClr val="106040"/>
                </a:solidFill>
                <a:latin typeface="Roboto Mono"/>
                <a:ea typeface="Roboto Mono"/>
                <a:cs typeface="Roboto Mono"/>
                <a:sym typeface="Roboto Mono"/>
              </a:rPr>
              <a:t>10</a:t>
            </a:r>
            <a:r>
              <a:rPr lang="en" sz="900">
                <a:latin typeface="Roboto Mono"/>
                <a:ea typeface="Roboto Mono"/>
                <a:cs typeface="Roboto Mono"/>
                <a:sym typeface="Roboto Mono"/>
              </a:rPr>
              <a:t>, </a:t>
            </a:r>
            <a:r>
              <a:rPr lang="en" sz="900">
                <a:solidFill>
                  <a:srgbClr val="106040"/>
                </a:solidFill>
                <a:latin typeface="Roboto Mono"/>
                <a:ea typeface="Roboto Mono"/>
                <a:cs typeface="Roboto Mono"/>
                <a:sym typeface="Roboto Mono"/>
              </a:rPr>
              <a:t>3</a:t>
            </a:r>
            <a:r>
              <a:rPr lang="en" sz="900">
                <a:latin typeface="Roboto Mono"/>
                <a:ea typeface="Roboto Mono"/>
                <a:cs typeface="Roboto Mono"/>
                <a:sym typeface="Roboto Mono"/>
              </a:rPr>
              <a:t>, { </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-&gt;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b="1" lang="en" sz="900">
                <a:solidFill>
                  <a:srgbClr val="700080"/>
                </a:solidFill>
                <a:latin typeface="Roboto Mono"/>
                <a:ea typeface="Roboto Mono"/>
                <a:cs typeface="Roboto Mono"/>
                <a:sym typeface="Roboto Mono"/>
              </a:rPr>
              <a:t>fun</a:t>
            </a:r>
            <a:r>
              <a:rPr lang="en" sz="900">
                <a:latin typeface="Roboto Mono"/>
                <a:ea typeface="Roboto Mono"/>
                <a:cs typeface="Roboto Mono"/>
                <a:sym typeface="Roboto Mono"/>
              </a:rPr>
              <a:t> </a:t>
            </a:r>
            <a:r>
              <a:rPr lang="en" sz="900">
                <a:solidFill>
                  <a:srgbClr val="0000F0"/>
                </a:solidFill>
                <a:latin typeface="Roboto Mono"/>
                <a:ea typeface="Roboto Mono"/>
                <a:cs typeface="Roboto Mono"/>
                <a:sym typeface="Roboto Mono"/>
              </a:rPr>
              <a:t>calculate</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equation</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-&gt;</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i="1" lang="en" sz="900">
                <a:solidFill>
                  <a:srgbClr val="A05000"/>
                </a:solidFill>
                <a:latin typeface="Roboto Mono"/>
                <a:ea typeface="Roboto Mono"/>
                <a:cs typeface="Roboto Mono"/>
                <a:sym typeface="Roboto Mono"/>
              </a:rPr>
              <a:t>// Do something</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return</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equation</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a:t>
            </a:r>
            <a:endParaRPr sz="900">
              <a:latin typeface="Roboto Mono"/>
              <a:ea typeface="Roboto Mono"/>
              <a:cs typeface="Roboto Mono"/>
              <a:sym typeface="Roboto Mono"/>
            </a:endParaRPr>
          </a:p>
        </p:txBody>
      </p:sp>
      <p:sp>
        <p:nvSpPr>
          <p:cNvPr id="993" name="Google Shape;993;p115"/>
          <p:cNvSpPr txBox="1"/>
          <p:nvPr/>
        </p:nvSpPr>
        <p:spPr>
          <a:xfrm>
            <a:off x="905675" y="1912775"/>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97826"/>
              </a:lnSpc>
              <a:spcBef>
                <a:spcPts val="4500"/>
              </a:spcBef>
              <a:spcAft>
                <a:spcPts val="0"/>
              </a:spcAft>
              <a:buNone/>
            </a:pPr>
            <a:r>
              <a:rPr b="1" lang="en" sz="1200">
                <a:solidFill>
                  <a:srgbClr val="242424"/>
                </a:solidFill>
                <a:highlight>
                  <a:srgbClr val="FFFFFF"/>
                </a:highlight>
                <a:latin typeface="Poppins"/>
                <a:ea typeface="Poppins"/>
                <a:cs typeface="Poppins"/>
                <a:sym typeface="Poppins"/>
              </a:rPr>
              <a:t>Higher-order Functions </a:t>
            </a:r>
            <a:endParaRPr b="1" sz="1200">
              <a:solidFill>
                <a:srgbClr val="242424"/>
              </a:solidFill>
              <a:highlight>
                <a:srgbClr val="FFFFFF"/>
              </a:highlight>
              <a:latin typeface="Poppins"/>
              <a:ea typeface="Poppins"/>
              <a:cs typeface="Poppins"/>
              <a:sym typeface="Poppi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16"/>
          <p:cNvSpPr txBox="1"/>
          <p:nvPr>
            <p:ph type="title"/>
          </p:nvPr>
        </p:nvSpPr>
        <p:spPr>
          <a:xfrm>
            <a:off x="720000" y="387600"/>
            <a:ext cx="8071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Inline functions</a:t>
            </a:r>
            <a:endParaRPr/>
          </a:p>
        </p:txBody>
      </p:sp>
      <p:sp>
        <p:nvSpPr>
          <p:cNvPr id="999" name="Google Shape;999;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0" name="Google Shape;1000;p116"/>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001" name="Google Shape;1001;p116"/>
          <p:cNvSpPr txBox="1"/>
          <p:nvPr/>
        </p:nvSpPr>
        <p:spPr>
          <a:xfrm>
            <a:off x="985375" y="1542600"/>
            <a:ext cx="5729100" cy="20583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solidFill>
                  <a:srgbClr val="700080"/>
                </a:solidFill>
                <a:latin typeface="Roboto Mono"/>
                <a:ea typeface="Roboto Mono"/>
                <a:cs typeface="Roboto Mono"/>
                <a:sym typeface="Roboto Mono"/>
              </a:rPr>
              <a:t>public</a:t>
            </a: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final</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void</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startHere</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addResult</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a:t>
            </a: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this</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calculate</a:t>
            </a:r>
            <a:r>
              <a:rPr lang="en" sz="900">
                <a:latin typeface="Roboto Mono"/>
                <a:ea typeface="Roboto Mono"/>
                <a:cs typeface="Roboto Mono"/>
                <a:sym typeface="Roboto Mono"/>
              </a:rPr>
              <a:t>(</a:t>
            </a:r>
            <a:r>
              <a:rPr lang="en" sz="900">
                <a:solidFill>
                  <a:srgbClr val="106040"/>
                </a:solidFill>
                <a:latin typeface="Roboto Mono"/>
                <a:ea typeface="Roboto Mono"/>
                <a:cs typeface="Roboto Mono"/>
                <a:sym typeface="Roboto Mono"/>
              </a:rPr>
              <a:t>10</a:t>
            </a:r>
            <a:r>
              <a:rPr lang="en" sz="900">
                <a:latin typeface="Roboto Mono"/>
                <a:ea typeface="Roboto Mono"/>
                <a:cs typeface="Roboto Mono"/>
                <a:sym typeface="Roboto Mono"/>
              </a:rPr>
              <a:t>, </a:t>
            </a:r>
            <a:r>
              <a:rPr lang="en" sz="900">
                <a:solidFill>
                  <a:srgbClr val="106040"/>
                </a:solidFill>
                <a:latin typeface="Roboto Mono"/>
                <a:ea typeface="Roboto Mono"/>
                <a:cs typeface="Roboto Mono"/>
                <a:sym typeface="Roboto Mono"/>
              </a:rPr>
              <a:t>3</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Function2</a:t>
            </a:r>
            <a:r>
              <a:rPr lang="en" sz="900">
                <a:latin typeface="Roboto Mono"/>
                <a:ea typeface="Roboto Mono"/>
                <a:cs typeface="Roboto Mono"/>
                <a:sym typeface="Roboto Mono"/>
              </a:rPr>
              <a:t>)</a:t>
            </a:r>
            <a:r>
              <a:rPr lang="en" sz="900">
                <a:solidFill>
                  <a:srgbClr val="201090"/>
                </a:solidFill>
                <a:latin typeface="Roboto Mono"/>
                <a:ea typeface="Roboto Mono"/>
                <a:cs typeface="Roboto Mono"/>
                <a:sym typeface="Roboto Mono"/>
              </a:rPr>
              <a:t>null</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INSTANCE</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b="1" lang="en" sz="900">
                <a:solidFill>
                  <a:srgbClr val="700080"/>
                </a:solidFill>
                <a:latin typeface="Roboto Mono"/>
                <a:ea typeface="Roboto Mono"/>
                <a:cs typeface="Roboto Mono"/>
                <a:sym typeface="Roboto Mono"/>
              </a:rPr>
              <a:t>public</a:t>
            </a: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final</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calculate</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 </a:t>
            </a:r>
            <a:r>
              <a:rPr lang="en" sz="900">
                <a:solidFill>
                  <a:srgbClr val="505050"/>
                </a:solidFill>
                <a:latin typeface="Roboto Mono"/>
                <a:ea typeface="Roboto Mono"/>
                <a:cs typeface="Roboto Mono"/>
                <a:sym typeface="Roboto Mono"/>
              </a:rPr>
              <a:t>@NotNull</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Function2</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equation</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Intrinsics</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checkParameterIsNotNull</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equation</a:t>
            </a:r>
            <a:r>
              <a:rPr lang="en" sz="900">
                <a:latin typeface="Roboto Mono"/>
                <a:ea typeface="Roboto Mono"/>
                <a:cs typeface="Roboto Mono"/>
                <a:sym typeface="Roboto Mono"/>
              </a:rPr>
              <a:t>, </a:t>
            </a:r>
            <a:r>
              <a:rPr lang="en" sz="900">
                <a:solidFill>
                  <a:srgbClr val="A01010"/>
                </a:solidFill>
                <a:latin typeface="Roboto Mono"/>
                <a:ea typeface="Roboto Mono"/>
                <a:cs typeface="Roboto Mono"/>
                <a:sym typeface="Roboto Mono"/>
              </a:rPr>
              <a:t>"equation"</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i="1" lang="en" sz="900">
                <a:solidFill>
                  <a:srgbClr val="A05000"/>
                </a:solidFill>
                <a:latin typeface="Roboto Mono"/>
                <a:ea typeface="Roboto Mono"/>
                <a:cs typeface="Roboto Mono"/>
                <a:sym typeface="Roboto Mono"/>
              </a:rPr>
              <a:t>// Do something</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return</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Number</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equation</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invoke</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intValue</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a:t>
            </a:r>
            <a:endParaRPr sz="900">
              <a:latin typeface="Roboto Mono"/>
              <a:ea typeface="Roboto Mono"/>
              <a:cs typeface="Roboto Mono"/>
              <a:sym typeface="Roboto Mono"/>
            </a:endParaRPr>
          </a:p>
        </p:txBody>
      </p:sp>
      <p:sp>
        <p:nvSpPr>
          <p:cNvPr id="1002" name="Google Shape;1002;p116"/>
          <p:cNvSpPr txBox="1"/>
          <p:nvPr/>
        </p:nvSpPr>
        <p:spPr>
          <a:xfrm>
            <a:off x="985375" y="11945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97826"/>
              </a:lnSpc>
              <a:spcBef>
                <a:spcPts val="4500"/>
              </a:spcBef>
              <a:spcAft>
                <a:spcPts val="0"/>
              </a:spcAft>
              <a:buNone/>
            </a:pPr>
            <a:r>
              <a:rPr b="1" lang="en" sz="1200">
                <a:solidFill>
                  <a:srgbClr val="242424"/>
                </a:solidFill>
                <a:highlight>
                  <a:srgbClr val="FFFFFF"/>
                </a:highlight>
                <a:latin typeface="Poppins"/>
                <a:ea typeface="Poppins"/>
                <a:cs typeface="Poppins"/>
                <a:sym typeface="Poppins"/>
              </a:rPr>
              <a:t>Decompile to JAVA</a:t>
            </a:r>
            <a:endParaRPr b="1" sz="1200">
              <a:solidFill>
                <a:srgbClr val="242424"/>
              </a:solidFill>
              <a:highlight>
                <a:srgbClr val="FFFFFF"/>
              </a:highlight>
              <a:latin typeface="Poppins"/>
              <a:ea typeface="Poppins"/>
              <a:cs typeface="Poppins"/>
              <a:sym typeface="Poppins"/>
            </a:endParaRPr>
          </a:p>
        </p:txBody>
      </p:sp>
      <p:sp>
        <p:nvSpPr>
          <p:cNvPr id="1003" name="Google Shape;1003;p116"/>
          <p:cNvSpPr txBox="1"/>
          <p:nvPr/>
        </p:nvSpPr>
        <p:spPr>
          <a:xfrm>
            <a:off x="2593950" y="4095100"/>
            <a:ext cx="3956100" cy="477000"/>
          </a:xfrm>
          <a:prstGeom prst="rect">
            <a:avLst/>
          </a:prstGeom>
          <a:noFill/>
          <a:ln>
            <a:noFill/>
          </a:ln>
        </p:spPr>
        <p:txBody>
          <a:bodyPr anchorCtr="0" anchor="t" bIns="91425" lIns="91425" spcFirstLastPara="1" rIns="91425" wrap="square" tIns="91425">
            <a:spAutoFit/>
          </a:bodyPr>
          <a:lstStyle/>
          <a:p>
            <a:pPr indent="0" lvl="0" marL="0" rtl="0" algn="l">
              <a:lnSpc>
                <a:spcPct val="97826"/>
              </a:lnSpc>
              <a:spcBef>
                <a:spcPts val="4500"/>
              </a:spcBef>
              <a:spcAft>
                <a:spcPts val="0"/>
              </a:spcAft>
              <a:buNone/>
            </a:pPr>
            <a:r>
              <a:rPr b="1" lang="en" sz="1900">
                <a:solidFill>
                  <a:srgbClr val="242424"/>
                </a:solidFill>
                <a:highlight>
                  <a:srgbClr val="FFFFFF"/>
                </a:highlight>
                <a:latin typeface="Poppins"/>
                <a:ea typeface="Poppins"/>
                <a:cs typeface="Poppins"/>
                <a:sym typeface="Poppins"/>
              </a:rPr>
              <a:t>If use this function in loop?</a:t>
            </a:r>
            <a:endParaRPr b="1" sz="1900">
              <a:solidFill>
                <a:srgbClr val="242424"/>
              </a:solidFill>
              <a:highlight>
                <a:srgbClr val="FFFFFF"/>
              </a:highlight>
              <a:latin typeface="Poppins"/>
              <a:ea typeface="Poppins"/>
              <a:cs typeface="Poppins"/>
              <a:sym typeface="Poppi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17"/>
          <p:cNvSpPr txBox="1"/>
          <p:nvPr>
            <p:ph type="title"/>
          </p:nvPr>
        </p:nvSpPr>
        <p:spPr>
          <a:xfrm>
            <a:off x="720000" y="387600"/>
            <a:ext cx="8071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Inline functions</a:t>
            </a:r>
            <a:endParaRPr/>
          </a:p>
        </p:txBody>
      </p:sp>
      <p:sp>
        <p:nvSpPr>
          <p:cNvPr id="1009" name="Google Shape;1009;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0" name="Google Shape;1010;p117"/>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011" name="Google Shape;1011;p117"/>
          <p:cNvSpPr txBox="1"/>
          <p:nvPr/>
        </p:nvSpPr>
        <p:spPr>
          <a:xfrm>
            <a:off x="905650" y="1217950"/>
            <a:ext cx="45126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C"/>
                </a:solidFill>
                <a:highlight>
                  <a:srgbClr val="FFFFFF"/>
                </a:highlight>
                <a:latin typeface="Roboto"/>
                <a:ea typeface="Roboto"/>
                <a:cs typeface="Roboto"/>
                <a:sym typeface="Roboto"/>
              </a:rPr>
              <a:t>mark the </a:t>
            </a:r>
            <a:r>
              <a:rPr lang="en" sz="900">
                <a:solidFill>
                  <a:srgbClr val="1AB1CD"/>
                </a:solidFill>
                <a:latin typeface="Roboto Mono"/>
                <a:ea typeface="Roboto Mono"/>
                <a:cs typeface="Roboto Mono"/>
                <a:sym typeface="Roboto Mono"/>
              </a:rPr>
              <a:t>calculate</a:t>
            </a:r>
            <a:r>
              <a:rPr lang="en" sz="900">
                <a:latin typeface="Roboto Mono"/>
                <a:ea typeface="Roboto Mono"/>
                <a:cs typeface="Roboto Mono"/>
                <a:sym typeface="Roboto Mono"/>
              </a:rPr>
              <a:t>()</a:t>
            </a:r>
            <a:r>
              <a:rPr lang="en" sz="1200">
                <a:solidFill>
                  <a:srgbClr val="19191C"/>
                </a:solidFill>
                <a:highlight>
                  <a:srgbClr val="FFFFFF"/>
                </a:highlight>
                <a:latin typeface="Roboto"/>
                <a:ea typeface="Roboto"/>
                <a:cs typeface="Roboto"/>
                <a:sym typeface="Roboto"/>
              </a:rPr>
              <a:t> function with the </a:t>
            </a:r>
            <a:r>
              <a:rPr lang="en" sz="1150">
                <a:solidFill>
                  <a:srgbClr val="19191C"/>
                </a:solidFill>
                <a:latin typeface="Roboto Mono"/>
                <a:ea typeface="Roboto Mono"/>
                <a:cs typeface="Roboto Mono"/>
                <a:sym typeface="Roboto Mono"/>
              </a:rPr>
              <a:t>inline</a:t>
            </a:r>
            <a:r>
              <a:rPr lang="en" sz="1200">
                <a:solidFill>
                  <a:srgbClr val="19191C"/>
                </a:solidFill>
                <a:highlight>
                  <a:srgbClr val="FFFFFF"/>
                </a:highlight>
                <a:latin typeface="Roboto"/>
                <a:ea typeface="Roboto"/>
                <a:cs typeface="Roboto"/>
                <a:sym typeface="Roboto"/>
              </a:rPr>
              <a:t> modifier:</a:t>
            </a:r>
            <a:endParaRPr/>
          </a:p>
        </p:txBody>
      </p:sp>
      <p:sp>
        <p:nvSpPr>
          <p:cNvPr id="1012" name="Google Shape;1012;p117"/>
          <p:cNvSpPr txBox="1"/>
          <p:nvPr/>
        </p:nvSpPr>
        <p:spPr>
          <a:xfrm>
            <a:off x="866625" y="1717625"/>
            <a:ext cx="6035100" cy="23421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solidFill>
                  <a:srgbClr val="700080"/>
                </a:solidFill>
                <a:latin typeface="Roboto Mono"/>
                <a:ea typeface="Roboto Mono"/>
                <a:cs typeface="Roboto Mono"/>
                <a:sym typeface="Roboto Mono"/>
              </a:rPr>
              <a:t>fun</a:t>
            </a:r>
            <a:r>
              <a:rPr lang="en" sz="900">
                <a:latin typeface="Roboto Mono"/>
                <a:ea typeface="Roboto Mono"/>
                <a:cs typeface="Roboto Mono"/>
                <a:sym typeface="Roboto Mono"/>
              </a:rPr>
              <a:t> </a:t>
            </a:r>
            <a:r>
              <a:rPr lang="en" sz="900">
                <a:solidFill>
                  <a:srgbClr val="0000F0"/>
                </a:solidFill>
                <a:latin typeface="Roboto Mono"/>
                <a:ea typeface="Roboto Mono"/>
                <a:cs typeface="Roboto Mono"/>
                <a:sym typeface="Roboto Mono"/>
              </a:rPr>
              <a:t>startHere</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for</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index</a:t>
            </a: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in</a:t>
            </a:r>
            <a:r>
              <a:rPr lang="en" sz="900">
                <a:latin typeface="Roboto Mono"/>
                <a:ea typeface="Roboto Mono"/>
                <a:cs typeface="Roboto Mono"/>
                <a:sym typeface="Roboto Mono"/>
              </a:rPr>
              <a:t> </a:t>
            </a:r>
            <a:r>
              <a:rPr lang="en" sz="900">
                <a:solidFill>
                  <a:srgbClr val="106040"/>
                </a:solidFill>
                <a:latin typeface="Roboto Mono"/>
                <a:ea typeface="Roboto Mono"/>
                <a:cs typeface="Roboto Mono"/>
                <a:sym typeface="Roboto Mono"/>
              </a:rPr>
              <a:t>0</a:t>
            </a:r>
            <a:r>
              <a:rPr lang="en" sz="900">
                <a:latin typeface="Roboto Mono"/>
                <a:ea typeface="Roboto Mono"/>
                <a:cs typeface="Roboto Mono"/>
                <a:sym typeface="Roboto Mono"/>
              </a:rPr>
              <a:t>.</a:t>
            </a:r>
            <a:r>
              <a:rPr lang="en" sz="900">
                <a:solidFill>
                  <a:srgbClr val="106040"/>
                </a:solidFill>
                <a:latin typeface="Roboto Mono"/>
                <a:ea typeface="Roboto Mono"/>
                <a:cs typeface="Roboto Mono"/>
                <a:sym typeface="Roboto Mono"/>
              </a:rPr>
              <a:t>.100</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var</a:t>
            </a:r>
            <a:r>
              <a:rPr lang="en" sz="900">
                <a:latin typeface="Roboto Mono"/>
                <a:ea typeface="Roboto Mono"/>
                <a:cs typeface="Roboto Mono"/>
                <a:sym typeface="Roboto Mono"/>
              </a:rPr>
              <a:t> </a:t>
            </a:r>
            <a:r>
              <a:rPr lang="en" sz="900">
                <a:solidFill>
                  <a:srgbClr val="0000F0"/>
                </a:solidFill>
                <a:latin typeface="Roboto Mono"/>
                <a:ea typeface="Roboto Mono"/>
                <a:cs typeface="Roboto Mono"/>
                <a:sym typeface="Roboto Mono"/>
              </a:rPr>
              <a:t>addResult</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calculate</a:t>
            </a:r>
            <a:r>
              <a:rPr lang="en" sz="900">
                <a:latin typeface="Roboto Mono"/>
                <a:ea typeface="Roboto Mono"/>
                <a:cs typeface="Roboto Mono"/>
                <a:sym typeface="Roboto Mono"/>
              </a:rPr>
              <a:t>(</a:t>
            </a:r>
            <a:r>
              <a:rPr lang="en" sz="900">
                <a:solidFill>
                  <a:srgbClr val="106040"/>
                </a:solidFill>
                <a:latin typeface="Roboto Mono"/>
                <a:ea typeface="Roboto Mono"/>
                <a:cs typeface="Roboto Mono"/>
                <a:sym typeface="Roboto Mono"/>
              </a:rPr>
              <a:t>10</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index</a:t>
            </a:r>
            <a:r>
              <a:rPr lang="en" sz="900">
                <a:latin typeface="Roboto Mono"/>
                <a:ea typeface="Roboto Mono"/>
                <a:cs typeface="Roboto Mono"/>
                <a:sym typeface="Roboto Mono"/>
              </a:rPr>
              <a:t>, { </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-&gt;</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b="1" lang="en" sz="900">
                <a:solidFill>
                  <a:srgbClr val="700080"/>
                </a:solidFill>
                <a:latin typeface="Roboto Mono"/>
                <a:ea typeface="Roboto Mono"/>
                <a:cs typeface="Roboto Mono"/>
                <a:sym typeface="Roboto Mono"/>
              </a:rPr>
              <a:t>inline</a:t>
            </a: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fun</a:t>
            </a:r>
            <a:r>
              <a:rPr lang="en" sz="900">
                <a:latin typeface="Roboto Mono"/>
                <a:ea typeface="Roboto Mono"/>
                <a:cs typeface="Roboto Mono"/>
                <a:sym typeface="Roboto Mono"/>
              </a:rPr>
              <a:t> </a:t>
            </a:r>
            <a:r>
              <a:rPr lang="en" sz="900">
                <a:solidFill>
                  <a:srgbClr val="0000F0"/>
                </a:solidFill>
                <a:latin typeface="Roboto Mono"/>
                <a:ea typeface="Roboto Mono"/>
                <a:cs typeface="Roboto Mono"/>
                <a:sym typeface="Roboto Mono"/>
              </a:rPr>
              <a:t>calculate</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equation</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-&gt;</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Int</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i="1" lang="en" sz="900">
                <a:solidFill>
                  <a:srgbClr val="A05000"/>
                </a:solidFill>
                <a:latin typeface="Roboto Mono"/>
                <a:ea typeface="Roboto Mono"/>
                <a:cs typeface="Roboto Mono"/>
                <a:sym typeface="Roboto Mono"/>
              </a:rPr>
              <a:t>// Do something</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return</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equation</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a:t>
            </a:r>
            <a:endParaRPr sz="900">
              <a:latin typeface="Roboto Mono"/>
              <a:ea typeface="Roboto Mono"/>
              <a:cs typeface="Roboto Mono"/>
              <a:sym typeface="Roboto Mon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18"/>
          <p:cNvSpPr txBox="1"/>
          <p:nvPr>
            <p:ph type="title"/>
          </p:nvPr>
        </p:nvSpPr>
        <p:spPr>
          <a:xfrm>
            <a:off x="720000" y="387600"/>
            <a:ext cx="8071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Inline functions</a:t>
            </a:r>
            <a:endParaRPr/>
          </a:p>
        </p:txBody>
      </p:sp>
      <p:sp>
        <p:nvSpPr>
          <p:cNvPr id="1018" name="Google Shape;1018;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9" name="Google Shape;1019;p118"/>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020" name="Google Shape;1020;p118"/>
          <p:cNvSpPr txBox="1"/>
          <p:nvPr/>
        </p:nvSpPr>
        <p:spPr>
          <a:xfrm>
            <a:off x="905650" y="1217950"/>
            <a:ext cx="45126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19191C"/>
                </a:solidFill>
                <a:highlight>
                  <a:srgbClr val="FFFFFF"/>
                </a:highlight>
                <a:latin typeface="Poppins"/>
                <a:ea typeface="Poppins"/>
                <a:cs typeface="Poppins"/>
                <a:sym typeface="Poppins"/>
              </a:rPr>
              <a:t>Decompile to JAVA</a:t>
            </a:r>
            <a:endParaRPr b="1" sz="1200">
              <a:latin typeface="Poppins"/>
              <a:ea typeface="Poppins"/>
              <a:cs typeface="Poppins"/>
              <a:sym typeface="Poppins"/>
            </a:endParaRPr>
          </a:p>
        </p:txBody>
      </p:sp>
      <p:sp>
        <p:nvSpPr>
          <p:cNvPr id="1021" name="Google Shape;1021;p118"/>
          <p:cNvSpPr txBox="1"/>
          <p:nvPr/>
        </p:nvSpPr>
        <p:spPr>
          <a:xfrm>
            <a:off x="905650" y="1577050"/>
            <a:ext cx="6035100" cy="29121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solidFill>
                  <a:srgbClr val="700080"/>
                </a:solidFill>
                <a:latin typeface="Roboto Mono"/>
                <a:ea typeface="Roboto Mono"/>
                <a:cs typeface="Roboto Mono"/>
                <a:sym typeface="Roboto Mono"/>
              </a:rPr>
              <a:t>public</a:t>
            </a: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final</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void</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startHere</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index</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a:t>
            </a:r>
            <a:r>
              <a:rPr lang="en" sz="900">
                <a:latin typeface="Roboto Mono"/>
                <a:ea typeface="Roboto Mono"/>
                <a:cs typeface="Roboto Mono"/>
                <a:sym typeface="Roboto Mono"/>
              </a:rPr>
              <a:t> </a:t>
            </a:r>
            <a:r>
              <a:rPr lang="en" sz="900">
                <a:solidFill>
                  <a:srgbClr val="106040"/>
                </a:solidFill>
                <a:latin typeface="Roboto Mono"/>
                <a:ea typeface="Roboto Mono"/>
                <a:cs typeface="Roboto Mono"/>
                <a:sym typeface="Roboto Mono"/>
              </a:rPr>
              <a:t>0</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for</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byte</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var2</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a:t>
            </a:r>
            <a:r>
              <a:rPr lang="en" sz="900">
                <a:latin typeface="Roboto Mono"/>
                <a:ea typeface="Roboto Mono"/>
                <a:cs typeface="Roboto Mono"/>
                <a:sym typeface="Roboto Mono"/>
              </a:rPr>
              <a:t> </a:t>
            </a:r>
            <a:r>
              <a:rPr lang="en" sz="900">
                <a:solidFill>
                  <a:srgbClr val="106040"/>
                </a:solidFill>
                <a:latin typeface="Roboto Mono"/>
                <a:ea typeface="Roboto Mono"/>
                <a:cs typeface="Roboto Mono"/>
                <a:sym typeface="Roboto Mono"/>
              </a:rPr>
              <a:t>100</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index</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&lt;=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var2</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index</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x$iv</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a:t>
            </a:r>
            <a:r>
              <a:rPr lang="en" sz="900">
                <a:latin typeface="Roboto Mono"/>
                <a:ea typeface="Roboto Mono"/>
                <a:cs typeface="Roboto Mono"/>
                <a:sym typeface="Roboto Mono"/>
              </a:rPr>
              <a:t> </a:t>
            </a:r>
            <a:r>
              <a:rPr lang="en" sz="900">
                <a:solidFill>
                  <a:srgbClr val="106040"/>
                </a:solidFill>
                <a:latin typeface="Roboto Mono"/>
                <a:ea typeface="Roboto Mono"/>
                <a:cs typeface="Roboto Mono"/>
                <a:sym typeface="Roboto Mono"/>
              </a:rPr>
              <a:t>10</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i="1" lang="en" sz="900">
                <a:solidFill>
                  <a:srgbClr val="A05000"/>
                </a:solidFill>
                <a:latin typeface="Roboto Mono"/>
                <a:ea typeface="Roboto Mono"/>
                <a:cs typeface="Roboto Mono"/>
                <a:sym typeface="Roboto Mono"/>
              </a:rPr>
              <a:t>// Do something</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addResult</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x$iv</a:t>
            </a:r>
            <a:r>
              <a:rPr lang="en" sz="900">
                <a:latin typeface="Roboto Mono"/>
                <a:ea typeface="Roboto Mono"/>
                <a:cs typeface="Roboto Mono"/>
                <a:sym typeface="Roboto Mono"/>
              </a:rPr>
              <a:t> </a:t>
            </a:r>
            <a:r>
              <a:rPr b="1" lang="en" sz="900">
                <a:solidFill>
                  <a:srgbClr val="EE11FF"/>
                </a:solidFill>
                <a:latin typeface="Roboto Mono"/>
                <a:ea typeface="Roboto Mono"/>
                <a:cs typeface="Roboto Mono"/>
                <a:sym typeface="Roboto Mono"/>
              </a:rPr>
              <a: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index</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b="1" lang="en" sz="900">
                <a:solidFill>
                  <a:srgbClr val="700080"/>
                </a:solidFill>
                <a:latin typeface="Roboto Mono"/>
                <a:ea typeface="Roboto Mono"/>
                <a:cs typeface="Roboto Mono"/>
                <a:sym typeface="Roboto Mono"/>
              </a:rPr>
              <a:t>public</a:t>
            </a: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final</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calculate</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int</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 </a:t>
            </a:r>
            <a:r>
              <a:rPr lang="en" sz="900">
                <a:solidFill>
                  <a:srgbClr val="505050"/>
                </a:solidFill>
                <a:latin typeface="Roboto Mono"/>
                <a:ea typeface="Roboto Mono"/>
                <a:cs typeface="Roboto Mono"/>
                <a:sym typeface="Roboto Mono"/>
              </a:rPr>
              <a:t>@NotNull</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Function2</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equation</a:t>
            </a:r>
            <a:r>
              <a:rPr lang="en"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Intrinsics</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checkParameterIsNotNull</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equation</a:t>
            </a:r>
            <a:r>
              <a:rPr lang="en" sz="900">
                <a:latin typeface="Roboto Mono"/>
                <a:ea typeface="Roboto Mono"/>
                <a:cs typeface="Roboto Mono"/>
                <a:sym typeface="Roboto Mono"/>
              </a:rPr>
              <a:t>, </a:t>
            </a:r>
            <a:r>
              <a:rPr lang="en" sz="900">
                <a:solidFill>
                  <a:srgbClr val="A01010"/>
                </a:solidFill>
                <a:latin typeface="Roboto Mono"/>
                <a:ea typeface="Roboto Mono"/>
                <a:cs typeface="Roboto Mono"/>
                <a:sym typeface="Roboto Mono"/>
              </a:rPr>
              <a:t>"equation"</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  </a:t>
            </a:r>
            <a:r>
              <a:rPr b="1" lang="en" sz="900">
                <a:solidFill>
                  <a:srgbClr val="700080"/>
                </a:solidFill>
                <a:latin typeface="Roboto Mono"/>
                <a:ea typeface="Roboto Mono"/>
                <a:cs typeface="Roboto Mono"/>
                <a:sym typeface="Roboto Mono"/>
              </a:rPr>
              <a:t>return</a:t>
            </a:r>
            <a:r>
              <a:rPr lang="en" sz="900">
                <a:latin typeface="Roboto Mono"/>
                <a:ea typeface="Roboto Mono"/>
                <a:cs typeface="Roboto Mono"/>
                <a:sym typeface="Roboto Mono"/>
              </a:rPr>
              <a:t> ((</a:t>
            </a:r>
            <a:r>
              <a:rPr lang="en" sz="900">
                <a:solidFill>
                  <a:srgbClr val="008050"/>
                </a:solidFill>
                <a:latin typeface="Roboto Mono"/>
                <a:ea typeface="Roboto Mono"/>
                <a:cs typeface="Roboto Mono"/>
                <a:sym typeface="Roboto Mono"/>
              </a:rPr>
              <a:t>Number</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equation</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invoke</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x</a:t>
            </a:r>
            <a:r>
              <a:rPr lang="en" sz="900">
                <a:latin typeface="Roboto Mono"/>
                <a:ea typeface="Roboto Mono"/>
                <a:cs typeface="Roboto Mono"/>
                <a:sym typeface="Roboto Mono"/>
              </a:rPr>
              <a:t>, </a:t>
            </a:r>
            <a:r>
              <a:rPr lang="en" sz="900">
                <a:solidFill>
                  <a:srgbClr val="1AB1CD"/>
                </a:solidFill>
                <a:latin typeface="Roboto Mono"/>
                <a:ea typeface="Roboto Mono"/>
                <a:cs typeface="Roboto Mono"/>
                <a:sym typeface="Roboto Mono"/>
              </a:rPr>
              <a:t>y</a:t>
            </a:r>
            <a:r>
              <a:rPr lang="en" sz="900">
                <a:latin typeface="Roboto Mono"/>
                <a:ea typeface="Roboto Mono"/>
                <a:cs typeface="Roboto Mono"/>
                <a:sym typeface="Roboto Mono"/>
              </a:rPr>
              <a:t>)).</a:t>
            </a:r>
            <a:r>
              <a:rPr lang="en" sz="900">
                <a:solidFill>
                  <a:srgbClr val="1AB1CD"/>
                </a:solidFill>
                <a:latin typeface="Roboto Mono"/>
                <a:ea typeface="Roboto Mono"/>
                <a:cs typeface="Roboto Mono"/>
                <a:sym typeface="Roboto Mono"/>
              </a:rPr>
              <a:t>intValue</a:t>
            </a: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rPr lang="en"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900">
              <a:latin typeface="Roboto Mono"/>
              <a:ea typeface="Roboto Mono"/>
              <a:cs typeface="Roboto Mono"/>
              <a:sym typeface="Roboto Mon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19"/>
          <p:cNvSpPr txBox="1"/>
          <p:nvPr>
            <p:ph type="title"/>
          </p:nvPr>
        </p:nvSpPr>
        <p:spPr>
          <a:xfrm>
            <a:off x="720000" y="387600"/>
            <a:ext cx="8071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Infix notation﻿</a:t>
            </a:r>
            <a:endParaRPr/>
          </a:p>
        </p:txBody>
      </p:sp>
      <p:sp>
        <p:nvSpPr>
          <p:cNvPr id="1027" name="Google Shape;1027;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8" name="Google Shape;1028;p119"/>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029" name="Google Shape;1029;p119"/>
          <p:cNvSpPr txBox="1"/>
          <p:nvPr/>
        </p:nvSpPr>
        <p:spPr>
          <a:xfrm>
            <a:off x="789600" y="1124275"/>
            <a:ext cx="7932300" cy="104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19191C"/>
                </a:solidFill>
                <a:highlight>
                  <a:srgbClr val="FFFFFF"/>
                </a:highlight>
                <a:latin typeface="Poppins"/>
                <a:ea typeface="Poppins"/>
                <a:cs typeface="Poppins"/>
                <a:sym typeface="Poppins"/>
              </a:rPr>
              <a:t>Functions marked with the infix keyword can also be called using the infix notation (omitting the dot and the parentheses for the call). Infix functions must meet the following requirements:</a:t>
            </a:r>
            <a:endParaRPr sz="1000">
              <a:solidFill>
                <a:srgbClr val="19191C"/>
              </a:solidFill>
              <a:highlight>
                <a:srgbClr val="FFFFFF"/>
              </a:highlight>
              <a:latin typeface="Poppins"/>
              <a:ea typeface="Poppins"/>
              <a:cs typeface="Poppins"/>
              <a:sym typeface="Poppins"/>
            </a:endParaRPr>
          </a:p>
          <a:p>
            <a:pPr indent="-292100" lvl="0" marL="457200" rtl="0" algn="l">
              <a:lnSpc>
                <a:spcPct val="115000"/>
              </a:lnSpc>
              <a:spcBef>
                <a:spcPts val="0"/>
              </a:spcBef>
              <a:spcAft>
                <a:spcPts val="0"/>
              </a:spcAft>
              <a:buSzPts val="1000"/>
              <a:buFont typeface="Poppins"/>
              <a:buChar char="●"/>
            </a:pPr>
            <a:r>
              <a:rPr lang="en" sz="1000">
                <a:solidFill>
                  <a:srgbClr val="19191C"/>
                </a:solidFill>
                <a:highlight>
                  <a:srgbClr val="FFFFFF"/>
                </a:highlight>
                <a:latin typeface="Poppins"/>
                <a:ea typeface="Poppins"/>
                <a:cs typeface="Poppins"/>
                <a:sym typeface="Poppins"/>
              </a:rPr>
              <a:t>They must be member functions or </a:t>
            </a:r>
            <a:r>
              <a:rPr lang="en" sz="1000">
                <a:solidFill>
                  <a:schemeClr val="hlink"/>
                </a:solidFill>
                <a:highlight>
                  <a:srgbClr val="FFFFFF"/>
                </a:highlight>
                <a:uFill>
                  <a:noFill/>
                </a:uFill>
                <a:latin typeface="Poppins"/>
                <a:ea typeface="Poppins"/>
                <a:cs typeface="Poppins"/>
                <a:sym typeface="Poppins"/>
                <a:hlinkClick r:id="rId3"/>
              </a:rPr>
              <a:t>extension functions</a:t>
            </a:r>
            <a:r>
              <a:rPr lang="en" sz="1000">
                <a:solidFill>
                  <a:srgbClr val="19191C"/>
                </a:solidFill>
                <a:highlight>
                  <a:srgbClr val="FFFFFF"/>
                </a:highlight>
                <a:latin typeface="Poppins"/>
                <a:ea typeface="Poppins"/>
                <a:cs typeface="Poppins"/>
                <a:sym typeface="Poppins"/>
              </a:rPr>
              <a:t>.</a:t>
            </a:r>
            <a:endParaRPr sz="1000">
              <a:solidFill>
                <a:srgbClr val="19191C"/>
              </a:solidFill>
              <a:highlight>
                <a:srgbClr val="FFFFFF"/>
              </a:highlight>
              <a:latin typeface="Poppins"/>
              <a:ea typeface="Poppins"/>
              <a:cs typeface="Poppins"/>
              <a:sym typeface="Poppins"/>
            </a:endParaRPr>
          </a:p>
          <a:p>
            <a:pPr indent="-292100" lvl="0" marL="457200" rtl="0" algn="l">
              <a:lnSpc>
                <a:spcPct val="115000"/>
              </a:lnSpc>
              <a:spcBef>
                <a:spcPts val="0"/>
              </a:spcBef>
              <a:spcAft>
                <a:spcPts val="0"/>
              </a:spcAft>
              <a:buClr>
                <a:srgbClr val="19191C"/>
              </a:buClr>
              <a:buSzPts val="1000"/>
              <a:buFont typeface="Poppins"/>
              <a:buChar char="●"/>
            </a:pPr>
            <a:r>
              <a:rPr lang="en" sz="1000">
                <a:solidFill>
                  <a:srgbClr val="19191C"/>
                </a:solidFill>
                <a:highlight>
                  <a:srgbClr val="FFFFFF"/>
                </a:highlight>
                <a:latin typeface="Poppins"/>
                <a:ea typeface="Poppins"/>
                <a:cs typeface="Poppins"/>
                <a:sym typeface="Poppins"/>
              </a:rPr>
              <a:t>They must have a single parameter.</a:t>
            </a:r>
            <a:endParaRPr sz="1000">
              <a:solidFill>
                <a:srgbClr val="19191C"/>
              </a:solidFill>
              <a:highlight>
                <a:srgbClr val="FFFFFF"/>
              </a:highlight>
              <a:latin typeface="Poppins"/>
              <a:ea typeface="Poppins"/>
              <a:cs typeface="Poppins"/>
              <a:sym typeface="Poppins"/>
            </a:endParaRPr>
          </a:p>
          <a:p>
            <a:pPr indent="-292100" lvl="0" marL="457200" rtl="0" algn="l">
              <a:lnSpc>
                <a:spcPct val="115000"/>
              </a:lnSpc>
              <a:spcBef>
                <a:spcPts val="0"/>
              </a:spcBef>
              <a:spcAft>
                <a:spcPts val="0"/>
              </a:spcAft>
              <a:buSzPts val="1000"/>
              <a:buFont typeface="Poppins"/>
              <a:buChar char="●"/>
            </a:pPr>
            <a:r>
              <a:rPr lang="en" sz="1000">
                <a:solidFill>
                  <a:srgbClr val="19191C"/>
                </a:solidFill>
                <a:highlight>
                  <a:srgbClr val="FFFFFF"/>
                </a:highlight>
                <a:latin typeface="Poppins"/>
                <a:ea typeface="Poppins"/>
                <a:cs typeface="Poppins"/>
                <a:sym typeface="Poppins"/>
              </a:rPr>
              <a:t>The parameter must not </a:t>
            </a:r>
            <a:r>
              <a:rPr lang="en" sz="1000">
                <a:solidFill>
                  <a:schemeClr val="hlink"/>
                </a:solidFill>
                <a:highlight>
                  <a:srgbClr val="FFFFFF"/>
                </a:highlight>
                <a:uFill>
                  <a:noFill/>
                </a:uFill>
                <a:latin typeface="Poppins"/>
                <a:ea typeface="Poppins"/>
                <a:cs typeface="Poppins"/>
                <a:sym typeface="Poppins"/>
                <a:hlinkClick r:id="rId4"/>
              </a:rPr>
              <a:t>accept variable number of arguments</a:t>
            </a:r>
            <a:r>
              <a:rPr lang="en" sz="1000">
                <a:solidFill>
                  <a:srgbClr val="19191C"/>
                </a:solidFill>
                <a:highlight>
                  <a:srgbClr val="FFFFFF"/>
                </a:highlight>
                <a:latin typeface="Poppins"/>
                <a:ea typeface="Poppins"/>
                <a:cs typeface="Poppins"/>
                <a:sym typeface="Poppins"/>
              </a:rPr>
              <a:t> and must have no </a:t>
            </a:r>
            <a:r>
              <a:rPr lang="en" sz="1000">
                <a:solidFill>
                  <a:schemeClr val="hlink"/>
                </a:solidFill>
                <a:highlight>
                  <a:srgbClr val="FFFFFF"/>
                </a:highlight>
                <a:uFill>
                  <a:noFill/>
                </a:uFill>
                <a:latin typeface="Poppins"/>
                <a:ea typeface="Poppins"/>
                <a:cs typeface="Poppins"/>
                <a:sym typeface="Poppins"/>
                <a:hlinkClick r:id="rId5"/>
              </a:rPr>
              <a:t>default value</a:t>
            </a:r>
            <a:r>
              <a:rPr lang="en" sz="1000">
                <a:solidFill>
                  <a:srgbClr val="19191C"/>
                </a:solidFill>
                <a:highlight>
                  <a:srgbClr val="FFFFFF"/>
                </a:highlight>
                <a:latin typeface="Poppins"/>
                <a:ea typeface="Poppins"/>
                <a:cs typeface="Poppins"/>
                <a:sym typeface="Poppins"/>
              </a:rPr>
              <a:t>.</a:t>
            </a:r>
            <a:endParaRPr sz="1000">
              <a:solidFill>
                <a:srgbClr val="19191C"/>
              </a:solidFill>
              <a:highlight>
                <a:srgbClr val="FFFFFF"/>
              </a:highlight>
              <a:latin typeface="Poppins"/>
              <a:ea typeface="Poppins"/>
              <a:cs typeface="Poppins"/>
              <a:sym typeface="Poppins"/>
            </a:endParaRPr>
          </a:p>
        </p:txBody>
      </p:sp>
      <p:sp>
        <p:nvSpPr>
          <p:cNvPr id="1030" name="Google Shape;1030;p119"/>
          <p:cNvSpPr txBox="1"/>
          <p:nvPr/>
        </p:nvSpPr>
        <p:spPr>
          <a:xfrm>
            <a:off x="1125275" y="2357500"/>
            <a:ext cx="5307900" cy="22350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0033B3"/>
                </a:solidFill>
                <a:latin typeface="Roboto Mono"/>
                <a:ea typeface="Roboto Mono"/>
                <a:cs typeface="Roboto Mono"/>
                <a:sym typeface="Roboto Mono"/>
              </a:rPr>
              <a:t>infix fun </a:t>
            </a:r>
            <a:r>
              <a:rPr lang="en" sz="1000">
                <a:latin typeface="Roboto Mono"/>
                <a:ea typeface="Roboto Mono"/>
                <a:cs typeface="Roboto Mono"/>
                <a:sym typeface="Roboto Mono"/>
              </a:rPr>
              <a:t>Int</a:t>
            </a:r>
            <a:r>
              <a:rPr lang="en" sz="1000">
                <a:solidFill>
                  <a:srgbClr val="080808"/>
                </a:solidFill>
                <a:latin typeface="Roboto Mono"/>
                <a:ea typeface="Roboto Mono"/>
                <a:cs typeface="Roboto Mono"/>
                <a:sym typeface="Roboto Mono"/>
              </a:rPr>
              <a:t>.</a:t>
            </a:r>
            <a:r>
              <a:rPr lang="en" sz="1000">
                <a:solidFill>
                  <a:srgbClr val="00627A"/>
                </a:solidFill>
                <a:latin typeface="Roboto Mono"/>
                <a:ea typeface="Roboto Mono"/>
                <a:cs typeface="Roboto Mono"/>
                <a:sym typeface="Roboto Mono"/>
              </a:rPr>
              <a:t>plus</a:t>
            </a:r>
            <a:r>
              <a:rPr lang="en" sz="1000">
                <a:solidFill>
                  <a:srgbClr val="080808"/>
                </a:solidFill>
                <a:latin typeface="Roboto Mono"/>
                <a:ea typeface="Roboto Mono"/>
                <a:cs typeface="Roboto Mono"/>
                <a:sym typeface="Roboto Mono"/>
              </a:rPr>
              <a:t>(a: </a:t>
            </a:r>
            <a:r>
              <a:rPr lang="en" sz="1000">
                <a:latin typeface="Roboto Mono"/>
                <a:ea typeface="Roboto Mono"/>
                <a:cs typeface="Roboto Mono"/>
                <a:sym typeface="Roboto Mono"/>
              </a:rPr>
              <a:t>Int</a:t>
            </a:r>
            <a:r>
              <a:rPr lang="en" sz="1000">
                <a:solidFill>
                  <a:srgbClr val="080808"/>
                </a:solidFill>
                <a:latin typeface="Roboto Mono"/>
                <a:ea typeface="Roboto Mono"/>
                <a:cs typeface="Roboto Mono"/>
                <a:sym typeface="Roboto Mono"/>
              </a:rPr>
              <a:t>): </a:t>
            </a:r>
            <a:r>
              <a:rPr lang="en" sz="1000">
                <a:latin typeface="Roboto Mono"/>
                <a:ea typeface="Roboto Mono"/>
                <a:cs typeface="Roboto Mono"/>
                <a:sym typeface="Roboto Mono"/>
              </a:rPr>
              <a:t>Int </a:t>
            </a:r>
            <a:r>
              <a:rPr lang="en" sz="1000">
                <a:solidFill>
                  <a:srgbClr val="080808"/>
                </a:solidFill>
                <a:latin typeface="Roboto Mono"/>
                <a:ea typeface="Roboto Mono"/>
                <a:cs typeface="Roboto Mono"/>
                <a:sym typeface="Roboto Mono"/>
              </a:rPr>
              <a:t>{</a:t>
            </a:r>
            <a:endParaRPr sz="1000">
              <a:solidFill>
                <a:srgbClr val="080808"/>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080808"/>
                </a:solidFill>
                <a:latin typeface="Roboto Mono"/>
                <a:ea typeface="Roboto Mono"/>
                <a:cs typeface="Roboto Mono"/>
                <a:sym typeface="Roboto Mono"/>
              </a:rPr>
              <a:t>   </a:t>
            </a:r>
            <a:r>
              <a:rPr lang="en" sz="1000">
                <a:solidFill>
                  <a:srgbClr val="0033B3"/>
                </a:solidFill>
                <a:latin typeface="Roboto Mono"/>
                <a:ea typeface="Roboto Mono"/>
                <a:cs typeface="Roboto Mono"/>
                <a:sym typeface="Roboto Mono"/>
              </a:rPr>
              <a:t>return this </a:t>
            </a:r>
            <a:r>
              <a:rPr lang="en" sz="1000">
                <a:solidFill>
                  <a:srgbClr val="080808"/>
                </a:solidFill>
                <a:latin typeface="Roboto Mono"/>
                <a:ea typeface="Roboto Mono"/>
                <a:cs typeface="Roboto Mono"/>
                <a:sym typeface="Roboto Mono"/>
              </a:rPr>
              <a:t>+ a;</a:t>
            </a:r>
            <a:endParaRPr sz="1000">
              <a:solidFill>
                <a:srgbClr val="080808"/>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080808"/>
                </a:solidFill>
                <a:latin typeface="Roboto Mono"/>
                <a:ea typeface="Roboto Mono"/>
                <a:cs typeface="Roboto Mono"/>
                <a:sym typeface="Roboto Mono"/>
              </a:rPr>
              <a:t>}</a:t>
            </a:r>
            <a:endParaRPr sz="1000">
              <a:solidFill>
                <a:srgbClr val="080808"/>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0033B3"/>
                </a:solidFill>
                <a:latin typeface="Roboto Mono"/>
                <a:ea typeface="Roboto Mono"/>
                <a:cs typeface="Roboto Mono"/>
                <a:sym typeface="Roboto Mono"/>
              </a:rPr>
              <a:t>fun </a:t>
            </a:r>
            <a:r>
              <a:rPr lang="en" sz="1000">
                <a:solidFill>
                  <a:srgbClr val="00627A"/>
                </a:solidFill>
                <a:latin typeface="Roboto Mono"/>
                <a:ea typeface="Roboto Mono"/>
                <a:cs typeface="Roboto Mono"/>
                <a:sym typeface="Roboto Mono"/>
              </a:rPr>
              <a:t>main</a:t>
            </a:r>
            <a:r>
              <a:rPr lang="en" sz="1000">
                <a:solidFill>
                  <a:srgbClr val="080808"/>
                </a:solidFill>
                <a:latin typeface="Roboto Mono"/>
                <a:ea typeface="Roboto Mono"/>
                <a:cs typeface="Roboto Mono"/>
                <a:sym typeface="Roboto Mono"/>
              </a:rPr>
              <a:t>() {</a:t>
            </a:r>
            <a:endParaRPr sz="1000">
              <a:solidFill>
                <a:srgbClr val="080808"/>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080808"/>
                </a:solidFill>
                <a:latin typeface="Roboto Mono"/>
                <a:ea typeface="Roboto Mono"/>
                <a:cs typeface="Roboto Mono"/>
                <a:sym typeface="Roboto Mono"/>
              </a:rPr>
              <a:t>   </a:t>
            </a:r>
            <a:r>
              <a:rPr i="1" lang="en" sz="1000">
                <a:solidFill>
                  <a:srgbClr val="00627A"/>
                </a:solidFill>
                <a:latin typeface="Roboto Mono"/>
                <a:ea typeface="Roboto Mono"/>
                <a:cs typeface="Roboto Mono"/>
                <a:sym typeface="Roboto Mono"/>
              </a:rPr>
              <a:t>println</a:t>
            </a:r>
            <a:r>
              <a:rPr lang="en" sz="1000">
                <a:solidFill>
                  <a:srgbClr val="080808"/>
                </a:solidFill>
                <a:latin typeface="Roboto Mono"/>
                <a:ea typeface="Roboto Mono"/>
                <a:cs typeface="Roboto Mono"/>
                <a:sym typeface="Roboto Mono"/>
              </a:rPr>
              <a:t>(</a:t>
            </a:r>
            <a:r>
              <a:rPr lang="en" sz="1000">
                <a:solidFill>
                  <a:srgbClr val="067D17"/>
                </a:solidFill>
                <a:latin typeface="Roboto Mono"/>
                <a:ea typeface="Roboto Mono"/>
                <a:cs typeface="Roboto Mono"/>
                <a:sym typeface="Roboto Mono"/>
              </a:rPr>
              <a:t>"1 plus 5 is: </a:t>
            </a:r>
            <a:r>
              <a:rPr lang="en" sz="1000">
                <a:solidFill>
                  <a:srgbClr val="0037A6"/>
                </a:solidFill>
                <a:latin typeface="Roboto Mono"/>
                <a:ea typeface="Roboto Mono"/>
                <a:cs typeface="Roboto Mono"/>
                <a:sym typeface="Roboto Mono"/>
              </a:rPr>
              <a:t>${</a:t>
            </a:r>
            <a:r>
              <a:rPr lang="en" sz="1000">
                <a:solidFill>
                  <a:srgbClr val="1750EB"/>
                </a:solidFill>
                <a:latin typeface="Roboto Mono"/>
                <a:ea typeface="Roboto Mono"/>
                <a:cs typeface="Roboto Mono"/>
                <a:sym typeface="Roboto Mono"/>
              </a:rPr>
              <a:t>1 </a:t>
            </a:r>
            <a:r>
              <a:rPr i="1" lang="en" sz="1000">
                <a:solidFill>
                  <a:srgbClr val="00627A"/>
                </a:solidFill>
                <a:latin typeface="Roboto Mono"/>
                <a:ea typeface="Roboto Mono"/>
                <a:cs typeface="Roboto Mono"/>
                <a:sym typeface="Roboto Mono"/>
              </a:rPr>
              <a:t>plus </a:t>
            </a:r>
            <a:r>
              <a:rPr lang="en" sz="1000">
                <a:solidFill>
                  <a:srgbClr val="1750EB"/>
                </a:solidFill>
                <a:latin typeface="Roboto Mono"/>
                <a:ea typeface="Roboto Mono"/>
                <a:cs typeface="Roboto Mono"/>
                <a:sym typeface="Roboto Mono"/>
              </a:rPr>
              <a:t>5</a:t>
            </a:r>
            <a:r>
              <a:rPr lang="en" sz="1000">
                <a:solidFill>
                  <a:srgbClr val="0037A6"/>
                </a:solidFill>
                <a:latin typeface="Roboto Mono"/>
                <a:ea typeface="Roboto Mono"/>
                <a:cs typeface="Roboto Mono"/>
                <a:sym typeface="Roboto Mono"/>
              </a:rPr>
              <a:t>}</a:t>
            </a:r>
            <a:r>
              <a:rPr lang="en" sz="1000">
                <a:solidFill>
                  <a:srgbClr val="067D17"/>
                </a:solidFill>
                <a:latin typeface="Roboto Mono"/>
                <a:ea typeface="Roboto Mono"/>
                <a:cs typeface="Roboto Mono"/>
                <a:sym typeface="Roboto Mono"/>
              </a:rPr>
              <a:t>"</a:t>
            </a:r>
            <a:r>
              <a:rPr lang="en" sz="1000">
                <a:solidFill>
                  <a:srgbClr val="080808"/>
                </a:solidFill>
                <a:latin typeface="Roboto Mono"/>
                <a:ea typeface="Roboto Mono"/>
                <a:cs typeface="Roboto Mono"/>
                <a:sym typeface="Roboto Mono"/>
              </a:rPr>
              <a:t>)</a:t>
            </a:r>
            <a:endParaRPr sz="1000">
              <a:solidFill>
                <a:srgbClr val="080808"/>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080808"/>
                </a:solidFill>
                <a:latin typeface="Roboto Mono"/>
                <a:ea typeface="Roboto Mono"/>
                <a:cs typeface="Roboto Mono"/>
                <a:sym typeface="Roboto Mono"/>
              </a:rPr>
              <a:t>   </a:t>
            </a:r>
            <a:r>
              <a:rPr i="1" lang="en" sz="1000">
                <a:solidFill>
                  <a:srgbClr val="00627A"/>
                </a:solidFill>
                <a:latin typeface="Roboto Mono"/>
                <a:ea typeface="Roboto Mono"/>
                <a:cs typeface="Roboto Mono"/>
                <a:sym typeface="Roboto Mono"/>
              </a:rPr>
              <a:t>println</a:t>
            </a:r>
            <a:r>
              <a:rPr lang="en" sz="1000">
                <a:solidFill>
                  <a:srgbClr val="080808"/>
                </a:solidFill>
                <a:latin typeface="Roboto Mono"/>
                <a:ea typeface="Roboto Mono"/>
                <a:cs typeface="Roboto Mono"/>
                <a:sym typeface="Roboto Mono"/>
              </a:rPr>
              <a:t>(</a:t>
            </a:r>
            <a:r>
              <a:rPr lang="en" sz="1000">
                <a:solidFill>
                  <a:srgbClr val="067D17"/>
                </a:solidFill>
                <a:latin typeface="Roboto Mono"/>
                <a:ea typeface="Roboto Mono"/>
                <a:cs typeface="Roboto Mono"/>
                <a:sym typeface="Roboto Mono"/>
              </a:rPr>
              <a:t>"1 plus 5 using regular invocation is : </a:t>
            </a:r>
            <a:r>
              <a:rPr lang="en" sz="1000">
                <a:solidFill>
                  <a:srgbClr val="0037A6"/>
                </a:solidFill>
                <a:latin typeface="Roboto Mono"/>
                <a:ea typeface="Roboto Mono"/>
                <a:cs typeface="Roboto Mono"/>
                <a:sym typeface="Roboto Mono"/>
              </a:rPr>
              <a:t>${</a:t>
            </a:r>
            <a:r>
              <a:rPr lang="en" sz="1000">
                <a:solidFill>
                  <a:srgbClr val="1750EB"/>
                </a:solidFill>
                <a:latin typeface="Roboto Mono"/>
                <a:ea typeface="Roboto Mono"/>
                <a:cs typeface="Roboto Mono"/>
                <a:sym typeface="Roboto Mono"/>
              </a:rPr>
              <a:t>1</a:t>
            </a:r>
            <a:r>
              <a:rPr lang="en" sz="1000">
                <a:solidFill>
                  <a:srgbClr val="080808"/>
                </a:solidFill>
                <a:latin typeface="Roboto Mono"/>
                <a:ea typeface="Roboto Mono"/>
                <a:cs typeface="Roboto Mono"/>
                <a:sym typeface="Roboto Mono"/>
              </a:rPr>
              <a:t>.plus(</a:t>
            </a:r>
            <a:r>
              <a:rPr lang="en" sz="1000">
                <a:solidFill>
                  <a:srgbClr val="1750EB"/>
                </a:solidFill>
                <a:latin typeface="Roboto Mono"/>
                <a:ea typeface="Roboto Mono"/>
                <a:cs typeface="Roboto Mono"/>
                <a:sym typeface="Roboto Mono"/>
              </a:rPr>
              <a:t>5</a:t>
            </a:r>
            <a:r>
              <a:rPr lang="en" sz="1000">
                <a:solidFill>
                  <a:srgbClr val="080808"/>
                </a:solidFill>
                <a:latin typeface="Roboto Mono"/>
                <a:ea typeface="Roboto Mono"/>
                <a:cs typeface="Roboto Mono"/>
                <a:sym typeface="Roboto Mono"/>
              </a:rPr>
              <a:t>)</a:t>
            </a:r>
            <a:r>
              <a:rPr lang="en" sz="1000">
                <a:solidFill>
                  <a:srgbClr val="0037A6"/>
                </a:solidFill>
                <a:latin typeface="Roboto Mono"/>
                <a:ea typeface="Roboto Mono"/>
                <a:cs typeface="Roboto Mono"/>
                <a:sym typeface="Roboto Mono"/>
              </a:rPr>
              <a:t>}</a:t>
            </a:r>
            <a:r>
              <a:rPr lang="en" sz="1000">
                <a:solidFill>
                  <a:srgbClr val="067D17"/>
                </a:solidFill>
                <a:latin typeface="Roboto Mono"/>
                <a:ea typeface="Roboto Mono"/>
                <a:cs typeface="Roboto Mono"/>
                <a:sym typeface="Roboto Mono"/>
              </a:rPr>
              <a:t>"</a:t>
            </a:r>
            <a:r>
              <a:rPr lang="en" sz="1000">
                <a:solidFill>
                  <a:srgbClr val="080808"/>
                </a:solidFill>
                <a:latin typeface="Roboto Mono"/>
                <a:ea typeface="Roboto Mono"/>
                <a:cs typeface="Roboto Mono"/>
                <a:sym typeface="Roboto Mono"/>
              </a:rPr>
              <a:t>)</a:t>
            </a:r>
            <a:endParaRPr sz="1000">
              <a:solidFill>
                <a:srgbClr val="080808"/>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080808"/>
                </a:solidFill>
                <a:latin typeface="Roboto Mono"/>
                <a:ea typeface="Roboto Mono"/>
                <a:cs typeface="Roboto Mono"/>
                <a:sym typeface="Roboto Mono"/>
              </a:rPr>
              <a:t>}</a:t>
            </a:r>
            <a:endParaRPr b="1" sz="1000">
              <a:solidFill>
                <a:srgbClr val="700080"/>
              </a:solidFill>
              <a:latin typeface="Roboto Mono"/>
              <a:ea typeface="Roboto Mono"/>
              <a:cs typeface="Roboto Mono"/>
              <a:sym typeface="Roboto Mono"/>
            </a:endParaRPr>
          </a:p>
          <a:p>
            <a:pPr indent="0" lvl="0" marL="0" rtl="0" algn="l">
              <a:lnSpc>
                <a:spcPct val="150000"/>
              </a:lnSpc>
              <a:spcBef>
                <a:spcPts val="0"/>
              </a:spcBef>
              <a:spcAft>
                <a:spcPts val="0"/>
              </a:spcAft>
              <a:buNone/>
            </a:pPr>
            <a:r>
              <a:rPr i="1" lang="en" sz="1000">
                <a:solidFill>
                  <a:srgbClr val="A05000"/>
                </a:solidFill>
                <a:latin typeface="Roboto Mono"/>
                <a:ea typeface="Roboto Mono"/>
                <a:cs typeface="Roboto Mono"/>
                <a:sym typeface="Roboto Mono"/>
              </a:rPr>
              <a:t>//1 plus 5 is: 6</a:t>
            </a:r>
            <a:endParaRPr sz="1000">
              <a:latin typeface="Roboto Mono"/>
              <a:ea typeface="Roboto Mono"/>
              <a:cs typeface="Roboto Mono"/>
              <a:sym typeface="Roboto Mono"/>
            </a:endParaRPr>
          </a:p>
          <a:p>
            <a:pPr indent="0" lvl="0" marL="0" rtl="0" algn="l">
              <a:lnSpc>
                <a:spcPct val="150000"/>
              </a:lnSpc>
              <a:spcBef>
                <a:spcPts val="0"/>
              </a:spcBef>
              <a:spcAft>
                <a:spcPts val="0"/>
              </a:spcAft>
              <a:buNone/>
            </a:pPr>
            <a:r>
              <a:rPr i="1" lang="en" sz="1000">
                <a:solidFill>
                  <a:srgbClr val="A05000"/>
                </a:solidFill>
                <a:latin typeface="Roboto Mono"/>
                <a:ea typeface="Roboto Mono"/>
                <a:cs typeface="Roboto Mono"/>
                <a:sym typeface="Roboto Mono"/>
              </a:rPr>
              <a:t>//1 plus 5 using regular invocation is : 6</a:t>
            </a:r>
            <a:endParaRPr sz="1000">
              <a:latin typeface="Roboto Mono"/>
              <a:ea typeface="Roboto Mono"/>
              <a:cs typeface="Roboto Mono"/>
              <a:sym typeface="Roboto Mon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20"/>
          <p:cNvSpPr txBox="1"/>
          <p:nvPr>
            <p:ph type="title"/>
          </p:nvPr>
        </p:nvSpPr>
        <p:spPr>
          <a:xfrm>
            <a:off x="720000" y="387600"/>
            <a:ext cx="8071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Generic function</a:t>
            </a:r>
            <a:endParaRPr/>
          </a:p>
        </p:txBody>
      </p:sp>
      <p:sp>
        <p:nvSpPr>
          <p:cNvPr id="1036" name="Google Shape;1036;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7" name="Google Shape;1037;p120"/>
          <p:cNvSpPr txBox="1"/>
          <p:nvPr>
            <p:ph idx="4294967295" type="subTitle"/>
          </p:nvPr>
        </p:nvSpPr>
        <p:spPr>
          <a:xfrm>
            <a:off x="8119325" y="0"/>
            <a:ext cx="10248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Functions﻿</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038" name="Google Shape;1038;p120"/>
          <p:cNvSpPr txBox="1"/>
          <p:nvPr/>
        </p:nvSpPr>
        <p:spPr>
          <a:xfrm>
            <a:off x="720000" y="1124275"/>
            <a:ext cx="7932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19191C"/>
                </a:solidFill>
                <a:highlight>
                  <a:srgbClr val="FFFFFF"/>
                </a:highlight>
                <a:latin typeface="Poppins"/>
                <a:ea typeface="Poppins"/>
                <a:cs typeface="Poppins"/>
                <a:sym typeface="Poppins"/>
              </a:rPr>
              <a:t>Type parameters are placed before the name of the function:</a:t>
            </a:r>
            <a:endParaRPr sz="1000">
              <a:solidFill>
                <a:srgbClr val="19191C"/>
              </a:solidFill>
              <a:highlight>
                <a:srgbClr val="FFFFFF"/>
              </a:highlight>
              <a:latin typeface="Poppins"/>
              <a:ea typeface="Poppins"/>
              <a:cs typeface="Poppins"/>
              <a:sym typeface="Poppins"/>
            </a:endParaRPr>
          </a:p>
        </p:txBody>
      </p:sp>
      <p:sp>
        <p:nvSpPr>
          <p:cNvPr id="1039" name="Google Shape;1039;p120"/>
          <p:cNvSpPr txBox="1"/>
          <p:nvPr/>
        </p:nvSpPr>
        <p:spPr>
          <a:xfrm>
            <a:off x="789600" y="1529425"/>
            <a:ext cx="3674700" cy="1495800"/>
          </a:xfrm>
          <a:prstGeom prst="rect">
            <a:avLst/>
          </a:prstGeom>
          <a:solidFill>
            <a:srgbClr val="F5F5F5"/>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800">
                <a:solidFill>
                  <a:srgbClr val="700080"/>
                </a:solidFill>
                <a:latin typeface="Roboto Mono"/>
                <a:ea typeface="Roboto Mono"/>
                <a:cs typeface="Roboto Mono"/>
                <a:sym typeface="Roboto Mono"/>
              </a:rPr>
              <a:t>fun</a:t>
            </a:r>
            <a:r>
              <a:rPr lang="en" sz="800">
                <a:latin typeface="Roboto Mono"/>
                <a:ea typeface="Roboto Mono"/>
                <a:cs typeface="Roboto Mono"/>
                <a:sym typeface="Roboto Mono"/>
              </a:rPr>
              <a:t> </a:t>
            </a:r>
            <a:r>
              <a:rPr b="1" lang="en" sz="800">
                <a:solidFill>
                  <a:srgbClr val="EE11FF"/>
                </a:solidFill>
                <a:latin typeface="Roboto Mono"/>
                <a:ea typeface="Roboto Mono"/>
                <a:cs typeface="Roboto Mono"/>
                <a:sym typeface="Roboto Mono"/>
              </a:rPr>
              <a:t>&lt;</a:t>
            </a:r>
            <a:r>
              <a:rPr lang="en" sz="800">
                <a:solidFill>
                  <a:srgbClr val="1AB1CD"/>
                </a:solidFill>
                <a:latin typeface="Roboto Mono"/>
                <a:ea typeface="Roboto Mono"/>
                <a:cs typeface="Roboto Mono"/>
                <a:sym typeface="Roboto Mono"/>
              </a:rPr>
              <a:t>T</a:t>
            </a:r>
            <a:r>
              <a:rPr b="1" lang="en" sz="800">
                <a:solidFill>
                  <a:srgbClr val="EE11FF"/>
                </a:solidFill>
                <a:latin typeface="Roboto Mono"/>
                <a:ea typeface="Roboto Mono"/>
                <a:cs typeface="Roboto Mono"/>
                <a:sym typeface="Roboto Mono"/>
              </a:rPr>
              <a:t>&gt;</a:t>
            </a:r>
            <a:r>
              <a:rPr lang="en" sz="800">
                <a:latin typeface="Roboto Mono"/>
                <a:ea typeface="Roboto Mono"/>
                <a:cs typeface="Roboto Mono"/>
                <a:sym typeface="Roboto Mono"/>
              </a:rPr>
              <a:t> </a:t>
            </a:r>
            <a:r>
              <a:rPr lang="en" sz="800">
                <a:solidFill>
                  <a:srgbClr val="1AB1CD"/>
                </a:solidFill>
                <a:latin typeface="Roboto Mono"/>
                <a:ea typeface="Roboto Mono"/>
                <a:cs typeface="Roboto Mono"/>
                <a:sym typeface="Roboto Mono"/>
              </a:rPr>
              <a:t>singletonList</a:t>
            </a:r>
            <a:r>
              <a:rPr lang="en" sz="800">
                <a:latin typeface="Roboto Mono"/>
                <a:ea typeface="Roboto Mono"/>
                <a:cs typeface="Roboto Mono"/>
                <a:sym typeface="Roboto Mono"/>
              </a:rPr>
              <a:t>(</a:t>
            </a:r>
            <a:r>
              <a:rPr lang="en" sz="800">
                <a:solidFill>
                  <a:srgbClr val="1AB1CD"/>
                </a:solidFill>
                <a:latin typeface="Roboto Mono"/>
                <a:ea typeface="Roboto Mono"/>
                <a:cs typeface="Roboto Mono"/>
                <a:sym typeface="Roboto Mono"/>
              </a:rPr>
              <a:t>item</a:t>
            </a:r>
            <a:r>
              <a:rPr lang="en" sz="800">
                <a:latin typeface="Roboto Mono"/>
                <a:ea typeface="Roboto Mono"/>
                <a:cs typeface="Roboto Mono"/>
                <a:sym typeface="Roboto Mono"/>
              </a:rPr>
              <a:t>: </a:t>
            </a:r>
            <a:r>
              <a:rPr lang="en" sz="800">
                <a:solidFill>
                  <a:srgbClr val="1AB1CD"/>
                </a:solidFill>
                <a:latin typeface="Roboto Mono"/>
                <a:ea typeface="Roboto Mono"/>
                <a:cs typeface="Roboto Mono"/>
                <a:sym typeface="Roboto Mono"/>
              </a:rPr>
              <a:t>T</a:t>
            </a:r>
            <a:r>
              <a:rPr lang="en" sz="800">
                <a:latin typeface="Roboto Mono"/>
                <a:ea typeface="Roboto Mono"/>
                <a:cs typeface="Roboto Mono"/>
                <a:sym typeface="Roboto Mono"/>
              </a:rPr>
              <a:t>): </a:t>
            </a:r>
            <a:r>
              <a:rPr lang="en" sz="800">
                <a:solidFill>
                  <a:srgbClr val="1AB1CD"/>
                </a:solidFill>
                <a:latin typeface="Roboto Mono"/>
                <a:ea typeface="Roboto Mono"/>
                <a:cs typeface="Roboto Mono"/>
                <a:sym typeface="Roboto Mono"/>
              </a:rPr>
              <a:t>List</a:t>
            </a:r>
            <a:r>
              <a:rPr b="1" lang="en" sz="800">
                <a:solidFill>
                  <a:srgbClr val="EE11FF"/>
                </a:solidFill>
                <a:latin typeface="Roboto Mono"/>
                <a:ea typeface="Roboto Mono"/>
                <a:cs typeface="Roboto Mono"/>
                <a:sym typeface="Roboto Mono"/>
              </a:rPr>
              <a:t>&lt;</a:t>
            </a:r>
            <a:r>
              <a:rPr lang="en" sz="800">
                <a:solidFill>
                  <a:srgbClr val="1AB1CD"/>
                </a:solidFill>
                <a:latin typeface="Roboto Mono"/>
                <a:ea typeface="Roboto Mono"/>
                <a:cs typeface="Roboto Mono"/>
                <a:sym typeface="Roboto Mono"/>
              </a:rPr>
              <a:t>T</a:t>
            </a:r>
            <a:r>
              <a:rPr b="1" lang="en" sz="800">
                <a:solidFill>
                  <a:srgbClr val="EE11FF"/>
                </a:solidFill>
                <a:latin typeface="Roboto Mono"/>
                <a:ea typeface="Roboto Mono"/>
                <a:cs typeface="Roboto Mono"/>
                <a:sym typeface="Roboto Mono"/>
              </a:rPr>
              <a:t>&gt;</a:t>
            </a:r>
            <a:r>
              <a:rPr lang="en" sz="800">
                <a:latin typeface="Roboto Mono"/>
                <a:ea typeface="Roboto Mono"/>
                <a:cs typeface="Roboto Mono"/>
                <a:sym typeface="Roboto Mono"/>
              </a:rPr>
              <a:t> { </a:t>
            </a:r>
            <a:r>
              <a:rPr i="1" lang="en" sz="800">
                <a:solidFill>
                  <a:srgbClr val="A05000"/>
                </a:solidFill>
                <a:latin typeface="Roboto Mono"/>
                <a:ea typeface="Roboto Mono"/>
                <a:cs typeface="Roboto Mono"/>
                <a:sym typeface="Roboto Mono"/>
              </a:rPr>
              <a:t>...</a:t>
            </a:r>
            <a:r>
              <a:rPr lang="en"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800">
              <a:latin typeface="Roboto Mono"/>
              <a:ea typeface="Roboto Mono"/>
              <a:cs typeface="Roboto Mono"/>
              <a:sym typeface="Roboto Mono"/>
            </a:endParaRPr>
          </a:p>
          <a:p>
            <a:pPr indent="0" lvl="0" marL="0" rtl="0" algn="l">
              <a:lnSpc>
                <a:spcPct val="150000"/>
              </a:lnSpc>
              <a:spcBef>
                <a:spcPts val="0"/>
              </a:spcBef>
              <a:spcAft>
                <a:spcPts val="0"/>
              </a:spcAft>
              <a:buNone/>
            </a:pPr>
            <a:r>
              <a:rPr b="1" lang="en" sz="800">
                <a:solidFill>
                  <a:srgbClr val="700080"/>
                </a:solidFill>
                <a:latin typeface="Roboto Mono"/>
                <a:ea typeface="Roboto Mono"/>
                <a:cs typeface="Roboto Mono"/>
                <a:sym typeface="Roboto Mono"/>
              </a:rPr>
              <a:t>fun</a:t>
            </a:r>
            <a:r>
              <a:rPr lang="en" sz="800">
                <a:latin typeface="Roboto Mono"/>
                <a:ea typeface="Roboto Mono"/>
                <a:cs typeface="Roboto Mono"/>
                <a:sym typeface="Roboto Mono"/>
              </a:rPr>
              <a:t> </a:t>
            </a:r>
            <a:r>
              <a:rPr b="1" lang="en" sz="800">
                <a:solidFill>
                  <a:srgbClr val="EE11FF"/>
                </a:solidFill>
                <a:latin typeface="Roboto Mono"/>
                <a:ea typeface="Roboto Mono"/>
                <a:cs typeface="Roboto Mono"/>
                <a:sym typeface="Roboto Mono"/>
              </a:rPr>
              <a:t>&lt;</a:t>
            </a:r>
            <a:r>
              <a:rPr lang="en" sz="800">
                <a:solidFill>
                  <a:srgbClr val="1AB1CD"/>
                </a:solidFill>
                <a:latin typeface="Roboto Mono"/>
                <a:ea typeface="Roboto Mono"/>
                <a:cs typeface="Roboto Mono"/>
                <a:sym typeface="Roboto Mono"/>
              </a:rPr>
              <a:t>T</a:t>
            </a:r>
            <a:r>
              <a:rPr b="1" lang="en" sz="800">
                <a:solidFill>
                  <a:srgbClr val="EE11FF"/>
                </a:solidFill>
                <a:latin typeface="Roboto Mono"/>
                <a:ea typeface="Roboto Mono"/>
                <a:cs typeface="Roboto Mono"/>
                <a:sym typeface="Roboto Mono"/>
              </a:rPr>
              <a:t>&gt;</a:t>
            </a:r>
            <a:r>
              <a:rPr lang="en" sz="800">
                <a:latin typeface="Roboto Mono"/>
                <a:ea typeface="Roboto Mono"/>
                <a:cs typeface="Roboto Mono"/>
                <a:sym typeface="Roboto Mono"/>
              </a:rPr>
              <a:t> </a:t>
            </a:r>
            <a:r>
              <a:rPr lang="en" sz="800">
                <a:solidFill>
                  <a:srgbClr val="1AB1CD"/>
                </a:solidFill>
                <a:latin typeface="Roboto Mono"/>
                <a:ea typeface="Roboto Mono"/>
                <a:cs typeface="Roboto Mono"/>
                <a:sym typeface="Roboto Mono"/>
              </a:rPr>
              <a:t>T</a:t>
            </a:r>
            <a:r>
              <a:rPr lang="en" sz="800">
                <a:latin typeface="Roboto Mono"/>
                <a:ea typeface="Roboto Mono"/>
                <a:cs typeface="Roboto Mono"/>
                <a:sym typeface="Roboto Mono"/>
              </a:rPr>
              <a:t>.</a:t>
            </a:r>
            <a:r>
              <a:rPr lang="en" sz="800">
                <a:solidFill>
                  <a:srgbClr val="1AB1CD"/>
                </a:solidFill>
                <a:latin typeface="Roboto Mono"/>
                <a:ea typeface="Roboto Mono"/>
                <a:cs typeface="Roboto Mono"/>
                <a:sym typeface="Roboto Mono"/>
              </a:rPr>
              <a:t>basicToString</a:t>
            </a:r>
            <a:r>
              <a:rPr lang="en" sz="800">
                <a:latin typeface="Roboto Mono"/>
                <a:ea typeface="Roboto Mono"/>
                <a:cs typeface="Roboto Mono"/>
                <a:sym typeface="Roboto Mono"/>
              </a:rPr>
              <a:t>(): </a:t>
            </a:r>
            <a:r>
              <a:rPr lang="en" sz="800">
                <a:solidFill>
                  <a:srgbClr val="008050"/>
                </a:solidFill>
                <a:latin typeface="Roboto Mono"/>
                <a:ea typeface="Roboto Mono"/>
                <a:cs typeface="Roboto Mono"/>
                <a:sym typeface="Roboto Mono"/>
              </a:rPr>
              <a:t>String</a:t>
            </a:r>
            <a:r>
              <a:rPr lang="en" sz="800">
                <a:latin typeface="Roboto Mono"/>
                <a:ea typeface="Roboto Mono"/>
                <a:cs typeface="Roboto Mono"/>
                <a:sym typeface="Roboto Mono"/>
              </a:rPr>
              <a:t> { </a:t>
            </a:r>
            <a:r>
              <a:rPr i="1" lang="en" sz="800">
                <a:solidFill>
                  <a:srgbClr val="A05000"/>
                </a:solidFill>
                <a:latin typeface="Roboto Mono"/>
                <a:ea typeface="Roboto Mono"/>
                <a:cs typeface="Roboto Mono"/>
                <a:sym typeface="Roboto Mono"/>
              </a:rPr>
              <a:t>// extension function</a:t>
            </a:r>
            <a:endParaRPr sz="800">
              <a:latin typeface="Roboto Mono"/>
              <a:ea typeface="Roboto Mono"/>
              <a:cs typeface="Roboto Mono"/>
              <a:sym typeface="Roboto Mono"/>
            </a:endParaRPr>
          </a:p>
          <a:p>
            <a:pPr indent="0" lvl="0" marL="0" rtl="0" algn="l">
              <a:lnSpc>
                <a:spcPct val="150000"/>
              </a:lnSpc>
              <a:spcBef>
                <a:spcPts val="0"/>
              </a:spcBef>
              <a:spcAft>
                <a:spcPts val="0"/>
              </a:spcAft>
              <a:buNone/>
            </a:pPr>
            <a:r>
              <a:rPr lang="en" sz="800">
                <a:latin typeface="Roboto Mono"/>
                <a:ea typeface="Roboto Mono"/>
                <a:cs typeface="Roboto Mono"/>
                <a:sym typeface="Roboto Mono"/>
              </a:rPr>
              <a:t>}</a:t>
            </a:r>
            <a:endParaRPr sz="8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800">
              <a:latin typeface="Roboto Mono"/>
              <a:ea typeface="Roboto Mono"/>
              <a:cs typeface="Roboto Mono"/>
              <a:sym typeface="Roboto Mono"/>
            </a:endParaRPr>
          </a:p>
          <a:p>
            <a:pPr indent="0" lvl="0" marL="0" rtl="0" algn="l">
              <a:lnSpc>
                <a:spcPct val="150000"/>
              </a:lnSpc>
              <a:spcBef>
                <a:spcPts val="0"/>
              </a:spcBef>
              <a:spcAft>
                <a:spcPts val="0"/>
              </a:spcAft>
              <a:buNone/>
            </a:pPr>
            <a:r>
              <a:rPr b="1" lang="en" sz="800">
                <a:solidFill>
                  <a:srgbClr val="700080"/>
                </a:solidFill>
                <a:latin typeface="Roboto Mono"/>
                <a:ea typeface="Roboto Mono"/>
                <a:cs typeface="Roboto Mono"/>
                <a:sym typeface="Roboto Mono"/>
              </a:rPr>
              <a:t>fun</a:t>
            </a:r>
            <a:r>
              <a:rPr lang="en" sz="800">
                <a:latin typeface="Roboto Mono"/>
                <a:ea typeface="Roboto Mono"/>
                <a:cs typeface="Roboto Mono"/>
                <a:sym typeface="Roboto Mono"/>
              </a:rPr>
              <a:t> </a:t>
            </a:r>
            <a:r>
              <a:rPr b="1" lang="en" sz="800">
                <a:solidFill>
                  <a:srgbClr val="EE11FF"/>
                </a:solidFill>
                <a:latin typeface="Roboto Mono"/>
                <a:ea typeface="Roboto Mono"/>
                <a:cs typeface="Roboto Mono"/>
                <a:sym typeface="Roboto Mono"/>
              </a:rPr>
              <a:t>&lt;</a:t>
            </a:r>
            <a:r>
              <a:rPr lang="en" sz="800">
                <a:solidFill>
                  <a:srgbClr val="1AB1CD"/>
                </a:solidFill>
                <a:latin typeface="Roboto Mono"/>
                <a:ea typeface="Roboto Mono"/>
                <a:cs typeface="Roboto Mono"/>
                <a:sym typeface="Roboto Mono"/>
              </a:rPr>
              <a:t>T</a:t>
            </a:r>
            <a:r>
              <a:rPr lang="en" sz="800">
                <a:latin typeface="Roboto Mono"/>
                <a:ea typeface="Roboto Mono"/>
                <a:cs typeface="Roboto Mono"/>
                <a:sym typeface="Roboto Mono"/>
              </a:rPr>
              <a:t> : </a:t>
            </a:r>
            <a:r>
              <a:rPr lang="en" sz="800">
                <a:solidFill>
                  <a:srgbClr val="008050"/>
                </a:solidFill>
                <a:latin typeface="Roboto Mono"/>
                <a:ea typeface="Roboto Mono"/>
                <a:cs typeface="Roboto Mono"/>
                <a:sym typeface="Roboto Mono"/>
              </a:rPr>
              <a:t>Comparable</a:t>
            </a:r>
            <a:r>
              <a:rPr b="1" lang="en" sz="800">
                <a:solidFill>
                  <a:srgbClr val="EE11FF"/>
                </a:solidFill>
                <a:latin typeface="Roboto Mono"/>
                <a:ea typeface="Roboto Mono"/>
                <a:cs typeface="Roboto Mono"/>
                <a:sym typeface="Roboto Mono"/>
              </a:rPr>
              <a:t>&lt;</a:t>
            </a:r>
            <a:r>
              <a:rPr lang="en" sz="800">
                <a:solidFill>
                  <a:srgbClr val="1AB1CD"/>
                </a:solidFill>
                <a:latin typeface="Roboto Mono"/>
                <a:ea typeface="Roboto Mono"/>
                <a:cs typeface="Roboto Mono"/>
                <a:sym typeface="Roboto Mono"/>
              </a:rPr>
              <a:t>T</a:t>
            </a:r>
            <a:r>
              <a:rPr b="1" lang="en" sz="800">
                <a:solidFill>
                  <a:srgbClr val="EE11FF"/>
                </a:solidFill>
                <a:latin typeface="Roboto Mono"/>
                <a:ea typeface="Roboto Mono"/>
                <a:cs typeface="Roboto Mono"/>
                <a:sym typeface="Roboto Mono"/>
              </a:rPr>
              <a:t>&gt;&gt;</a:t>
            </a:r>
            <a:r>
              <a:rPr lang="en" sz="800">
                <a:latin typeface="Roboto Mono"/>
                <a:ea typeface="Roboto Mono"/>
                <a:cs typeface="Roboto Mono"/>
                <a:sym typeface="Roboto Mono"/>
              </a:rPr>
              <a:t> </a:t>
            </a:r>
            <a:r>
              <a:rPr lang="en" sz="800">
                <a:solidFill>
                  <a:srgbClr val="1AB1CD"/>
                </a:solidFill>
                <a:latin typeface="Roboto Mono"/>
                <a:ea typeface="Roboto Mono"/>
                <a:cs typeface="Roboto Mono"/>
                <a:sym typeface="Roboto Mono"/>
              </a:rPr>
              <a:t>sort</a:t>
            </a:r>
            <a:r>
              <a:rPr lang="en" sz="800">
                <a:latin typeface="Roboto Mono"/>
                <a:ea typeface="Roboto Mono"/>
                <a:cs typeface="Roboto Mono"/>
                <a:sym typeface="Roboto Mono"/>
              </a:rPr>
              <a:t>(</a:t>
            </a:r>
            <a:r>
              <a:rPr lang="en" sz="800">
                <a:solidFill>
                  <a:srgbClr val="1AB1CD"/>
                </a:solidFill>
                <a:latin typeface="Roboto Mono"/>
                <a:ea typeface="Roboto Mono"/>
                <a:cs typeface="Roboto Mono"/>
                <a:sym typeface="Roboto Mono"/>
              </a:rPr>
              <a:t>list</a:t>
            </a:r>
            <a:r>
              <a:rPr lang="en" sz="800">
                <a:latin typeface="Roboto Mono"/>
                <a:ea typeface="Roboto Mono"/>
                <a:cs typeface="Roboto Mono"/>
                <a:sym typeface="Roboto Mono"/>
              </a:rPr>
              <a:t>: </a:t>
            </a:r>
            <a:r>
              <a:rPr lang="en" sz="800">
                <a:solidFill>
                  <a:srgbClr val="1AB1CD"/>
                </a:solidFill>
                <a:latin typeface="Roboto Mono"/>
                <a:ea typeface="Roboto Mono"/>
                <a:cs typeface="Roboto Mono"/>
                <a:sym typeface="Roboto Mono"/>
              </a:rPr>
              <a:t>List</a:t>
            </a:r>
            <a:r>
              <a:rPr b="1" lang="en" sz="800">
                <a:solidFill>
                  <a:srgbClr val="EE11FF"/>
                </a:solidFill>
                <a:latin typeface="Roboto Mono"/>
                <a:ea typeface="Roboto Mono"/>
                <a:cs typeface="Roboto Mono"/>
                <a:sym typeface="Roboto Mono"/>
              </a:rPr>
              <a:t>&lt;</a:t>
            </a:r>
            <a:r>
              <a:rPr lang="en" sz="800">
                <a:solidFill>
                  <a:srgbClr val="1AB1CD"/>
                </a:solidFill>
                <a:latin typeface="Roboto Mono"/>
                <a:ea typeface="Roboto Mono"/>
                <a:cs typeface="Roboto Mono"/>
                <a:sym typeface="Roboto Mono"/>
              </a:rPr>
              <a:t>T</a:t>
            </a:r>
            <a:r>
              <a:rPr b="1" lang="en" sz="800">
                <a:solidFill>
                  <a:srgbClr val="EE11FF"/>
                </a:solidFill>
                <a:latin typeface="Roboto Mono"/>
                <a:ea typeface="Roboto Mono"/>
                <a:cs typeface="Roboto Mono"/>
                <a:sym typeface="Roboto Mono"/>
              </a:rPr>
              <a:t>&gt;</a:t>
            </a:r>
            <a:r>
              <a:rPr lang="en" sz="800">
                <a:latin typeface="Roboto Mono"/>
                <a:ea typeface="Roboto Mono"/>
                <a:cs typeface="Roboto Mono"/>
                <a:sym typeface="Roboto Mono"/>
              </a:rPr>
              <a:t>) { </a:t>
            </a:r>
            <a:r>
              <a:rPr i="1" lang="en" sz="800">
                <a:solidFill>
                  <a:srgbClr val="A05000"/>
                </a:solidFill>
                <a:latin typeface="Roboto Mono"/>
                <a:ea typeface="Roboto Mono"/>
                <a:cs typeface="Roboto Mono"/>
                <a:sym typeface="Roboto Mono"/>
              </a:rPr>
              <a:t>...</a:t>
            </a:r>
            <a:r>
              <a:rPr lang="en" sz="800">
                <a:latin typeface="Roboto Mono"/>
                <a:ea typeface="Roboto Mono"/>
                <a:cs typeface="Roboto Mono"/>
                <a:sym typeface="Roboto Mono"/>
              </a:rPr>
              <a:t> }</a:t>
            </a:r>
            <a:endParaRPr sz="800">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800">
              <a:latin typeface="Roboto Mono"/>
              <a:ea typeface="Roboto Mono"/>
              <a:cs typeface="Roboto Mono"/>
              <a:sym typeface="Roboto Mono"/>
            </a:endParaRPr>
          </a:p>
        </p:txBody>
      </p:sp>
      <p:sp>
        <p:nvSpPr>
          <p:cNvPr id="1040" name="Google Shape;1040;p120"/>
          <p:cNvSpPr txBox="1"/>
          <p:nvPr/>
        </p:nvSpPr>
        <p:spPr>
          <a:xfrm>
            <a:off x="720000" y="3025063"/>
            <a:ext cx="7932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19191C"/>
                </a:solidFill>
                <a:highlight>
                  <a:srgbClr val="FFFFFF"/>
                </a:highlight>
                <a:latin typeface="Poppins"/>
                <a:ea typeface="Poppins"/>
                <a:cs typeface="Poppins"/>
                <a:sym typeface="Poppins"/>
              </a:rPr>
              <a:t>To call a generic function, specify the type arguments at the call site after the name of the function:</a:t>
            </a:r>
            <a:endParaRPr sz="1000">
              <a:solidFill>
                <a:srgbClr val="19191C"/>
              </a:solidFill>
              <a:highlight>
                <a:srgbClr val="FFFFFF"/>
              </a:highlight>
              <a:latin typeface="Poppins"/>
              <a:ea typeface="Poppins"/>
              <a:cs typeface="Poppins"/>
              <a:sym typeface="Poppins"/>
            </a:endParaRPr>
          </a:p>
        </p:txBody>
      </p:sp>
      <p:sp>
        <p:nvSpPr>
          <p:cNvPr id="1041" name="Google Shape;1041;p120"/>
          <p:cNvSpPr txBox="1"/>
          <p:nvPr/>
        </p:nvSpPr>
        <p:spPr>
          <a:xfrm>
            <a:off x="789600" y="3389750"/>
            <a:ext cx="3674700" cy="3936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800">
                <a:solidFill>
                  <a:srgbClr val="700080"/>
                </a:solidFill>
                <a:latin typeface="Roboto Mono"/>
                <a:ea typeface="Roboto Mono"/>
                <a:cs typeface="Roboto Mono"/>
                <a:sym typeface="Roboto Mono"/>
              </a:rPr>
              <a:t>val</a:t>
            </a:r>
            <a:r>
              <a:rPr lang="en" sz="800">
                <a:latin typeface="Roboto Mono"/>
                <a:ea typeface="Roboto Mono"/>
                <a:cs typeface="Roboto Mono"/>
                <a:sym typeface="Roboto Mono"/>
              </a:rPr>
              <a:t> </a:t>
            </a:r>
            <a:r>
              <a:rPr lang="en" sz="800">
                <a:solidFill>
                  <a:srgbClr val="0000F0"/>
                </a:solidFill>
                <a:latin typeface="Roboto Mono"/>
                <a:ea typeface="Roboto Mono"/>
                <a:cs typeface="Roboto Mono"/>
                <a:sym typeface="Roboto Mono"/>
              </a:rPr>
              <a:t>l</a:t>
            </a:r>
            <a:r>
              <a:rPr lang="en" sz="800">
                <a:latin typeface="Roboto Mono"/>
                <a:ea typeface="Roboto Mono"/>
                <a:cs typeface="Roboto Mono"/>
                <a:sym typeface="Roboto Mono"/>
              </a:rPr>
              <a:t> </a:t>
            </a:r>
            <a:r>
              <a:rPr b="1" lang="en" sz="800">
                <a:solidFill>
                  <a:srgbClr val="EE11FF"/>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1AB1CD"/>
                </a:solidFill>
                <a:latin typeface="Roboto Mono"/>
                <a:ea typeface="Roboto Mono"/>
                <a:cs typeface="Roboto Mono"/>
                <a:sym typeface="Roboto Mono"/>
              </a:rPr>
              <a:t>singletonList</a:t>
            </a:r>
            <a:r>
              <a:rPr b="1" lang="en" sz="800">
                <a:solidFill>
                  <a:srgbClr val="EE11FF"/>
                </a:solidFill>
                <a:latin typeface="Roboto Mono"/>
                <a:ea typeface="Roboto Mono"/>
                <a:cs typeface="Roboto Mono"/>
                <a:sym typeface="Roboto Mono"/>
              </a:rPr>
              <a:t>&lt;</a:t>
            </a:r>
            <a:r>
              <a:rPr lang="en" sz="800">
                <a:solidFill>
                  <a:srgbClr val="008050"/>
                </a:solidFill>
                <a:latin typeface="Roboto Mono"/>
                <a:ea typeface="Roboto Mono"/>
                <a:cs typeface="Roboto Mono"/>
                <a:sym typeface="Roboto Mono"/>
              </a:rPr>
              <a:t>Int</a:t>
            </a:r>
            <a:r>
              <a:rPr b="1" lang="en" sz="800">
                <a:solidFill>
                  <a:srgbClr val="EE11FF"/>
                </a:solidFill>
                <a:latin typeface="Roboto Mono"/>
                <a:ea typeface="Roboto Mono"/>
                <a:cs typeface="Roboto Mono"/>
                <a:sym typeface="Roboto Mono"/>
              </a:rPr>
              <a:t>&gt;</a:t>
            </a:r>
            <a:r>
              <a:rPr lang="en" sz="800">
                <a:latin typeface="Roboto Mono"/>
                <a:ea typeface="Roboto Mono"/>
                <a:cs typeface="Roboto Mono"/>
                <a:sym typeface="Roboto Mono"/>
              </a:rPr>
              <a:t>(</a:t>
            </a:r>
            <a:r>
              <a:rPr lang="en" sz="800">
                <a:solidFill>
                  <a:srgbClr val="106040"/>
                </a:solidFill>
                <a:latin typeface="Roboto Mono"/>
                <a:ea typeface="Roboto Mono"/>
                <a:cs typeface="Roboto Mono"/>
                <a:sym typeface="Roboto Mono"/>
              </a:rPr>
              <a:t>1</a:t>
            </a:r>
            <a:r>
              <a:rPr lang="en" sz="800">
                <a:latin typeface="Roboto Mono"/>
                <a:ea typeface="Roboto Mono"/>
                <a:cs typeface="Roboto Mono"/>
                <a:sym typeface="Roboto Mono"/>
              </a:rPr>
              <a:t>)</a:t>
            </a:r>
            <a:endParaRPr sz="800">
              <a:latin typeface="Roboto Mono"/>
              <a:ea typeface="Roboto Mono"/>
              <a:cs typeface="Roboto Mono"/>
              <a:sym typeface="Roboto Mono"/>
            </a:endParaRPr>
          </a:p>
        </p:txBody>
      </p:sp>
      <p:sp>
        <p:nvSpPr>
          <p:cNvPr id="1042" name="Google Shape;1042;p120"/>
          <p:cNvSpPr txBox="1"/>
          <p:nvPr/>
        </p:nvSpPr>
        <p:spPr>
          <a:xfrm>
            <a:off x="720000" y="3809313"/>
            <a:ext cx="79323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19191C"/>
                </a:solidFill>
                <a:highlight>
                  <a:srgbClr val="FFFFFF"/>
                </a:highlight>
                <a:latin typeface="Poppins"/>
                <a:ea typeface="Poppins"/>
                <a:cs typeface="Poppins"/>
                <a:sym typeface="Poppins"/>
              </a:rPr>
              <a:t>Type arguments can be omitted if they can be inferred from the context, so the following example works as well:</a:t>
            </a:r>
            <a:endParaRPr sz="1000">
              <a:solidFill>
                <a:srgbClr val="19191C"/>
              </a:solidFill>
              <a:highlight>
                <a:srgbClr val="FFFFFF"/>
              </a:highlight>
              <a:latin typeface="Poppins"/>
              <a:ea typeface="Poppins"/>
              <a:cs typeface="Poppins"/>
              <a:sym typeface="Poppins"/>
            </a:endParaRPr>
          </a:p>
        </p:txBody>
      </p:sp>
      <p:sp>
        <p:nvSpPr>
          <p:cNvPr id="1043" name="Google Shape;1043;p120"/>
          <p:cNvSpPr txBox="1"/>
          <p:nvPr/>
        </p:nvSpPr>
        <p:spPr>
          <a:xfrm>
            <a:off x="789600" y="4148025"/>
            <a:ext cx="3674700" cy="3936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800">
                <a:solidFill>
                  <a:srgbClr val="700080"/>
                </a:solidFill>
                <a:latin typeface="Roboto Mono"/>
                <a:ea typeface="Roboto Mono"/>
                <a:cs typeface="Roboto Mono"/>
                <a:sym typeface="Roboto Mono"/>
              </a:rPr>
              <a:t>val</a:t>
            </a:r>
            <a:r>
              <a:rPr lang="en" sz="800">
                <a:latin typeface="Roboto Mono"/>
                <a:ea typeface="Roboto Mono"/>
                <a:cs typeface="Roboto Mono"/>
                <a:sym typeface="Roboto Mono"/>
              </a:rPr>
              <a:t> </a:t>
            </a:r>
            <a:r>
              <a:rPr lang="en" sz="800">
                <a:solidFill>
                  <a:srgbClr val="0000F0"/>
                </a:solidFill>
                <a:latin typeface="Roboto Mono"/>
                <a:ea typeface="Roboto Mono"/>
                <a:cs typeface="Roboto Mono"/>
                <a:sym typeface="Roboto Mono"/>
              </a:rPr>
              <a:t>l</a:t>
            </a:r>
            <a:r>
              <a:rPr lang="en" sz="800">
                <a:latin typeface="Roboto Mono"/>
                <a:ea typeface="Roboto Mono"/>
                <a:cs typeface="Roboto Mono"/>
                <a:sym typeface="Roboto Mono"/>
              </a:rPr>
              <a:t> </a:t>
            </a:r>
            <a:r>
              <a:rPr b="1" lang="en" sz="800">
                <a:solidFill>
                  <a:srgbClr val="EE11FF"/>
                </a:solidFill>
                <a:latin typeface="Roboto Mono"/>
                <a:ea typeface="Roboto Mono"/>
                <a:cs typeface="Roboto Mono"/>
                <a:sym typeface="Roboto Mono"/>
              </a:rPr>
              <a:t>=</a:t>
            </a:r>
            <a:r>
              <a:rPr lang="en" sz="800">
                <a:latin typeface="Roboto Mono"/>
                <a:ea typeface="Roboto Mono"/>
                <a:cs typeface="Roboto Mono"/>
                <a:sym typeface="Roboto Mono"/>
              </a:rPr>
              <a:t> </a:t>
            </a:r>
            <a:r>
              <a:rPr lang="en" sz="800">
                <a:solidFill>
                  <a:srgbClr val="1AB1CD"/>
                </a:solidFill>
                <a:latin typeface="Roboto Mono"/>
                <a:ea typeface="Roboto Mono"/>
                <a:cs typeface="Roboto Mono"/>
                <a:sym typeface="Roboto Mono"/>
              </a:rPr>
              <a:t>singletonList</a:t>
            </a:r>
            <a:r>
              <a:rPr lang="en" sz="800">
                <a:latin typeface="Roboto Mono"/>
                <a:ea typeface="Roboto Mono"/>
                <a:cs typeface="Roboto Mono"/>
                <a:sym typeface="Roboto Mono"/>
              </a:rPr>
              <a:t>(</a:t>
            </a:r>
            <a:r>
              <a:rPr lang="en" sz="800">
                <a:solidFill>
                  <a:srgbClr val="106040"/>
                </a:solidFill>
                <a:latin typeface="Roboto Mono"/>
                <a:ea typeface="Roboto Mono"/>
                <a:cs typeface="Roboto Mono"/>
                <a:sym typeface="Roboto Mono"/>
              </a:rPr>
              <a:t>1</a:t>
            </a:r>
            <a:r>
              <a:rPr lang="en" sz="800">
                <a:latin typeface="Roboto Mono"/>
                <a:ea typeface="Roboto Mono"/>
                <a:cs typeface="Roboto Mono"/>
                <a:sym typeface="Roboto Mono"/>
              </a:rPr>
              <a:t>)</a:t>
            </a:r>
            <a:endParaRPr sz="800">
              <a:latin typeface="Roboto Mono"/>
              <a:ea typeface="Roboto Mono"/>
              <a:cs typeface="Roboto Mono"/>
              <a:sym typeface="Roboto Mon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21"/>
          <p:cNvSpPr/>
          <p:nvPr/>
        </p:nvSpPr>
        <p:spPr>
          <a:xfrm>
            <a:off x="693600" y="2672300"/>
            <a:ext cx="73566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21"/>
          <p:cNvSpPr txBox="1"/>
          <p:nvPr>
            <p:ph type="ctrTitle"/>
          </p:nvPr>
        </p:nvSpPr>
        <p:spPr>
          <a:xfrm>
            <a:off x="854700" y="1022900"/>
            <a:ext cx="7595700" cy="20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Classes and Objects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22"/>
          <p:cNvSpPr txBox="1"/>
          <p:nvPr>
            <p:ph idx="1" type="body"/>
          </p:nvPr>
        </p:nvSpPr>
        <p:spPr>
          <a:xfrm>
            <a:off x="908825" y="1342850"/>
            <a:ext cx="5250900" cy="3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Classes in Kotlin are declared using the keyword class:</a:t>
            </a:r>
            <a:endParaRPr sz="1200"/>
          </a:p>
        </p:txBody>
      </p:sp>
      <p:sp>
        <p:nvSpPr>
          <p:cNvPr id="1055" name="Google Shape;1055;p12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Classes﻿</a:t>
            </a:r>
            <a:endParaRPr/>
          </a:p>
        </p:txBody>
      </p:sp>
      <p:sp>
        <p:nvSpPr>
          <p:cNvPr id="1056" name="Google Shape;1056;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7" name="Google Shape;1057;p122"/>
          <p:cNvSpPr txBox="1"/>
          <p:nvPr>
            <p:ph idx="4294967295" type="subTitle"/>
          </p:nvPr>
        </p:nvSpPr>
        <p:spPr>
          <a:xfrm>
            <a:off x="7212975" y="0"/>
            <a:ext cx="19311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Classes and Objects</a:t>
            </a:r>
            <a:endParaRPr b="1" sz="1300"/>
          </a:p>
          <a:p>
            <a:pPr indent="0" lvl="0" marL="0" rtl="0" algn="l">
              <a:spcBef>
                <a:spcPts val="1600"/>
              </a:spcBef>
              <a:spcAft>
                <a:spcPts val="0"/>
              </a:spcAft>
              <a:buNone/>
            </a:pPr>
            <a:r>
              <a:t/>
            </a:r>
            <a:endParaRPr sz="1300"/>
          </a:p>
          <a:p>
            <a:pPr indent="0" lvl="0" marL="0" rtl="0" algn="l">
              <a:spcBef>
                <a:spcPts val="1600"/>
              </a:spcBef>
              <a:spcAft>
                <a:spcPts val="1600"/>
              </a:spcAft>
              <a:buNone/>
            </a:pPr>
            <a:r>
              <a:t/>
            </a:r>
            <a:endParaRPr sz="1300"/>
          </a:p>
        </p:txBody>
      </p:sp>
      <p:sp>
        <p:nvSpPr>
          <p:cNvPr id="1058" name="Google Shape;1058;p122"/>
          <p:cNvSpPr txBox="1"/>
          <p:nvPr/>
        </p:nvSpPr>
        <p:spPr>
          <a:xfrm>
            <a:off x="1148075" y="1850425"/>
            <a:ext cx="3000000" cy="361800"/>
          </a:xfrm>
          <a:prstGeom prst="rect">
            <a:avLst/>
          </a:prstGeom>
          <a:solidFill>
            <a:srgbClr val="F5F5F5"/>
          </a:solidFill>
          <a:ln>
            <a:noFill/>
          </a:ln>
        </p:spPr>
        <p:txBody>
          <a:bodyPr anchorCtr="0" anchor="t" bIns="91425" lIns="91425" spcFirstLastPara="1" rIns="91425" wrap="square" tIns="91425">
            <a:spAutoFit/>
          </a:bodyPr>
          <a:lstStyle/>
          <a:p>
            <a:pPr indent="0" lvl="0" marL="228600" marR="228600" rtl="0" algn="l">
              <a:lnSpc>
                <a:spcPct val="156521"/>
              </a:lnSpc>
              <a:spcBef>
                <a:spcPts val="0"/>
              </a:spcBef>
              <a:spcAft>
                <a:spcPts val="0"/>
              </a:spcAft>
              <a:buNone/>
            </a:pPr>
            <a:r>
              <a:rPr lang="en" sz="1150">
                <a:solidFill>
                  <a:srgbClr val="0033B3"/>
                </a:solidFill>
                <a:latin typeface="Roboto Mono"/>
                <a:ea typeface="Roboto Mono"/>
                <a:cs typeface="Roboto Mono"/>
                <a:sym typeface="Roboto Mono"/>
              </a:rPr>
              <a:t>class</a:t>
            </a:r>
            <a:r>
              <a:rPr lang="en" sz="1150">
                <a:solidFill>
                  <a:srgbClr val="19191C"/>
                </a:solidFill>
                <a:latin typeface="Roboto Mono"/>
                <a:ea typeface="Roboto Mono"/>
                <a:cs typeface="Roboto Mono"/>
                <a:sym typeface="Roboto Mono"/>
              </a:rPr>
              <a:t> Person </a:t>
            </a:r>
            <a:r>
              <a:rPr lang="en" sz="1150">
                <a:solidFill>
                  <a:srgbClr val="999999"/>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8C8C8C"/>
                </a:solidFill>
                <a:latin typeface="Roboto Mono"/>
                <a:ea typeface="Roboto Mono"/>
                <a:cs typeface="Roboto Mono"/>
                <a:sym typeface="Roboto Mono"/>
              </a:rPr>
              <a:t>/*...*/</a:t>
            </a:r>
            <a:r>
              <a:rPr lang="en" sz="1150">
                <a:solidFill>
                  <a:srgbClr val="19191C"/>
                </a:solidFill>
                <a:latin typeface="Roboto Mono"/>
                <a:ea typeface="Roboto Mono"/>
                <a:cs typeface="Roboto Mono"/>
                <a:sym typeface="Roboto Mono"/>
              </a:rPr>
              <a:t> </a:t>
            </a:r>
            <a:r>
              <a:rPr lang="en" sz="1150">
                <a:solidFill>
                  <a:srgbClr val="999999"/>
                </a:solidFill>
                <a:latin typeface="Roboto Mono"/>
                <a:ea typeface="Roboto Mono"/>
                <a:cs typeface="Roboto Mono"/>
                <a:sym typeface="Roboto Mono"/>
              </a:rPr>
              <a:t>}</a:t>
            </a:r>
            <a:endParaRPr sz="1150">
              <a:solidFill>
                <a:srgbClr val="999999"/>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F9CC"/>
      </a:dk2>
      <a:lt2>
        <a:srgbClr val="80ED99"/>
      </a:lt2>
      <a:accent1>
        <a:srgbClr val="58DD76"/>
      </a:accent1>
      <a:accent2>
        <a:srgbClr val="48C063"/>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